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2"/>
  </p:handoutMasterIdLst>
  <p:sldIdLst>
    <p:sldId id="2465" r:id="rId3"/>
    <p:sldId id="2466" r:id="rId5"/>
    <p:sldId id="2543" r:id="rId6"/>
    <p:sldId id="2467" r:id="rId7"/>
    <p:sldId id="2468" r:id="rId8"/>
    <p:sldId id="2328" r:id="rId9"/>
    <p:sldId id="259" r:id="rId10"/>
    <p:sldId id="2544" r:id="rId11"/>
    <p:sldId id="2545" r:id="rId12"/>
    <p:sldId id="2546" r:id="rId13"/>
    <p:sldId id="2547" r:id="rId14"/>
    <p:sldId id="2548" r:id="rId15"/>
    <p:sldId id="2549" r:id="rId16"/>
    <p:sldId id="2550" r:id="rId17"/>
    <p:sldId id="2551" r:id="rId18"/>
    <p:sldId id="2552" r:id="rId19"/>
    <p:sldId id="2553" r:id="rId20"/>
    <p:sldId id="2554" r:id="rId21"/>
    <p:sldId id="2555" r:id="rId22"/>
    <p:sldId id="2556" r:id="rId23"/>
    <p:sldId id="2557" r:id="rId24"/>
    <p:sldId id="2558" r:id="rId25"/>
    <p:sldId id="2559" r:id="rId26"/>
    <p:sldId id="2560" r:id="rId27"/>
    <p:sldId id="2561" r:id="rId28"/>
    <p:sldId id="2562" r:id="rId29"/>
    <p:sldId id="2356" r:id="rId30"/>
    <p:sldId id="2299" r:id="rId31"/>
    <p:sldId id="2318" r:id="rId32"/>
    <p:sldId id="2315" r:id="rId33"/>
    <p:sldId id="2355" r:id="rId34"/>
    <p:sldId id="926" r:id="rId35"/>
    <p:sldId id="927" r:id="rId36"/>
    <p:sldId id="928" r:id="rId37"/>
    <p:sldId id="2337" r:id="rId38"/>
    <p:sldId id="2348" r:id="rId39"/>
    <p:sldId id="930" r:id="rId40"/>
    <p:sldId id="2338" r:id="rId41"/>
    <p:sldId id="2374" r:id="rId42"/>
    <p:sldId id="931" r:id="rId43"/>
    <p:sldId id="2373" r:id="rId44"/>
    <p:sldId id="2334" r:id="rId45"/>
    <p:sldId id="2320" r:id="rId46"/>
    <p:sldId id="936" r:id="rId47"/>
    <p:sldId id="2329" r:id="rId48"/>
    <p:sldId id="2375" r:id="rId49"/>
    <p:sldId id="947" r:id="rId50"/>
    <p:sldId id="2464" r:id="rId51"/>
    <p:sldId id="948" r:id="rId52"/>
    <p:sldId id="2376" r:id="rId53"/>
    <p:sldId id="949" r:id="rId54"/>
    <p:sldId id="2300" r:id="rId55"/>
    <p:sldId id="2360" r:id="rId56"/>
    <p:sldId id="953" r:id="rId57"/>
    <p:sldId id="2362" r:id="rId58"/>
    <p:sldId id="2363" r:id="rId59"/>
    <p:sldId id="2349" r:id="rId60"/>
    <p:sldId id="2353" r:id="rId61"/>
    <p:sldId id="956" r:id="rId62"/>
    <p:sldId id="957" r:id="rId63"/>
    <p:sldId id="2345" r:id="rId64"/>
    <p:sldId id="958" r:id="rId65"/>
    <p:sldId id="2432" r:id="rId66"/>
    <p:sldId id="2321" r:id="rId67"/>
    <p:sldId id="2368" r:id="rId68"/>
    <p:sldId id="2302" r:id="rId69"/>
    <p:sldId id="964" r:id="rId70"/>
    <p:sldId id="2346" r:id="rId71"/>
    <p:sldId id="965" r:id="rId72"/>
    <p:sldId id="2372" r:id="rId73"/>
    <p:sldId id="2364" r:id="rId74"/>
    <p:sldId id="2307" r:id="rId75"/>
    <p:sldId id="2311" r:id="rId76"/>
    <p:sldId id="2310" r:id="rId77"/>
    <p:sldId id="2347" r:id="rId78"/>
    <p:sldId id="2371" r:id="rId79"/>
    <p:sldId id="2365" r:id="rId80"/>
    <p:sldId id="265" r:id="rId81"/>
    <p:sldId id="972" r:id="rId82"/>
    <p:sldId id="2327" r:id="rId83"/>
    <p:sldId id="2429" r:id="rId84"/>
    <p:sldId id="2430" r:id="rId85"/>
    <p:sldId id="2431" r:id="rId86"/>
    <p:sldId id="2428" r:id="rId87"/>
    <p:sldId id="2369" r:id="rId88"/>
    <p:sldId id="2463" r:id="rId89"/>
    <p:sldId id="2370" r:id="rId90"/>
    <p:sldId id="2366" r:id="rId91"/>
    <p:sldId id="976" r:id="rId92"/>
    <p:sldId id="978" r:id="rId93"/>
    <p:sldId id="2367" r:id="rId94"/>
    <p:sldId id="2306" r:id="rId95"/>
    <p:sldId id="305" r:id="rId96"/>
    <p:sldId id="2322" r:id="rId97"/>
    <p:sldId id="300" r:id="rId98"/>
    <p:sldId id="2427" r:id="rId99"/>
    <p:sldId id="2469" r:id="rId100"/>
    <p:sldId id="2470" r:id="rId101"/>
  </p:sldIdLst>
  <p:sldSz cx="12192000" cy="6858000"/>
  <p:notesSz cx="6858000" cy="9144000"/>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4" userDrawn="1">
          <p15:clr>
            <a:srgbClr val="A4A3A4"/>
          </p15:clr>
        </p15:guide>
        <p15:guide id="2" orient="horz" pos="2276" userDrawn="1">
          <p15:clr>
            <a:srgbClr val="A4A3A4"/>
          </p15:clr>
        </p15:guide>
        <p15:guide id="3" orient="horz" pos="3771" userDrawn="1">
          <p15:clr>
            <a:srgbClr val="A4A3A4"/>
          </p15:clr>
        </p15:guide>
        <p15:guide id="4"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ngkongse" initials="y" lastIdx="10" clrIdx="0"/>
  <p:cmAuthor id="2" name="Microsoft Office User" initials="MOU" lastIdx="20" clrIdx="1"/>
  <p:cmAuthor id="3" name="panda " initials="W用" lastIdx="1" clrIdx="2"/>
  <p:cmAuthor id="4" name="Microsoft 帐户" initials="M帐"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8515"/>
    <a:srgbClr val="FCFDFA"/>
    <a:srgbClr val="B5660F"/>
    <a:srgbClr val="920000"/>
    <a:srgbClr val="C00000"/>
    <a:srgbClr val="CB360E"/>
    <a:srgbClr val="FFFFCC"/>
    <a:srgbClr val="CFD9DF"/>
    <a:srgbClr val="AFBBCD"/>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25" autoAdjust="0"/>
    <p:restoredTop sz="87289" autoAdjust="0"/>
  </p:normalViewPr>
  <p:slideViewPr>
    <p:cSldViewPr snapToGrid="0" showGuides="1">
      <p:cViewPr varScale="1">
        <p:scale>
          <a:sx n="74" d="100"/>
          <a:sy n="74" d="100"/>
        </p:scale>
        <p:origin x="782" y="43"/>
      </p:cViewPr>
      <p:guideLst>
        <p:guide orient="horz" pos="2044"/>
        <p:guide orient="horz" pos="2276"/>
        <p:guide orient="horz" pos="3771"/>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tags" Target="tags/tag9.xml"/><Relationship Id="rId106" Type="http://schemas.openxmlformats.org/officeDocument/2006/relationships/commentAuthors" Target="commentAuthors.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handoutMaster" Target="handoutMasters/handoutMaster1.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E:\&#27611;&#27010;ppt\&#25945;&#26448;ppt\8&#26376;24&#31532;&#19977;&#29256;\&#24037;&#20892;&#19994;&#24635;&#20135;&#20540;19491956.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E:\&#27611;&#27010;ppt\&#25945;&#26448;ppt\8&#26376;24&#31532;&#19977;&#29256;\&#24037;&#20892;&#19994;&#24635;&#20135;&#20540;1949195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工农业总产值19491956!$K$1</c:f>
              <c:strCache>
                <c:ptCount val="1"/>
                <c:pt idx="0">
                  <c:v>1949</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工农业总产值19491956!$J$2:$J$4</c:f>
              <c:strCache>
                <c:ptCount val="3"/>
                <c:pt idx="0">
                  <c:v>工农业总产值 （亿元）</c:v>
                </c:pt>
                <c:pt idx="1">
                  <c:v>农业总产值（亿元）</c:v>
                </c:pt>
                <c:pt idx="2">
                  <c:v>工业总产值 （亿元）</c:v>
                </c:pt>
              </c:strCache>
            </c:strRef>
          </c:cat>
          <c:val>
            <c:numRef>
              <c:f>工农业总产值19491956!$K$2:$K$4</c:f>
              <c:numCache>
                <c:formatCode>General</c:formatCode>
                <c:ptCount val="3"/>
                <c:pt idx="0">
                  <c:v>466</c:v>
                </c:pt>
                <c:pt idx="1">
                  <c:v>326</c:v>
                </c:pt>
                <c:pt idx="2">
                  <c:v>140</c:v>
                </c:pt>
              </c:numCache>
            </c:numRef>
          </c:val>
        </c:ser>
        <c:ser>
          <c:idx val="1"/>
          <c:order val="1"/>
          <c:tx>
            <c:strRef>
              <c:f>工农业总产值19491956!$L$1</c:f>
              <c:strCache>
                <c:ptCount val="1"/>
                <c:pt idx="0">
                  <c:v>1950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工农业总产值19491956!$J$2:$J$4</c:f>
              <c:strCache>
                <c:ptCount val="3"/>
                <c:pt idx="0">
                  <c:v>工农业总产值 （亿元）</c:v>
                </c:pt>
                <c:pt idx="1">
                  <c:v>农业总产值（亿元）</c:v>
                </c:pt>
                <c:pt idx="2">
                  <c:v>工业总产值 （亿元）</c:v>
                </c:pt>
              </c:strCache>
            </c:strRef>
          </c:cat>
          <c:val>
            <c:numRef>
              <c:f>工农业总产值19491956!$L$2:$L$4</c:f>
              <c:numCache>
                <c:formatCode>General</c:formatCode>
                <c:ptCount val="3"/>
                <c:pt idx="0">
                  <c:v>575</c:v>
                </c:pt>
                <c:pt idx="1">
                  <c:v>384</c:v>
                </c:pt>
                <c:pt idx="2">
                  <c:v>191</c:v>
                </c:pt>
              </c:numCache>
            </c:numRef>
          </c:val>
        </c:ser>
        <c:ser>
          <c:idx val="2"/>
          <c:order val="2"/>
          <c:tx>
            <c:strRef>
              <c:f>工农业总产值19491956!$M$1</c:f>
              <c:strCache>
                <c:ptCount val="1"/>
                <c:pt idx="0">
                  <c:v>1951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工农业总产值19491956!$J$2:$J$4</c:f>
              <c:strCache>
                <c:ptCount val="3"/>
                <c:pt idx="0">
                  <c:v>工农业总产值 （亿元）</c:v>
                </c:pt>
                <c:pt idx="1">
                  <c:v>农业总产值（亿元）</c:v>
                </c:pt>
                <c:pt idx="2">
                  <c:v>工业总产值 （亿元）</c:v>
                </c:pt>
              </c:strCache>
            </c:strRef>
          </c:cat>
          <c:val>
            <c:numRef>
              <c:f>工农业总产值19491956!$M$2:$M$4</c:f>
              <c:numCache>
                <c:formatCode>General</c:formatCode>
                <c:ptCount val="3"/>
                <c:pt idx="0">
                  <c:v>684</c:v>
                </c:pt>
                <c:pt idx="1">
                  <c:v>420</c:v>
                </c:pt>
                <c:pt idx="2">
                  <c:v>264</c:v>
                </c:pt>
              </c:numCache>
            </c:numRef>
          </c:val>
        </c:ser>
        <c:ser>
          <c:idx val="3"/>
          <c:order val="3"/>
          <c:tx>
            <c:strRef>
              <c:f>工农业总产值19491956!$N$1</c:f>
              <c:strCache>
                <c:ptCount val="1"/>
                <c:pt idx="0">
                  <c:v>1952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工农业总产值19491956!$J$2:$J$4</c:f>
              <c:strCache>
                <c:ptCount val="3"/>
                <c:pt idx="0">
                  <c:v>工农业总产值 （亿元）</c:v>
                </c:pt>
                <c:pt idx="1">
                  <c:v>农业总产值（亿元）</c:v>
                </c:pt>
                <c:pt idx="2">
                  <c:v>工业总产值 （亿元）</c:v>
                </c:pt>
              </c:strCache>
            </c:strRef>
          </c:cat>
          <c:val>
            <c:numRef>
              <c:f>工农业总产值19491956!$N$2:$N$4</c:f>
              <c:numCache>
                <c:formatCode>General</c:formatCode>
                <c:ptCount val="3"/>
                <c:pt idx="0">
                  <c:v>810</c:v>
                </c:pt>
                <c:pt idx="1">
                  <c:v>461</c:v>
                </c:pt>
                <c:pt idx="2">
                  <c:v>349</c:v>
                </c:pt>
              </c:numCache>
            </c:numRef>
          </c:val>
        </c:ser>
        <c:ser>
          <c:idx val="4"/>
          <c:order val="4"/>
          <c:tx>
            <c:strRef>
              <c:f>工农业总产值19491956!$O$1</c:f>
              <c:strCache>
                <c:ptCount val="1"/>
                <c:pt idx="0">
                  <c:v>1953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工农业总产值19491956!$J$2:$J$4</c:f>
              <c:strCache>
                <c:ptCount val="3"/>
                <c:pt idx="0">
                  <c:v>工农业总产值 （亿元）</c:v>
                </c:pt>
                <c:pt idx="1">
                  <c:v>农业总产值（亿元）</c:v>
                </c:pt>
                <c:pt idx="2">
                  <c:v>工业总产值 （亿元）</c:v>
                </c:pt>
              </c:strCache>
            </c:strRef>
          </c:cat>
          <c:val>
            <c:numRef>
              <c:f>工农业总产值19491956!$O$2:$O$4</c:f>
              <c:numCache>
                <c:formatCode>General</c:formatCode>
                <c:ptCount val="3"/>
                <c:pt idx="0">
                  <c:v>960</c:v>
                </c:pt>
                <c:pt idx="1">
                  <c:v>510</c:v>
                </c:pt>
                <c:pt idx="2">
                  <c:v>450</c:v>
                </c:pt>
              </c:numCache>
            </c:numRef>
          </c:val>
        </c:ser>
        <c:ser>
          <c:idx val="5"/>
          <c:order val="5"/>
          <c:tx>
            <c:strRef>
              <c:f>工农业总产值19491956!$P$1</c:f>
              <c:strCache>
                <c:ptCount val="1"/>
                <c:pt idx="0">
                  <c:v>1954</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工农业总产值19491956!$J$2:$J$4</c:f>
              <c:strCache>
                <c:ptCount val="3"/>
                <c:pt idx="0">
                  <c:v>工农业总产值 （亿元）</c:v>
                </c:pt>
                <c:pt idx="1">
                  <c:v>农业总产值（亿元）</c:v>
                </c:pt>
                <c:pt idx="2">
                  <c:v>工业总产值 （亿元）</c:v>
                </c:pt>
              </c:strCache>
            </c:strRef>
          </c:cat>
          <c:val>
            <c:numRef>
              <c:f>工农业总产值19491956!$P$2:$P$4</c:f>
              <c:numCache>
                <c:formatCode>#,##0</c:formatCode>
                <c:ptCount val="3"/>
                <c:pt idx="0">
                  <c:v>1050</c:v>
                </c:pt>
                <c:pt idx="1" c:formatCode="General">
                  <c:v>535</c:v>
                </c:pt>
                <c:pt idx="2" c:formatCode="General">
                  <c:v>515</c:v>
                </c:pt>
              </c:numCache>
            </c:numRef>
          </c:val>
        </c:ser>
        <c:ser>
          <c:idx val="6"/>
          <c:order val="6"/>
          <c:tx>
            <c:strRef>
              <c:f>工农业总产值19491956!$Q$1</c:f>
              <c:strCache>
                <c:ptCount val="1"/>
                <c:pt idx="0">
                  <c:v>1955</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工农业总产值19491956!$J$2:$J$4</c:f>
              <c:strCache>
                <c:ptCount val="3"/>
                <c:pt idx="0">
                  <c:v>工农业总产值 （亿元）</c:v>
                </c:pt>
                <c:pt idx="1">
                  <c:v>农业总产值（亿元）</c:v>
                </c:pt>
                <c:pt idx="2">
                  <c:v>工业总产值 （亿元）</c:v>
                </c:pt>
              </c:strCache>
            </c:strRef>
          </c:cat>
          <c:val>
            <c:numRef>
              <c:f>工农业总产值19491956!$Q$2:$Q$4</c:f>
              <c:numCache>
                <c:formatCode>#,##0</c:formatCode>
                <c:ptCount val="3"/>
                <c:pt idx="0">
                  <c:v>1109</c:v>
                </c:pt>
                <c:pt idx="1" c:formatCode="General">
                  <c:v>575</c:v>
                </c:pt>
                <c:pt idx="2" c:formatCode="General">
                  <c:v>534</c:v>
                </c:pt>
              </c:numCache>
            </c:numRef>
          </c:val>
        </c:ser>
        <c:ser>
          <c:idx val="7"/>
          <c:order val="7"/>
          <c:tx>
            <c:strRef>
              <c:f>工农业总产值19491956!$R$1</c:f>
              <c:strCache>
                <c:ptCount val="1"/>
                <c:pt idx="0">
                  <c:v>1956</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工农业总产值19491956!$J$2:$J$4</c:f>
              <c:strCache>
                <c:ptCount val="3"/>
                <c:pt idx="0">
                  <c:v>工农业总产值 （亿元）</c:v>
                </c:pt>
                <c:pt idx="1">
                  <c:v>农业总产值（亿元）</c:v>
                </c:pt>
                <c:pt idx="2">
                  <c:v>工业总产值 （亿元）</c:v>
                </c:pt>
              </c:strCache>
            </c:strRef>
          </c:cat>
          <c:val>
            <c:numRef>
              <c:f>工农业总产值19491956!$R$2:$R$4</c:f>
              <c:numCache>
                <c:formatCode>#,##0</c:formatCode>
                <c:ptCount val="3"/>
                <c:pt idx="0">
                  <c:v>1252</c:v>
                </c:pt>
                <c:pt idx="1" c:formatCode="General">
                  <c:v>610</c:v>
                </c:pt>
                <c:pt idx="2" c:formatCode="General">
                  <c:v>642</c:v>
                </c:pt>
              </c:numCache>
            </c:numRef>
          </c:val>
        </c:ser>
        <c:dLbls>
          <c:showLegendKey val="0"/>
          <c:showVal val="0"/>
          <c:showCatName val="0"/>
          <c:showSerName val="0"/>
          <c:showPercent val="0"/>
          <c:showBubbleSize val="0"/>
        </c:dLbls>
        <c:gapWidth val="219"/>
        <c:overlap val="-27"/>
        <c:axId val="774556896"/>
        <c:axId val="774560032"/>
      </c:barChart>
      <c:catAx>
        <c:axId val="77455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74560032"/>
        <c:crosses val="autoZero"/>
        <c:auto val="1"/>
        <c:lblAlgn val="ctr"/>
        <c:lblOffset val="100"/>
        <c:noMultiLvlLbl val="0"/>
      </c:catAx>
      <c:valAx>
        <c:axId val="77456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745568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工农业总产值19491956!$C$25</c:f>
              <c:strCache>
                <c:ptCount val="1"/>
                <c:pt idx="0">
                  <c:v>轻工业总产值 （亿元）</c:v>
                </c:pt>
              </c:strCache>
            </c:strRef>
          </c:tx>
          <c:spPr>
            <a:solidFill>
              <a:schemeClr val="accent1"/>
            </a:solidFill>
            <a:ln>
              <a:noFill/>
            </a:ln>
            <a:effectLst/>
          </c:spPr>
          <c:invertIfNegative val="0"/>
          <c:dLbls>
            <c:delete val="1"/>
          </c:dLbls>
          <c:cat>
            <c:numRef>
              <c:f>工农业总产值19491956!$D$24:$K$24</c:f>
              <c:numCache>
                <c:formatCode>General</c:formatCode>
                <c:ptCount val="8"/>
                <c:pt idx="0">
                  <c:v>1949</c:v>
                </c:pt>
                <c:pt idx="1">
                  <c:v>1950</c:v>
                </c:pt>
                <c:pt idx="2">
                  <c:v>1951</c:v>
                </c:pt>
                <c:pt idx="3">
                  <c:v>1952</c:v>
                </c:pt>
                <c:pt idx="4">
                  <c:v>1953</c:v>
                </c:pt>
                <c:pt idx="5">
                  <c:v>1954</c:v>
                </c:pt>
                <c:pt idx="6">
                  <c:v>1955</c:v>
                </c:pt>
                <c:pt idx="7">
                  <c:v>1956</c:v>
                </c:pt>
              </c:numCache>
            </c:numRef>
          </c:cat>
          <c:val>
            <c:numRef>
              <c:f>工农业总产值19491956!$D$25:$K$25</c:f>
              <c:numCache>
                <c:formatCode>General</c:formatCode>
                <c:ptCount val="8"/>
                <c:pt idx="0">
                  <c:v>103</c:v>
                </c:pt>
                <c:pt idx="1">
                  <c:v>135</c:v>
                </c:pt>
                <c:pt idx="2">
                  <c:v>179</c:v>
                </c:pt>
                <c:pt idx="3">
                  <c:v>225</c:v>
                </c:pt>
                <c:pt idx="4">
                  <c:v>282</c:v>
                </c:pt>
                <c:pt idx="5">
                  <c:v>317</c:v>
                </c:pt>
                <c:pt idx="6">
                  <c:v>316</c:v>
                </c:pt>
                <c:pt idx="7">
                  <c:v>370</c:v>
                </c:pt>
              </c:numCache>
            </c:numRef>
          </c:val>
        </c:ser>
        <c:ser>
          <c:idx val="1"/>
          <c:order val="1"/>
          <c:tx>
            <c:strRef>
              <c:f>工农业总产值19491956!$C$26</c:f>
              <c:strCache>
                <c:ptCount val="1"/>
                <c:pt idx="0">
                  <c:v>重工业总产值 （亿元）</c:v>
                </c:pt>
              </c:strCache>
            </c:strRef>
          </c:tx>
          <c:spPr>
            <a:solidFill>
              <a:schemeClr val="accent2"/>
            </a:solidFill>
            <a:ln>
              <a:noFill/>
            </a:ln>
            <a:effectLst/>
          </c:spPr>
          <c:invertIfNegative val="0"/>
          <c:dLbls>
            <c:delete val="1"/>
          </c:dLbls>
          <c:cat>
            <c:numRef>
              <c:f>工农业总产值19491956!$D$24:$K$24</c:f>
              <c:numCache>
                <c:formatCode>General</c:formatCode>
                <c:ptCount val="8"/>
                <c:pt idx="0">
                  <c:v>1949</c:v>
                </c:pt>
                <c:pt idx="1">
                  <c:v>1950</c:v>
                </c:pt>
                <c:pt idx="2">
                  <c:v>1951</c:v>
                </c:pt>
                <c:pt idx="3">
                  <c:v>1952</c:v>
                </c:pt>
                <c:pt idx="4">
                  <c:v>1953</c:v>
                </c:pt>
                <c:pt idx="5">
                  <c:v>1954</c:v>
                </c:pt>
                <c:pt idx="6">
                  <c:v>1955</c:v>
                </c:pt>
                <c:pt idx="7">
                  <c:v>1956</c:v>
                </c:pt>
              </c:numCache>
            </c:numRef>
          </c:cat>
          <c:val>
            <c:numRef>
              <c:f>工农业总产值19491956!$D$26:$K$26</c:f>
              <c:numCache>
                <c:formatCode>General</c:formatCode>
                <c:ptCount val="8"/>
                <c:pt idx="0">
                  <c:v>37</c:v>
                </c:pt>
                <c:pt idx="1">
                  <c:v>56</c:v>
                </c:pt>
                <c:pt idx="2">
                  <c:v>85</c:v>
                </c:pt>
                <c:pt idx="3">
                  <c:v>124</c:v>
                </c:pt>
                <c:pt idx="4">
                  <c:v>168</c:v>
                </c:pt>
                <c:pt idx="5">
                  <c:v>198</c:v>
                </c:pt>
                <c:pt idx="6">
                  <c:v>218</c:v>
                </c:pt>
                <c:pt idx="7">
                  <c:v>272</c:v>
                </c:pt>
              </c:numCache>
            </c:numRef>
          </c:val>
        </c:ser>
        <c:dLbls>
          <c:showLegendKey val="0"/>
          <c:showVal val="0"/>
          <c:showCatName val="0"/>
          <c:showSerName val="0"/>
          <c:showPercent val="0"/>
          <c:showBubbleSize val="0"/>
        </c:dLbls>
        <c:gapWidth val="182"/>
        <c:axId val="774550624"/>
        <c:axId val="774553368"/>
      </c:barChart>
      <c:catAx>
        <c:axId val="7745506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74553368"/>
        <c:crosses val="autoZero"/>
        <c:auto val="1"/>
        <c:lblAlgn val="ctr"/>
        <c:lblOffset val="100"/>
        <c:noMultiLvlLbl val="0"/>
      </c:catAx>
      <c:valAx>
        <c:axId val="774553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74550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905E1-55FF-4F70-A6C9-38A21BF48C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558DE-1754-485B-AB72-88EC699311CB}"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539750">
              <a:lnSpc>
                <a:spcPct val="150000"/>
              </a:lnSpc>
            </a:pPr>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思维导图">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sp>
          <p:nvSpPr>
            <p:cNvPr id="7" name="矩形 6"/>
            <p:cNvSpPr/>
            <p:nvPr/>
          </p:nvSpPr>
          <p:spPr>
            <a:xfrm>
              <a:off x="0" y="0"/>
              <a:ext cx="12192000" cy="6858000"/>
            </a:xfrm>
            <a:prstGeom prst="rect">
              <a:avLst/>
            </a:prstGeom>
            <a:gradFill>
              <a:gsLst>
                <a:gs pos="53000">
                  <a:srgbClr val="EFC879"/>
                </a:gs>
                <a:gs pos="100000">
                  <a:srgbClr val="AF1E22"/>
                </a:gs>
                <a:gs pos="0">
                  <a:srgbClr val="B0261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准空白页">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14" name="矩形 13"/>
          <p:cNvSpPr/>
          <p:nvPr userDrawn="1"/>
        </p:nvSpPr>
        <p:spPr>
          <a:xfrm>
            <a:off x="8677656" y="210506"/>
            <a:ext cx="3412184"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8382738" y="6440536"/>
            <a:ext cx="3743923" cy="323165"/>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a:t>
            </a: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和中国特色社会主义理论体系</a:t>
            </a: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CFDFA"/>
        </a:solidFill>
        <a:effectLst/>
      </p:bgPr>
    </p:bg>
    <p:spTree>
      <p:nvGrpSpPr>
        <p:cNvPr id="1" name=""/>
        <p:cNvGrpSpPr/>
        <p:nvPr/>
      </p:nvGrpSpPr>
      <p:grpSpPr>
        <a:xfrm>
          <a:off x="0" y="0"/>
          <a:ext cx="0" cy="0"/>
          <a:chOff x="0" y="0"/>
          <a:chExt cx="0" cy="0"/>
        </a:xfrm>
      </p:grpSpPr>
      <p:sp>
        <p:nvSpPr>
          <p:cNvPr id="14" name="矩形 13"/>
          <p:cNvSpPr/>
          <p:nvPr userDrawn="1"/>
        </p:nvSpPr>
        <p:spPr>
          <a:xfrm>
            <a:off x="8677656" y="210506"/>
            <a:ext cx="3412184"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文本框 1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45719" y="184281"/>
            <a:ext cx="7156536" cy="295466"/>
          </a:xfrm>
          <a:prstGeom prst="rect">
            <a:avLst/>
          </a:prstGeom>
          <a:noFill/>
        </p:spPr>
        <p:txBody>
          <a:bodyPr wrap="square" rtlCol="0">
            <a:spAutoFit/>
          </a:bodyPr>
          <a:lstStyle/>
          <a:p>
            <a:pPr algn="just">
              <a:lnSpc>
                <a:spcPct val="120000"/>
              </a:lnSpc>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二、如何认识初步探索的意义和经验教训？</a:t>
            </a:r>
            <a:endParaRPr lang="zh-CN" altLang="en-US" sz="1100" spc="12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阅读书目">
    <p:bg>
      <p:bgPr>
        <a:gradFill>
          <a:gsLst>
            <a:gs pos="0">
              <a:srgbClr val="7A0E10"/>
            </a:gs>
            <a:gs pos="100000">
              <a:srgbClr val="B53513"/>
            </a:gs>
          </a:gsLst>
          <a:lin ang="0" scaled="0"/>
        </a:gradFill>
        <a:effectLst/>
      </p:bgPr>
    </p:bg>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19" name="文本框 1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userDrawn="1"/>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 一</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、为什么要向社会主义社会过渡？</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矩形 21"/>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0"/>
            <a:ext cx="109728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a:xfrm>
            <a:off x="609600" y="6245225"/>
            <a:ext cx="2844800" cy="476250"/>
          </a:xfrm>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xfrm>
            <a:off x="4165600" y="6245225"/>
            <a:ext cx="3860800" cy="476250"/>
          </a:xfrm>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54995367-ADC3-476B-97BF-0E37D0D22B1D}" type="slidenum">
              <a:rPr lang="zh-CN" altLang="zh-CN"/>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DFA"/>
        </a:solidFill>
        <a:effectLst/>
      </p:bgPr>
    </p:bg>
    <p:spTree>
      <p:nvGrpSpPr>
        <p:cNvPr id="1" name=""/>
        <p:cNvGrpSpPr/>
        <p:nvPr/>
      </p:nvGrpSpPr>
      <p:grpSpPr>
        <a:xfrm>
          <a:off x="0" y="0"/>
          <a:ext cx="0" cy="0"/>
          <a:chOff x="0" y="0"/>
          <a:chExt cx="0" cy="0"/>
        </a:xfrm>
      </p:grpSpPr>
      <p:sp>
        <p:nvSpPr>
          <p:cNvPr id="2"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2.jpeg"/><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4.jpeg"/><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3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microsoft.com/office/2007/relationships/hdphoto" Target="../media/image41.wdp"/><Relationship Id="rId7" Type="http://schemas.openxmlformats.org/officeDocument/2006/relationships/image" Target="../media/image40.png"/><Relationship Id="rId6" Type="http://schemas.microsoft.com/office/2007/relationships/hdphoto" Target="../media/image39.wdp"/><Relationship Id="rId5" Type="http://schemas.openxmlformats.org/officeDocument/2006/relationships/image" Target="../media/image38.png"/><Relationship Id="rId4" Type="http://schemas.microsoft.com/office/2007/relationships/hdphoto" Target="../media/image37.wdp"/><Relationship Id="rId3" Type="http://schemas.openxmlformats.org/officeDocument/2006/relationships/image" Target="../media/image36.png"/><Relationship Id="rId2" Type="http://schemas.microsoft.com/office/2007/relationships/hdphoto" Target="../media/image35.wdp"/><Relationship Id="rId10" Type="http://schemas.openxmlformats.org/officeDocument/2006/relationships/notesSlide" Target="../notesSlides/notesSlide11.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48.jpeg"/><Relationship Id="rId1"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54.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3.xml"/><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3.xml"/><Relationship Id="rId4" Type="http://schemas.openxmlformats.org/officeDocument/2006/relationships/tags" Target="../tags/tag4.xml"/><Relationship Id="rId3" Type="http://schemas.openxmlformats.org/officeDocument/2006/relationships/image" Target="../media/image61.png"/><Relationship Id="rId2" Type="http://schemas.microsoft.com/office/2007/relationships/media" Target="../media/media2.mp4"/><Relationship Id="rId1" Type="http://schemas.openxmlformats.org/officeDocument/2006/relationships/video" Target="../media/media2.mp4"/></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62.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63.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6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66.jpeg"/><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67.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chart" Target="../charts/chart2.xml"/><Relationship Id="rId1" Type="http://schemas.openxmlformats.org/officeDocument/2006/relationships/chart" Target="../charts/char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3.xml"/><Relationship Id="rId4" Type="http://schemas.openxmlformats.org/officeDocument/2006/relationships/tags" Target="../tags/tag6.xml"/><Relationship Id="rId3" Type="http://schemas.openxmlformats.org/officeDocument/2006/relationships/image" Target="../media/image69.png"/><Relationship Id="rId2" Type="http://schemas.microsoft.com/office/2007/relationships/media" Target="../media/media3.mp4"/><Relationship Id="rId1" Type="http://schemas.openxmlformats.org/officeDocument/2006/relationships/video" Target="../media/media3.mp4"/></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70.jpe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71.jpeg"/><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3.xml"/><Relationship Id="rId2" Type="http://schemas.openxmlformats.org/officeDocument/2006/relationships/image" Target="../media/image73.jpeg"/><Relationship Id="rId1" Type="http://schemas.openxmlformats.org/officeDocument/2006/relationships/image" Target="../media/image72.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7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2.xml"/><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76.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3.xml"/><Relationship Id="rId2" Type="http://schemas.microsoft.com/office/2007/relationships/hdphoto" Target="../media/image53.wdp"/><Relationship Id="rId1"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image" Target="../media/image7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4.xml"/><Relationship Id="rId2" Type="http://schemas.microsoft.com/office/2007/relationships/hdphoto" Target="../media/image80.wdp"/><Relationship Id="rId1" Type="http://schemas.openxmlformats.org/officeDocument/2006/relationships/image" Target="../media/image79.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4.xml"/><Relationship Id="rId2" Type="http://schemas.microsoft.com/office/2007/relationships/hdphoto" Target="../media/image82.wdp"/><Relationship Id="rId1"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4.xml"/><Relationship Id="rId4" Type="http://schemas.openxmlformats.org/officeDocument/2006/relationships/tags" Target="../tags/tag7.xml"/><Relationship Id="rId3" Type="http://schemas.openxmlformats.org/officeDocument/2006/relationships/image" Target="../media/image86.png"/><Relationship Id="rId2" Type="http://schemas.microsoft.com/office/2007/relationships/media" Target="../media/media4.mp4"/><Relationship Id="rId1" Type="http://schemas.openxmlformats.org/officeDocument/2006/relationships/video" Target="../media/media4.mp4"/></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4.xml"/><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image" Target="../media/image65.png"/></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4.xml"/><Relationship Id="rId4" Type="http://schemas.openxmlformats.org/officeDocument/2006/relationships/tags" Target="../tags/tag8.xml"/><Relationship Id="rId3" Type="http://schemas.openxmlformats.org/officeDocument/2006/relationships/image" Target="../media/image88.png"/><Relationship Id="rId2" Type="http://schemas.microsoft.com/office/2007/relationships/media" Target="../media/media5.mp4"/><Relationship Id="rId1" Type="http://schemas.openxmlformats.org/officeDocument/2006/relationships/video" Target="../media/media5.mp4"/></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4.xml"/><Relationship Id="rId2" Type="http://schemas.microsoft.com/office/2007/relationships/hdphoto" Target="../media/image53.wdp"/><Relationship Id="rId1" Type="http://schemas.openxmlformats.org/officeDocument/2006/relationships/image" Target="../media/image5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image" Target="../media/image89.jpe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4.xml"/><Relationship Id="rId2" Type="http://schemas.microsoft.com/office/2007/relationships/hdphoto" Target="../media/image53.wdp"/><Relationship Id="rId1"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4.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image" Target="../media/image94.jpe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6.xml"/><Relationship Id="rId2" Type="http://schemas.microsoft.com/office/2007/relationships/hdphoto" Target="../media/image96.wdp"/><Relationship Id="rId1"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xml"/><Relationship Id="rId2" Type="http://schemas.openxmlformats.org/officeDocument/2006/relationships/image" Target="../media/image97.png"/><Relationship Id="rId1" Type="http://schemas.openxmlformats.org/officeDocument/2006/relationships/image" Target="../media/image7.jpe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7.xml"/><Relationship Id="rId2" Type="http://schemas.openxmlformats.org/officeDocument/2006/relationships/image" Target="../media/image99.png"/><Relationship Id="rId1" Type="http://schemas.openxmlformats.org/officeDocument/2006/relationships/image" Target="../media/image9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1"/>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5"/>
          <p:cNvGrpSpPr/>
          <p:nvPr/>
        </p:nvGrpSpPr>
        <p:grpSpPr>
          <a:xfrm>
            <a:off x="2707914" y="1902656"/>
            <a:ext cx="6776170" cy="1507079"/>
            <a:chOff x="2707914" y="1969331"/>
            <a:chExt cx="6776170" cy="1507079"/>
          </a:xfrm>
        </p:grpSpPr>
        <p:grpSp>
          <p:nvGrpSpPr>
            <p:cNvPr id="34" name="组合 36"/>
            <p:cNvGrpSpPr/>
            <p:nvPr/>
          </p:nvGrpSpPr>
          <p:grpSpPr>
            <a:xfrm>
              <a:off x="2707914" y="1969331"/>
              <a:ext cx="6776170" cy="1507079"/>
              <a:chOff x="2707914" y="1969331"/>
              <a:chExt cx="6776170" cy="1507079"/>
            </a:xfrm>
          </p:grpSpPr>
          <p:sp>
            <p:nvSpPr>
              <p:cNvPr id="1048582" name="文本框 39"/>
              <p:cNvSpPr txBox="1"/>
              <p:nvPr/>
            </p:nvSpPr>
            <p:spPr>
              <a:xfrm>
                <a:off x="3262396" y="1969331"/>
                <a:ext cx="6221688" cy="1507079"/>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endParaRPr lang="zh-CN" altLang="en-US" sz="4000" b="1" spc="300" dirty="0">
                  <a:solidFill>
                    <a:srgbClr val="AF1E22"/>
                  </a:solidFill>
                  <a:latin typeface="微软雅黑" panose="020B0503020204020204" pitchFamily="34" charset="-122"/>
                  <a:ea typeface="微软雅黑" panose="020B0503020204020204" pitchFamily="34" charset="-122"/>
                </a:endParaRP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社会主义理论体系概论</a:t>
                </a:r>
                <a:endParaRPr lang="zh-CN" altLang="en-US" sz="4000" b="1" spc="300" dirty="0">
                  <a:solidFill>
                    <a:srgbClr val="AF1E22"/>
                  </a:solidFill>
                  <a:latin typeface="微软雅黑" panose="020B0503020204020204" pitchFamily="34" charset="-122"/>
                  <a:ea typeface="微软雅黑" panose="020B0503020204020204" pitchFamily="34" charset="-122"/>
                </a:endParaRP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2"/>
          <a:stretch>
            <a:fillRect/>
          </a:stretch>
        </p:blipFill>
        <p:spPr>
          <a:xfrm>
            <a:off x="-57753" y="-35954"/>
            <a:ext cx="3097036" cy="2749534"/>
          </a:xfrm>
          <a:prstGeom prst="rect">
            <a:avLst/>
          </a:prstGeom>
        </p:spPr>
      </p:pic>
      <p:sp>
        <p:nvSpPr>
          <p:cNvPr id="22" name="矩形 21"/>
          <p:cNvSpPr/>
          <p:nvPr/>
        </p:nvSpPr>
        <p:spPr>
          <a:xfrm>
            <a:off x="0" y="6569710"/>
            <a:ext cx="12192000" cy="28829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14613" y="846138"/>
            <a:ext cx="4252913" cy="1143000"/>
          </a:xfrm>
          <a:ln>
            <a:solidFill>
              <a:srgbClr val="4F271C"/>
            </a:solidFill>
          </a:ln>
        </p:spPr>
        <p:txBody>
          <a:bodyPr/>
          <a:lstStyle/>
          <a:p>
            <a:r>
              <a:rPr lang="zh-CN" altLang="en-US">
                <a:effectLst>
                  <a:outerShdw blurRad="38100" dist="38100" dir="2700000" algn="tl">
                    <a:srgbClr val="C0C0C0"/>
                  </a:outerShdw>
                </a:effectLst>
              </a:rPr>
              <a:t>苏联建设成就</a:t>
            </a:r>
            <a:endParaRPr lang="zh-CN" altLang="en-US">
              <a:effectLst>
                <a:outerShdw blurRad="38100" dist="38100" dir="2700000" algn="tl">
                  <a:srgbClr val="C0C0C0"/>
                </a:outerShdw>
              </a:effectLst>
            </a:endParaRPr>
          </a:p>
        </p:txBody>
      </p:sp>
      <p:pic>
        <p:nvPicPr>
          <p:cNvPr id="13314" name="内容占位符 3" descr="屏幕快照 2019-03-25 15.36.21.png"/>
          <p:cNvPicPr>
            <a:picLocks noGrp="1" noChangeAspect="1"/>
          </p:cNvPicPr>
          <p:nvPr>
            <p:ph idx="1"/>
          </p:nvPr>
        </p:nvPicPr>
        <p:blipFill>
          <a:blip r:embed="rId1">
            <a:extLst>
              <a:ext uri="{28A0092B-C50C-407E-A947-70E740481C1C}">
                <a14:useLocalDpi xmlns:a14="http://schemas.microsoft.com/office/drawing/2010/main" val="0"/>
              </a:ext>
            </a:extLst>
          </a:blip>
          <a:srcRect l="-227" t="-34583" r="-5740" b="-39574"/>
          <a:stretch>
            <a:fillRect/>
          </a:stretch>
        </p:blipFill>
        <p:spPr>
          <a:xfrm>
            <a:off x="2614613" y="1417638"/>
            <a:ext cx="8407400" cy="50038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46985" y="573088"/>
            <a:ext cx="3429000" cy="1143000"/>
          </a:xfrm>
          <a:ln>
            <a:solidFill>
              <a:srgbClr val="4F271C"/>
            </a:solidFill>
          </a:ln>
        </p:spPr>
        <p:txBody>
          <a:bodyPr/>
          <a:lstStyle/>
          <a:p>
            <a:pPr algn="ctr"/>
            <a:r>
              <a:rPr lang="zh-CN" altLang="en-US">
                <a:effectLst>
                  <a:outerShdw blurRad="38100" dist="38100" dir="2700000" algn="tl">
                    <a:srgbClr val="C0C0C0"/>
                  </a:outerShdw>
                </a:effectLst>
              </a:rPr>
              <a:t>苏联援助</a:t>
            </a:r>
            <a:endParaRPr lang="zh-CN" altLang="en-US">
              <a:effectLst>
                <a:outerShdw blurRad="38100" dist="38100" dir="2700000" algn="tl">
                  <a:srgbClr val="C0C0C0"/>
                </a:outerShdw>
              </a:effectLst>
            </a:endParaRPr>
          </a:p>
        </p:txBody>
      </p:sp>
      <p:sp>
        <p:nvSpPr>
          <p:cNvPr id="14338" name="内容占位符 2"/>
          <p:cNvSpPr>
            <a:spLocks noGrp="1"/>
          </p:cNvSpPr>
          <p:nvPr>
            <p:ph idx="1"/>
          </p:nvPr>
        </p:nvSpPr>
        <p:spPr>
          <a:xfrm>
            <a:off x="1967865" y="1716405"/>
            <a:ext cx="8672195" cy="4800600"/>
          </a:xfrm>
        </p:spPr>
        <p:txBody>
          <a:bodyPr/>
          <a:lstStyle/>
          <a:p>
            <a:pPr>
              <a:lnSpc>
                <a:spcPct val="150000"/>
              </a:lnSpc>
            </a:pPr>
            <a:r>
              <a:rPr lang="en-US" altLang="zh-CN" sz="2800" dirty="0">
                <a:latin typeface="Songti SC Regular" charset="-122"/>
                <a:ea typeface="Songti SC Regular" charset="-122"/>
              </a:rPr>
              <a:t>1950</a:t>
            </a:r>
            <a:r>
              <a:rPr lang="zh-CN" altLang="en-US" sz="2800" dirty="0">
                <a:latin typeface="Songti SC Regular" charset="-122"/>
                <a:ea typeface="Songti SC Regular" charset="-122"/>
              </a:rPr>
              <a:t>年</a:t>
            </a:r>
            <a:r>
              <a:rPr lang="en-US" altLang="zh-CN" sz="2800" dirty="0">
                <a:latin typeface="Songti SC Regular" charset="-122"/>
                <a:ea typeface="Songti SC Regular" charset="-122"/>
              </a:rPr>
              <a:t>2</a:t>
            </a:r>
            <a:r>
              <a:rPr lang="zh-CN" altLang="en-US" sz="2800" dirty="0">
                <a:latin typeface="Songti SC Regular" charset="-122"/>
                <a:ea typeface="Songti SC Regular" charset="-122"/>
              </a:rPr>
              <a:t>月签署了</a:t>
            </a:r>
            <a:r>
              <a:rPr lang="en-US" altLang="zh-CN" sz="2800" dirty="0">
                <a:latin typeface="Songti SC Regular" charset="-122"/>
                <a:ea typeface="Songti SC Regular" charset="-122"/>
              </a:rPr>
              <a:t>《</a:t>
            </a:r>
            <a:r>
              <a:rPr lang="zh-CN" altLang="en-US" sz="2800" dirty="0">
                <a:latin typeface="Songti SC Regular" charset="-122"/>
                <a:ea typeface="Songti SC Regular" charset="-122"/>
              </a:rPr>
              <a:t>中苏友好同盟互助条约</a:t>
            </a:r>
            <a:r>
              <a:rPr lang="en-US" altLang="zh-CN" sz="2800" dirty="0">
                <a:latin typeface="Songti SC Regular" charset="-122"/>
                <a:ea typeface="Songti SC Regular" charset="-122"/>
              </a:rPr>
              <a:t>》</a:t>
            </a:r>
            <a:endParaRPr lang="en-US" altLang="zh-CN" sz="2800" dirty="0">
              <a:latin typeface="Songti SC Regular" charset="-122"/>
              <a:ea typeface="Songti SC Regular" charset="-122"/>
            </a:endParaRPr>
          </a:p>
          <a:p>
            <a:pPr>
              <a:lnSpc>
                <a:spcPct val="150000"/>
              </a:lnSpc>
            </a:pPr>
            <a:r>
              <a:rPr lang="zh-CN" altLang="zh-CN" sz="2800" dirty="0">
                <a:latin typeface="Songti SC Regular" charset="-122"/>
                <a:ea typeface="Songti SC Regular" charset="-122"/>
              </a:rPr>
              <a:t>“</a:t>
            </a:r>
            <a:r>
              <a:rPr lang="zh-CN" altLang="en-US" sz="2800" dirty="0">
                <a:latin typeface="Songti SC Regular" charset="-122"/>
                <a:ea typeface="Songti SC Regular" charset="-122"/>
              </a:rPr>
              <a:t>一五计划期间苏联提供了</a:t>
            </a:r>
            <a:r>
              <a:rPr lang="en-US" altLang="zh-CN" sz="2800" dirty="0">
                <a:latin typeface="Songti SC Regular" charset="-122"/>
                <a:ea typeface="Songti SC Regular" charset="-122"/>
              </a:rPr>
              <a:t>156</a:t>
            </a:r>
            <a:r>
              <a:rPr lang="zh-CN" altLang="en-US" sz="2800" dirty="0">
                <a:latin typeface="Songti SC Regular" charset="-122"/>
                <a:ea typeface="Songti SC Regular" charset="-122"/>
              </a:rPr>
              <a:t>个项目</a:t>
            </a:r>
            <a:endParaRPr lang="en-US" altLang="zh-CN" sz="2800" dirty="0">
              <a:latin typeface="Songti SC Regular" charset="-122"/>
              <a:ea typeface="Songti SC Regular" charset="-122"/>
            </a:endParaRPr>
          </a:p>
          <a:p>
            <a:pPr>
              <a:lnSpc>
                <a:spcPct val="150000"/>
              </a:lnSpc>
            </a:pPr>
            <a:r>
              <a:rPr lang="zh-CN" altLang="en-US" sz="2800" dirty="0">
                <a:latin typeface="Songti SC Regular" charset="-122"/>
                <a:ea typeface="Songti SC Regular" charset="-122"/>
              </a:rPr>
              <a:t>五十年代苏联和东欧</a:t>
            </a:r>
            <a:r>
              <a:rPr lang="zh-CN" altLang="en-US" sz="2800" dirty="0">
                <a:latin typeface="Songti SC Regular" charset="-122"/>
                <a:ea typeface="Songti SC Regular" charset="-122"/>
              </a:rPr>
              <a:t>等国向中国派出</a:t>
            </a:r>
            <a:r>
              <a:rPr lang="en-US" altLang="zh-CN" sz="2800" dirty="0">
                <a:latin typeface="Songti SC Regular" charset="-122"/>
                <a:ea typeface="Songti SC Regular" charset="-122"/>
              </a:rPr>
              <a:t>12000</a:t>
            </a:r>
            <a:r>
              <a:rPr lang="zh-CN" altLang="en-US" sz="2800" dirty="0">
                <a:latin typeface="Songti SC Regular" charset="-122"/>
                <a:ea typeface="Songti SC Regular" charset="-122"/>
              </a:rPr>
              <a:t>多名专家</a:t>
            </a:r>
            <a:endParaRPr lang="en-US" altLang="zh-CN" sz="2800" dirty="0">
              <a:latin typeface="Songti SC Regular" charset="-122"/>
              <a:ea typeface="Songti SC Regular" charset="-122"/>
            </a:endParaRPr>
          </a:p>
          <a:p>
            <a:pPr>
              <a:lnSpc>
                <a:spcPct val="150000"/>
              </a:lnSpc>
            </a:pPr>
            <a:r>
              <a:rPr lang="zh-CN" altLang="zh-CN" sz="2800" dirty="0">
                <a:latin typeface="Songti SC Regular" charset="-122"/>
                <a:ea typeface="Songti SC Regular" charset="-122"/>
              </a:rPr>
              <a:t>6</a:t>
            </a:r>
            <a:r>
              <a:rPr lang="en-US" altLang="zh-CN" sz="2800" dirty="0">
                <a:latin typeface="Songti SC Regular" charset="-122"/>
                <a:ea typeface="Songti SC Regular" charset="-122"/>
              </a:rPr>
              <a:t>000</a:t>
            </a:r>
            <a:r>
              <a:rPr lang="zh-CN" altLang="en-US" sz="2800" dirty="0">
                <a:latin typeface="Songti SC Regular" charset="-122"/>
                <a:ea typeface="Songti SC Regular" charset="-122"/>
              </a:rPr>
              <a:t>多名中国留学生赴苏联学习。</a:t>
            </a:r>
            <a:endParaRPr lang="zh-CN" altLang="en-US" sz="2800" dirty="0">
              <a:latin typeface="Songti SC Regular" charset="-122"/>
              <a:ea typeface="Songti SC Regular"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内容占位符 2"/>
          <p:cNvSpPr>
            <a:spLocks noGrp="1"/>
          </p:cNvSpPr>
          <p:nvPr>
            <p:ph idx="1"/>
          </p:nvPr>
        </p:nvSpPr>
        <p:spPr>
          <a:xfrm>
            <a:off x="5387975" y="1447800"/>
            <a:ext cx="5194300" cy="4800600"/>
          </a:xfrm>
        </p:spPr>
        <p:txBody>
          <a:bodyPr/>
          <a:lstStyle/>
          <a:p>
            <a:pPr>
              <a:lnSpc>
                <a:spcPct val="150000"/>
              </a:lnSpc>
            </a:pPr>
            <a:r>
              <a:rPr lang="zh-CN" altLang="en-US" sz="2800"/>
              <a:t>毛泽东指出：新中国成立初期，“因为我们没有经验，在经济建设方面，我们只能照抄苏联”，“这在当时是完全必要的，同时又是一个缺点，缺乏创造性，缺乏独立自主的能力。这当然不应是长久之计。”</a:t>
            </a:r>
            <a:endParaRPr lang="zh-CN" altLang="en-US" sz="2800"/>
          </a:p>
        </p:txBody>
      </p:sp>
      <p:pic>
        <p:nvPicPr>
          <p:cNvPr id="15362" name="图片 3" descr="屏幕快照 2019-03-25 17.24.23.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55775" y="1752600"/>
            <a:ext cx="3595688"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effectLst>
                  <a:outerShdw blurRad="38100" dist="38100" dir="2700000" algn="tl">
                    <a:srgbClr val="C0C0C0"/>
                  </a:outerShdw>
                </a:effectLst>
              </a:rPr>
              <a:t>为什么建设要走自己的路？</a:t>
            </a:r>
            <a:endParaRPr lang="zh-CN" altLang="en-US">
              <a:effectLst>
                <a:outerShdw blurRad="38100" dist="38100" dir="2700000" algn="tl">
                  <a:srgbClr val="C0C0C0"/>
                </a:outerShdw>
              </a:effectLst>
            </a:endParaRPr>
          </a:p>
        </p:txBody>
      </p:sp>
      <p:sp>
        <p:nvSpPr>
          <p:cNvPr id="16386" name="内容占位符 2"/>
          <p:cNvSpPr>
            <a:spLocks noGrp="1"/>
          </p:cNvSpPr>
          <p:nvPr>
            <p:ph idx="1"/>
          </p:nvPr>
        </p:nvSpPr>
        <p:spPr/>
        <p:txBody>
          <a:bodyPr/>
          <a:lstStyle/>
          <a:p>
            <a:pPr>
              <a:lnSpc>
                <a:spcPct val="150000"/>
              </a:lnSpc>
            </a:pPr>
            <a:r>
              <a:rPr lang="en-US" altLang="zh-CN" sz="2800">
                <a:latin typeface="Songti SC Regular" charset="-122"/>
                <a:ea typeface="Songti SC Regular" charset="-122"/>
              </a:rPr>
              <a:t>1953</a:t>
            </a:r>
            <a:r>
              <a:rPr lang="zh-CN" altLang="en-US" sz="2800">
                <a:latin typeface="Songti SC Regular" charset="-122"/>
                <a:ea typeface="Songti SC Regular" charset="-122"/>
              </a:rPr>
              <a:t>年斯大林逝世后，苏联开始暴露了他们在社会主义建设中的一些缺点和错误，揭示了苏联模式存在着一些弊端。</a:t>
            </a:r>
            <a:endParaRPr lang="en-US" altLang="zh-CN" sz="2800">
              <a:latin typeface="Songti SC Regular" charset="-122"/>
              <a:ea typeface="Songti SC Regular" charset="-122"/>
            </a:endParaRPr>
          </a:p>
          <a:p>
            <a:pPr>
              <a:lnSpc>
                <a:spcPct val="150000"/>
              </a:lnSpc>
            </a:pPr>
            <a:r>
              <a:rPr lang="zh-CN" altLang="en-US" sz="2800">
                <a:latin typeface="Songti SC Regular" charset="-122"/>
                <a:ea typeface="Songti SC Regular" charset="-122"/>
              </a:rPr>
              <a:t>我们在学习苏联经验的进程中逐渐发现苏联的经验并不完全适合我国国情。</a:t>
            </a:r>
            <a:endParaRPr lang="zh-CN" altLang="en-US" sz="2800">
              <a:latin typeface="Songti SC Regular" charset="-122"/>
              <a:ea typeface="Songti SC Regular"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971882" y="1676446"/>
            <a:ext cx="538226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70000"/>
              </a:lnSpc>
              <a:spcBef>
                <a:spcPct val="0"/>
              </a:spcBef>
              <a:buFontTx/>
              <a:buNone/>
            </a:pPr>
            <a:r>
              <a:rPr lang="zh-CN" altLang="zh-CN" sz="2800" b="1" dirty="0">
                <a:solidFill>
                  <a:srgbClr val="003300"/>
                </a:solidFill>
                <a:ea typeface="楷体_GB2312" pitchFamily="1" charset="-122"/>
              </a:rPr>
              <a:t>      </a:t>
            </a:r>
            <a:r>
              <a:rPr lang="zh-CN" altLang="zh-CN" b="1" dirty="0">
                <a:solidFill>
                  <a:schemeClr val="bg1"/>
                </a:solidFill>
                <a:latin typeface="+mn-ea"/>
                <a:ea typeface="+mn-ea"/>
              </a:rPr>
              <a:t>为什么要</a:t>
            </a:r>
            <a:r>
              <a:rPr lang="zh-CN" altLang="en-US" b="1" dirty="0">
                <a:solidFill>
                  <a:schemeClr val="bg1"/>
                </a:solidFill>
                <a:latin typeface="+mn-ea"/>
                <a:ea typeface="+mn-ea"/>
              </a:rPr>
              <a:t>走</a:t>
            </a:r>
            <a:r>
              <a:rPr lang="zh-CN" altLang="zh-CN" b="1" dirty="0">
                <a:solidFill>
                  <a:schemeClr val="bg1"/>
                </a:solidFill>
                <a:latin typeface="+mn-ea"/>
                <a:ea typeface="+mn-ea"/>
              </a:rPr>
              <a:t>自己的道路</a:t>
            </a:r>
            <a:r>
              <a:rPr lang="en-US" altLang="zh-CN" b="1" dirty="0">
                <a:solidFill>
                  <a:schemeClr val="bg1"/>
                </a:solidFill>
                <a:latin typeface="+mn-ea"/>
                <a:ea typeface="+mn-ea"/>
              </a:rPr>
              <a:t>???</a:t>
            </a:r>
            <a:endParaRPr lang="zh-CN" altLang="zh-CN" b="1" dirty="0">
              <a:solidFill>
                <a:schemeClr val="bg1"/>
              </a:solidFill>
              <a:latin typeface="+mn-ea"/>
              <a:ea typeface="+mn-ea"/>
            </a:endParaRPr>
          </a:p>
          <a:p>
            <a:pPr eaLnBrk="1" hangingPunct="1">
              <a:lnSpc>
                <a:spcPct val="170000"/>
              </a:lnSpc>
              <a:spcBef>
                <a:spcPct val="0"/>
              </a:spcBef>
              <a:buFontTx/>
              <a:buNone/>
            </a:pPr>
            <a:r>
              <a:rPr lang="zh-CN" altLang="zh-CN" sz="2400" b="1" dirty="0">
                <a:latin typeface="黑体" panose="02010609060101010101" charset="-122"/>
                <a:ea typeface="黑体" panose="02010609060101010101" charset="-122"/>
              </a:rPr>
              <a:t>   </a:t>
            </a:r>
            <a:endParaRPr lang="zh-CN" altLang="zh-CN" sz="2400" b="1" dirty="0">
              <a:latin typeface="黑体" panose="02010609060101010101" charset="-122"/>
              <a:ea typeface="黑体" panose="02010609060101010101" charset="-122"/>
            </a:endParaRPr>
          </a:p>
        </p:txBody>
      </p:sp>
      <p:sp>
        <p:nvSpPr>
          <p:cNvPr id="6" name="Rectangle 3"/>
          <p:cNvSpPr>
            <a:spLocks noChangeArrowheads="1"/>
          </p:cNvSpPr>
          <p:nvPr/>
        </p:nvSpPr>
        <p:spPr bwMode="auto">
          <a:xfrm>
            <a:off x="2209902" y="2971812"/>
            <a:ext cx="777557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alpha val="50000"/>
                    </a:srgbClr>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zh-CN" sz="4000" b="1" dirty="0">
                <a:solidFill>
                  <a:srgbClr val="0066FF"/>
                </a:solidFill>
                <a:latin typeface="黑体" panose="02010609060101010101" charset="-122"/>
                <a:ea typeface="黑体" panose="02010609060101010101" charset="-122"/>
              </a:rPr>
              <a:t>风云突变的1956年</a:t>
            </a:r>
            <a:endParaRPr lang="zh-CN" altLang="zh-CN" sz="4000" b="1" dirty="0">
              <a:solidFill>
                <a:srgbClr val="0066FF"/>
              </a:solidFill>
              <a:latin typeface="黑体" panose="02010609060101010101" charset="-122"/>
              <a:ea typeface="黑体" panose="0201060906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071813" y="5229225"/>
            <a:ext cx="7596187" cy="1383665"/>
          </a:xfrm>
          <a:prstGeom prst="rect">
            <a:avLst/>
          </a:prstGeom>
          <a:gradFill rotWithShape="1">
            <a:gsLst>
              <a:gs pos="0">
                <a:srgbClr val="990099">
                  <a:alpha val="85999"/>
                </a:srgbClr>
              </a:gs>
              <a:gs pos="50000">
                <a:srgbClr val="990099">
                  <a:gamma/>
                  <a:shade val="46275"/>
                  <a:invGamma/>
                </a:srgbClr>
              </a:gs>
              <a:gs pos="100000">
                <a:srgbClr val="990099">
                  <a:alpha val="85999"/>
                </a:srgbClr>
              </a:gs>
            </a:gsLst>
            <a:lin ang="5400000" scaled="1"/>
          </a:gradFill>
          <a:ln w="76200" cmpd="tri">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Font typeface="Arial" panose="020B0604020202020204" pitchFamily="34" charset="0"/>
              <a:buNone/>
              <a:defRPr/>
            </a:pPr>
            <a:r>
              <a:rPr lang="zh-CN" altLang="zh-CN" sz="2800" b="1">
                <a:solidFill>
                  <a:srgbClr val="FFFF00"/>
                </a:solidFill>
                <a:latin typeface="楷体" panose="02010609060101010101" pitchFamily="49" charset="-122"/>
                <a:ea typeface="楷体" panose="02010609060101010101" pitchFamily="49" charset="-122"/>
              </a:rPr>
              <a:t>1956年2月，苏共二十大赫鲁晓夫作了关于斯大林的秘密报告，全盘否定斯大林，国际共产主义运动掀起轩然大波.</a:t>
            </a:r>
            <a:endParaRPr lang="zh-CN" altLang="zh-CN" sz="2800" b="1">
              <a:solidFill>
                <a:srgbClr val="FFFF00"/>
              </a:solidFill>
              <a:latin typeface="楷体" panose="02010609060101010101" pitchFamily="49" charset="-122"/>
              <a:ea typeface="楷体" panose="02010609060101010101" pitchFamily="49" charset="-122"/>
            </a:endParaRPr>
          </a:p>
        </p:txBody>
      </p:sp>
      <p:pic>
        <p:nvPicPr>
          <p:cNvPr id="36869" name="Picture 3" descr="808a27db1c7b4e5ad1164e6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43250" y="333375"/>
            <a:ext cx="727233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4294967295"/>
          </p:nvPr>
        </p:nvSpPr>
        <p:spPr>
          <a:xfrm>
            <a:off x="2438496" y="1066862"/>
            <a:ext cx="7618412" cy="4525962"/>
          </a:xfrm>
        </p:spPr>
        <p:txBody>
          <a:bodyPr/>
          <a:lstStyle/>
          <a:p>
            <a:pPr eaLnBrk="1" hangingPunct="1">
              <a:lnSpc>
                <a:spcPct val="80000"/>
              </a:lnSpc>
            </a:pPr>
            <a:r>
              <a:rPr lang="zh-CN" altLang="zh-CN" sz="3600" b="1" dirty="0">
                <a:latin typeface="楷体" panose="02010609060101010101" pitchFamily="49" charset="-122"/>
                <a:ea typeface="楷体" panose="02010609060101010101" pitchFamily="49" charset="-122"/>
              </a:rPr>
              <a:t>在1956年2月召开的苏共二十大上，赫鲁晓夫作了</a:t>
            </a:r>
            <a:r>
              <a:rPr lang="zh-CN" altLang="zh-CN" sz="3600" b="1" dirty="0">
                <a:solidFill>
                  <a:schemeClr val="bg1"/>
                </a:solidFill>
                <a:latin typeface="楷体" panose="02010609060101010101" pitchFamily="49" charset="-122"/>
                <a:ea typeface="楷体" panose="02010609060101010101" pitchFamily="49" charset="-122"/>
              </a:rPr>
              <a:t>《关于个人崇拜及其后果》</a:t>
            </a:r>
            <a:r>
              <a:rPr lang="zh-CN" altLang="zh-CN" sz="3600" b="1" dirty="0">
                <a:latin typeface="楷体" panose="02010609060101010101" pitchFamily="49" charset="-122"/>
                <a:ea typeface="楷体" panose="02010609060101010101" pitchFamily="49" charset="-122"/>
              </a:rPr>
              <a:t>的“秘密报告”，尖锐地揭露了斯大林的个人崇拜和肃反扩大化错误，在国际共产主义运动中产生强烈的震动，也给中国带来了深远的影响。</a:t>
            </a:r>
            <a:endParaRPr lang="zh-CN" altLang="zh-CN" sz="3600" b="1" dirty="0">
              <a:latin typeface="楷体" panose="02010609060101010101" pitchFamily="49" charset="-122"/>
              <a:ea typeface="楷体" panose="02010609060101010101" pitchFamily="49" charset="-122"/>
            </a:endParaRPr>
          </a:p>
          <a:p>
            <a:pPr eaLnBrk="1" hangingPunct="1">
              <a:lnSpc>
                <a:spcPct val="80000"/>
              </a:lnSpc>
            </a:pPr>
            <a:r>
              <a:rPr lang="zh-CN" altLang="zh-CN" sz="3600" b="1" dirty="0">
                <a:latin typeface="楷体" panose="02010609060101010101" pitchFamily="49" charset="-122"/>
                <a:ea typeface="楷体" panose="02010609060101010101" pitchFamily="49" charset="-122"/>
              </a:rPr>
              <a:t>赫鲁晓夫的秘密报告引发了</a:t>
            </a:r>
            <a:r>
              <a:rPr lang="zh-CN" altLang="zh-CN" sz="3600" b="1" dirty="0">
                <a:solidFill>
                  <a:schemeClr val="bg1"/>
                </a:solidFill>
                <a:latin typeface="楷体" panose="02010609060101010101" pitchFamily="49" charset="-122"/>
                <a:ea typeface="楷体" panose="02010609060101010101" pitchFamily="49" charset="-122"/>
              </a:rPr>
              <a:t>西方的反苏反共的浪潮和波匈事件。  </a:t>
            </a:r>
            <a:endParaRPr lang="zh-CN" altLang="zh-CN" sz="3600" b="1" dirty="0">
              <a:solidFill>
                <a:schemeClr val="bg1"/>
              </a:solidFill>
              <a:latin typeface="楷体" panose="02010609060101010101" pitchFamily="49" charset="-122"/>
              <a:ea typeface="楷体" panose="02010609060101010101" pitchFamily="49" charset="-122"/>
            </a:endParaRPr>
          </a:p>
          <a:p>
            <a:pPr marL="0" indent="0" eaLnBrk="1" hangingPunct="1">
              <a:lnSpc>
                <a:spcPct val="80000"/>
              </a:lnSpc>
              <a:buNone/>
            </a:pPr>
            <a:endParaRPr lang="zh-CN" altLang="zh-CN" sz="3600" b="1" dirty="0">
              <a:solidFill>
                <a:schemeClr val="bg1"/>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4294967295"/>
          </p:nvPr>
        </p:nvSpPr>
        <p:spPr>
          <a:xfrm>
            <a:off x="1981200" y="838200"/>
            <a:ext cx="8305800" cy="5616575"/>
          </a:xfrm>
        </p:spPr>
        <p:txBody>
          <a:bodyPr/>
          <a:lstStyle/>
          <a:p>
            <a:pPr eaLnBrk="1" hangingPunct="1">
              <a:lnSpc>
                <a:spcPct val="90000"/>
              </a:lnSpc>
            </a:pPr>
            <a:r>
              <a:rPr lang="zh-CN" altLang="zh-CN" b="1">
                <a:latin typeface="楷体" panose="02010609060101010101" pitchFamily="49" charset="-122"/>
                <a:ea typeface="楷体" panose="02010609060101010101" pitchFamily="49" charset="-122"/>
              </a:rPr>
              <a:t>毛泽东说赫鲁晓夫“秘密报告”的作用有两点：</a:t>
            </a:r>
            <a:endParaRPr lang="zh-CN" altLang="zh-CN" b="1">
              <a:latin typeface="楷体" panose="02010609060101010101" pitchFamily="49" charset="-122"/>
              <a:ea typeface="楷体" panose="02010609060101010101" pitchFamily="49" charset="-122"/>
            </a:endParaRPr>
          </a:p>
          <a:p>
            <a:pPr eaLnBrk="1" hangingPunct="1">
              <a:lnSpc>
                <a:spcPct val="90000"/>
              </a:lnSpc>
            </a:pPr>
            <a:r>
              <a:rPr lang="zh-CN" altLang="zh-CN" b="1">
                <a:solidFill>
                  <a:srgbClr val="0066FF"/>
                </a:solidFill>
                <a:latin typeface="楷体" panose="02010609060101010101" pitchFamily="49" charset="-122"/>
                <a:ea typeface="楷体" panose="02010609060101010101" pitchFamily="49" charset="-122"/>
              </a:rPr>
              <a:t>一是他揭了盖子，一是他捅了</a:t>
            </a:r>
            <a:r>
              <a:rPr lang="zh-CN" altLang="en-US" b="1">
                <a:solidFill>
                  <a:srgbClr val="0066FF"/>
                </a:solidFill>
                <a:latin typeface="楷体" panose="02010609060101010101" pitchFamily="49" charset="-122"/>
                <a:ea typeface="楷体" panose="02010609060101010101" pitchFamily="49" charset="-122"/>
              </a:rPr>
              <a:t>娄</a:t>
            </a:r>
            <a:r>
              <a:rPr lang="zh-CN" altLang="zh-CN" b="1">
                <a:solidFill>
                  <a:srgbClr val="0066FF"/>
                </a:solidFill>
                <a:latin typeface="楷体" panose="02010609060101010101" pitchFamily="49" charset="-122"/>
                <a:ea typeface="楷体" panose="02010609060101010101" pitchFamily="49" charset="-122"/>
              </a:rPr>
              <a:t>子。</a:t>
            </a:r>
            <a:endParaRPr lang="zh-CN" altLang="zh-CN" b="1">
              <a:solidFill>
                <a:srgbClr val="0066FF"/>
              </a:solidFill>
              <a:latin typeface="楷体" panose="02010609060101010101" pitchFamily="49" charset="-122"/>
              <a:ea typeface="楷体" panose="02010609060101010101" pitchFamily="49" charset="-122"/>
            </a:endParaRPr>
          </a:p>
          <a:p>
            <a:pPr eaLnBrk="1" hangingPunct="1">
              <a:lnSpc>
                <a:spcPct val="90000"/>
              </a:lnSpc>
            </a:pPr>
            <a:r>
              <a:rPr lang="zh-CN" altLang="zh-CN" b="1">
                <a:latin typeface="楷体" panose="02010609060101010101" pitchFamily="49" charset="-122"/>
                <a:ea typeface="楷体" panose="02010609060101010101" pitchFamily="49" charset="-122"/>
              </a:rPr>
              <a:t>说他揭了盖子，就是讲他的秘密报告表明，苏联、斯大林并不是一切都是正确的，完全照搬苏联不行，这就破除了迷信。说他捅了</a:t>
            </a:r>
            <a:r>
              <a:rPr lang="zh-CN" altLang="en-US" b="1">
                <a:latin typeface="楷体" panose="02010609060101010101" pitchFamily="49" charset="-122"/>
                <a:ea typeface="楷体" panose="02010609060101010101" pitchFamily="49" charset="-122"/>
              </a:rPr>
              <a:t>娄</a:t>
            </a:r>
            <a:r>
              <a:rPr lang="zh-CN" altLang="zh-CN" b="1">
                <a:latin typeface="楷体" panose="02010609060101010101" pitchFamily="49" charset="-122"/>
                <a:ea typeface="楷体" panose="02010609060101010101" pitchFamily="49" charset="-122"/>
              </a:rPr>
              <a:t>子，就是讲他作的这个秘密报告，没有经过党内充分酝酿，草率提出，纰漏百出；暴露和纠正国际共产主义运动中如此重大而长期的问题，事先不与各国共产党通气，难免引起巨大震荡和思想分歧。 </a:t>
            </a:r>
            <a:endParaRPr lang="zh-CN" altLang="zh-CN" b="1">
              <a:latin typeface="楷体" panose="02010609060101010101" pitchFamily="49" charset="-122"/>
              <a:ea typeface="楷体" panose="02010609060101010101" pitchFamily="49" charset="-122"/>
            </a:endParaRPr>
          </a:p>
          <a:p>
            <a:pPr eaLnBrk="1" hangingPunct="1">
              <a:lnSpc>
                <a:spcPct val="90000"/>
              </a:lnSpc>
            </a:pPr>
            <a:endParaRPr lang="zh-CN" altLang="zh-CN" b="1">
              <a:latin typeface="楷体" panose="02010609060101010101" pitchFamily="49" charset="-122"/>
              <a:ea typeface="楷体" panose="02010609060101010101" pitchFamily="49"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custDataLst>
              <p:tags r:id="rId1"/>
            </p:custDataLst>
          </p:nvPr>
        </p:nvPicPr>
        <p:blipFill>
          <a:blip r:embed="rId2"/>
          <a:stretch>
            <a:fillRect/>
          </a:stretch>
        </p:blipFill>
        <p:spPr>
          <a:xfrm>
            <a:off x="610235" y="106045"/>
            <a:ext cx="10806430" cy="642302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12443043_200506291530236450570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03388" y="0"/>
            <a:ext cx="4897437" cy="3721100"/>
          </a:xfrm>
          <a:prstGeom prst="rect">
            <a:avLst/>
          </a:prstGeom>
          <a:noFill/>
          <a:ln w="76200" cmpd="tri">
            <a:solidFill>
              <a:srgbClr val="9933FF"/>
            </a:solidFill>
            <a:miter lim="800000"/>
            <a:headEnd/>
            <a:tailEnd/>
          </a:ln>
          <a:extLst>
            <a:ext uri="{909E8E84-426E-40DD-AFC4-6F175D3DCCD1}">
              <a14:hiddenFill xmlns:a14="http://schemas.microsoft.com/office/drawing/2010/main">
                <a:solidFill>
                  <a:srgbClr val="FFFFFF"/>
                </a:solidFill>
              </a14:hiddenFill>
            </a:ext>
          </a:extLst>
        </p:spPr>
      </p:pic>
      <p:pic>
        <p:nvPicPr>
          <p:cNvPr id="32771" name="Picture 3" descr="12443043_2005062915302479298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4825" y="3560763"/>
            <a:ext cx="8893175" cy="3297237"/>
          </a:xfrm>
          <a:prstGeom prst="rect">
            <a:avLst/>
          </a:prstGeom>
          <a:noFill/>
          <a:ln w="76200" cmpd="tri">
            <a:solidFill>
              <a:srgbClr val="9933FF"/>
            </a:solidFill>
            <a:miter lim="800000"/>
            <a:headEnd/>
            <a:tailEnd/>
          </a:ln>
          <a:extLst>
            <a:ext uri="{909E8E84-426E-40DD-AFC4-6F175D3DCCD1}">
              <a14:hiddenFill xmlns:a14="http://schemas.microsoft.com/office/drawing/2010/main">
                <a:solidFill>
                  <a:srgbClr val="FFFFFF"/>
                </a:solidFill>
              </a14:hiddenFill>
            </a:ext>
          </a:extLst>
        </p:spPr>
      </p:pic>
      <p:pic>
        <p:nvPicPr>
          <p:cNvPr id="32772" name="Picture 4" descr="12443043_20050629153023944637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725" y="0"/>
            <a:ext cx="3851275" cy="3500438"/>
          </a:xfrm>
          <a:prstGeom prst="rect">
            <a:avLst/>
          </a:prstGeom>
          <a:noFill/>
          <a:ln w="57150" cmpd="thickThin">
            <a:solidFill>
              <a:srgbClr val="9933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91"/>
            <a:ext cx="12192000" cy="6852018"/>
          </a:xfrm>
          <a:prstGeom prst="rect">
            <a:avLst/>
          </a:prstGeom>
        </p:spPr>
      </p:pic>
      <p:pic>
        <p:nvPicPr>
          <p:cNvPr id="4" name="图片 3"/>
          <p:cNvPicPr>
            <a:picLocks noChangeAspect="1"/>
          </p:cNvPicPr>
          <p:nvPr/>
        </p:nvPicPr>
        <p:blipFill>
          <a:blip r:embed="rId2"/>
          <a:stretch>
            <a:fillRect/>
          </a:stretch>
        </p:blipFill>
        <p:spPr>
          <a:xfrm>
            <a:off x="-3612" y="5486400"/>
            <a:ext cx="12192000" cy="1371600"/>
          </a:xfrm>
          <a:prstGeom prst="rect">
            <a:avLst/>
          </a:prstGeom>
        </p:spPr>
      </p:pic>
      <p:sp>
        <p:nvSpPr>
          <p:cNvPr id="3" name="矩形 2"/>
          <p:cNvSpPr/>
          <p:nvPr/>
        </p:nvSpPr>
        <p:spPr>
          <a:xfrm>
            <a:off x="2053" y="0"/>
            <a:ext cx="12193559"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duotone>
              <a:schemeClr val="accent4">
                <a:shade val="45000"/>
                <a:satMod val="135000"/>
              </a:schemeClr>
              <a:prstClr val="white"/>
            </a:duotone>
          </a:blip>
          <a:stretch>
            <a:fillRect/>
          </a:stretch>
        </p:blipFill>
        <p:spPr>
          <a:xfrm flipV="1">
            <a:off x="3563006" y="1597937"/>
            <a:ext cx="2673454" cy="1052964"/>
          </a:xfrm>
          <a:prstGeom prst="rect">
            <a:avLst/>
          </a:prstGeom>
        </p:spPr>
      </p:pic>
      <p:grpSp>
        <p:nvGrpSpPr>
          <p:cNvPr id="22" name="组合 21"/>
          <p:cNvGrpSpPr/>
          <p:nvPr/>
        </p:nvGrpSpPr>
        <p:grpSpPr>
          <a:xfrm>
            <a:off x="2867074" y="1995052"/>
            <a:ext cx="6449410" cy="769441"/>
            <a:chOff x="2867074" y="1995052"/>
            <a:chExt cx="6449410" cy="769441"/>
          </a:xfrm>
        </p:grpSpPr>
        <p:grpSp>
          <p:nvGrpSpPr>
            <p:cNvPr id="6" name="组合 5"/>
            <p:cNvGrpSpPr/>
            <p:nvPr/>
          </p:nvGrpSpPr>
          <p:grpSpPr>
            <a:xfrm>
              <a:off x="2867074" y="2350518"/>
              <a:ext cx="6449410" cy="133934"/>
              <a:chOff x="2867074" y="2350518"/>
              <a:chExt cx="6449410" cy="133934"/>
            </a:xfrm>
          </p:grpSpPr>
          <p:grpSp>
            <p:nvGrpSpPr>
              <p:cNvPr id="7" name="组合 6"/>
              <p:cNvGrpSpPr/>
              <p:nvPr/>
            </p:nvGrpSpPr>
            <p:grpSpPr>
              <a:xfrm flipH="1">
                <a:off x="2867074" y="2350518"/>
                <a:ext cx="1326534" cy="133934"/>
                <a:chOff x="8321818" y="4239944"/>
                <a:chExt cx="1326534" cy="133934"/>
              </a:xfrm>
            </p:grpSpPr>
            <p:cxnSp>
              <p:nvCxnSpPr>
                <p:cNvPr id="13"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321818" y="4239944"/>
                  <a:ext cx="133934" cy="133934"/>
                  <a:chOff x="8306650" y="4224776"/>
                  <a:chExt cx="164270" cy="164270"/>
                </a:xfrm>
              </p:grpSpPr>
              <p:sp>
                <p:nvSpPr>
                  <p:cNvPr id="1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8" name="组合 7"/>
              <p:cNvGrpSpPr/>
              <p:nvPr/>
            </p:nvGrpSpPr>
            <p:grpSpPr>
              <a:xfrm>
                <a:off x="7989950" y="2350518"/>
                <a:ext cx="1326534" cy="133934"/>
                <a:chOff x="8321818" y="4239944"/>
                <a:chExt cx="1326534" cy="133934"/>
              </a:xfrm>
            </p:grpSpPr>
            <p:cxnSp>
              <p:nvCxnSpPr>
                <p:cNvPr id="9"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321818" y="4239944"/>
                  <a:ext cx="133934" cy="133934"/>
                  <a:chOff x="8306650" y="4224776"/>
                  <a:chExt cx="164270" cy="164270"/>
                </a:xfrm>
              </p:grpSpPr>
              <p:sp>
                <p:nvSpPr>
                  <p:cNvPr id="11"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2"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7" name="组合 16"/>
            <p:cNvGrpSpPr/>
            <p:nvPr/>
          </p:nvGrpSpPr>
          <p:grpSpPr>
            <a:xfrm>
              <a:off x="4310518" y="2040653"/>
              <a:ext cx="3562522" cy="712265"/>
              <a:chOff x="4310518" y="2040653"/>
              <a:chExt cx="3562522" cy="712265"/>
            </a:xfrm>
          </p:grpSpPr>
          <p:sp>
            <p:nvSpPr>
              <p:cNvPr id="18"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9"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20" name="矩形 19"/>
            <p:cNvSpPr/>
            <p:nvPr/>
          </p:nvSpPr>
          <p:spPr>
            <a:xfrm>
              <a:off x="5153060" y="1995052"/>
              <a:ext cx="1877437" cy="769441"/>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专题五</a:t>
              </a:r>
              <a:endParaRPr lang="zh-CN" altLang="en-US" sz="4400" dirty="0">
                <a:solidFill>
                  <a:srgbClr val="C80F19"/>
                </a:solidFill>
                <a:latin typeface="华文新魏" panose="02010800040101010101" pitchFamily="2" charset="-122"/>
                <a:ea typeface="华文新魏" panose="02010800040101010101" pitchFamily="2" charset="-122"/>
              </a:endParaRPr>
            </a:p>
          </p:txBody>
        </p:sp>
      </p:grpSp>
      <p:sp>
        <p:nvSpPr>
          <p:cNvPr id="21" name="矩形 20"/>
          <p:cNvSpPr/>
          <p:nvPr/>
        </p:nvSpPr>
        <p:spPr>
          <a:xfrm>
            <a:off x="1203265" y="3199876"/>
            <a:ext cx="9777035" cy="886525"/>
          </a:xfrm>
          <a:prstGeom prst="rect">
            <a:avLst/>
          </a:prstGeom>
        </p:spPr>
        <p:txBody>
          <a:bodyPr wrap="none">
            <a:spAutoFit/>
          </a:bodyPr>
          <a:lstStyle/>
          <a:p>
            <a:pPr lvl="0" algn="ctr">
              <a:lnSpc>
                <a:spcPct val="130000"/>
              </a:lnSpc>
              <a:defRPr/>
            </a:pPr>
            <a:r>
              <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rPr>
              <a:t>社会主义建设道路初步探索的理论成果</a:t>
            </a:r>
            <a:endPar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5"/>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12443043_200506291530239641600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0" y="0"/>
            <a:ext cx="4427538" cy="3284538"/>
          </a:xfrm>
          <a:prstGeom prst="rect">
            <a:avLst/>
          </a:prstGeom>
          <a:noFill/>
          <a:ln w="9525">
            <a:solidFill>
              <a:srgbClr val="9933FF"/>
            </a:solidFill>
            <a:miter lim="800000"/>
            <a:headEnd/>
            <a:tailEnd/>
          </a:ln>
          <a:extLst>
            <a:ext uri="{909E8E84-426E-40DD-AFC4-6F175D3DCCD1}">
              <a14:hiddenFill xmlns:a14="http://schemas.microsoft.com/office/drawing/2010/main">
                <a:solidFill>
                  <a:srgbClr val="FFFFFF"/>
                </a:solidFill>
              </a14:hiddenFill>
            </a:ext>
          </a:extLst>
        </p:spPr>
      </p:pic>
      <p:pic>
        <p:nvPicPr>
          <p:cNvPr id="33795" name="Picture 3" descr="12443043_20050629153023982220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357563"/>
            <a:ext cx="9144000" cy="3500437"/>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33796" name="Picture 4" descr="12443043_2005062915302457906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0925" y="0"/>
            <a:ext cx="4537075" cy="3284538"/>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9902" y="914466"/>
            <a:ext cx="1600158" cy="460375"/>
          </a:xfrm>
          <a:prstGeom prst="rect">
            <a:avLst/>
          </a:prstGeom>
          <a:noFill/>
        </p:spPr>
        <p:txBody>
          <a:bodyPr wrap="square" rtlCol="0">
            <a:spAutoFit/>
          </a:bodyPr>
          <a:lstStyle/>
          <a:p>
            <a:r>
              <a:rPr lang="zh-CN" altLang="en-US" sz="2400" b="1" dirty="0">
                <a:latin typeface="黑体" panose="02010609060101010101" charset="-122"/>
                <a:ea typeface="黑体" panose="02010609060101010101" charset="-122"/>
              </a:rPr>
              <a:t>斯大林</a:t>
            </a:r>
            <a:endParaRPr lang="zh-CN" altLang="en-US" sz="2400" b="1" dirty="0">
              <a:latin typeface="黑体" panose="02010609060101010101" charset="-122"/>
              <a:ea typeface="黑体" panose="02010609060101010101" charset="-122"/>
            </a:endParaRPr>
          </a:p>
        </p:txBody>
      </p:sp>
      <p:sp>
        <p:nvSpPr>
          <p:cNvPr id="3" name="文本框 2"/>
          <p:cNvSpPr txBox="1"/>
          <p:nvPr/>
        </p:nvSpPr>
        <p:spPr>
          <a:xfrm>
            <a:off x="2209902" y="1571381"/>
            <a:ext cx="3886098" cy="4661535"/>
          </a:xfrm>
          <a:prstGeom prst="rect">
            <a:avLst/>
          </a:prstGeom>
          <a:noFill/>
        </p:spPr>
        <p:txBody>
          <a:bodyPr wrap="square" rtlCol="0">
            <a:spAutoFit/>
          </a:bodyPr>
          <a:lstStyle/>
          <a:p>
            <a:pPr>
              <a:lnSpc>
                <a:spcPct val="150000"/>
              </a:lnSpc>
            </a:pPr>
            <a:r>
              <a:rPr lang="zh-CN" altLang="en-US" b="1" dirty="0">
                <a:latin typeface="黑体" panose="02010609060101010101" charset="-122"/>
                <a:ea typeface="黑体" panose="02010609060101010101" charset="-122"/>
              </a:rPr>
              <a:t>苏联在斯大林的联共领导下，从</a:t>
            </a:r>
            <a:r>
              <a:rPr lang="en-US" altLang="zh-CN" b="1" dirty="0">
                <a:latin typeface="黑体" panose="02010609060101010101" charset="-122"/>
                <a:ea typeface="黑体" panose="02010609060101010101" charset="-122"/>
              </a:rPr>
              <a:t>1925</a:t>
            </a:r>
            <a:r>
              <a:rPr lang="zh-CN" altLang="en-US" b="1" dirty="0">
                <a:latin typeface="黑体" panose="02010609060101010101" charset="-122"/>
                <a:ea typeface="黑体" panose="02010609060101010101" charset="-122"/>
              </a:rPr>
              <a:t>年</a:t>
            </a:r>
            <a:r>
              <a:rPr lang="en-US" altLang="zh-CN" b="1" dirty="0">
                <a:latin typeface="黑体" panose="02010609060101010101" charset="-122"/>
                <a:ea typeface="黑体" panose="02010609060101010101" charset="-122"/>
              </a:rPr>
              <a:t>12</a:t>
            </a:r>
            <a:r>
              <a:rPr lang="zh-CN" altLang="en-US" b="1" dirty="0">
                <a:latin typeface="黑体" panose="02010609060101010101" charset="-122"/>
                <a:ea typeface="黑体" panose="02010609060101010101" charset="-122"/>
              </a:rPr>
              <a:t>月联共十四大决定把完成社会主义工业化作为党的中心任务完成，到</a:t>
            </a:r>
            <a:r>
              <a:rPr lang="en-US" altLang="zh-CN" b="1" dirty="0">
                <a:latin typeface="黑体" panose="02010609060101010101" charset="-122"/>
                <a:ea typeface="黑体" panose="02010609060101010101" charset="-122"/>
              </a:rPr>
              <a:t>1937</a:t>
            </a:r>
            <a:r>
              <a:rPr lang="zh-CN" altLang="en-US" b="1" dirty="0">
                <a:latin typeface="黑体" panose="02010609060101010101" charset="-122"/>
                <a:ea typeface="黑体" panose="02010609060101010101" charset="-122"/>
              </a:rPr>
              <a:t>年第二个五年计划完成，胜利完成了社会主义工业化的任务。苏联工业生产水平一跃成为世界第二位和欧洲第一位。经济建设的巨大成就以及政治对手的覆灭使斯大林对当时苏联社会主义所处的阶段做了过高估计，认为苏联已经建成了社会主义，</a:t>
            </a:r>
            <a:r>
              <a:rPr lang="en-US" altLang="zh-CN" b="1" dirty="0">
                <a:latin typeface="黑体" panose="02010609060101010101" charset="-122"/>
                <a:ea typeface="黑体" panose="02010609060101010101" charset="-122"/>
              </a:rPr>
              <a:t>1939</a:t>
            </a:r>
            <a:r>
              <a:rPr lang="zh-CN" altLang="en-US" b="1" dirty="0">
                <a:latin typeface="黑体" panose="02010609060101010101" charset="-122"/>
                <a:ea typeface="黑体" panose="02010609060101010101" charset="-122"/>
              </a:rPr>
              <a:t>年提出向共产主义过渡。</a:t>
            </a:r>
            <a:endParaRPr lang="zh-CN" altLang="en-US" b="1" dirty="0">
              <a:latin typeface="黑体" panose="02010609060101010101" charset="-122"/>
              <a:ea typeface="黑体" panose="02010609060101010101" charset="-122"/>
            </a:endParaRPr>
          </a:p>
        </p:txBody>
      </p:sp>
      <p:pic>
        <p:nvPicPr>
          <p:cNvPr id="5" name="图片 4"/>
          <p:cNvPicPr>
            <a:picLocks noChangeAspect="1"/>
          </p:cNvPicPr>
          <p:nvPr/>
        </p:nvPicPr>
        <p:blipFill>
          <a:blip r:embed="rId1"/>
          <a:stretch>
            <a:fillRect/>
          </a:stretch>
        </p:blipFill>
        <p:spPr>
          <a:xfrm>
            <a:off x="7238970" y="1283798"/>
            <a:ext cx="2971722" cy="454548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79642" y="1507915"/>
            <a:ext cx="3047920" cy="922020"/>
          </a:xfrm>
          <a:prstGeom prst="rect">
            <a:avLst/>
          </a:prstGeom>
          <a:noFill/>
        </p:spPr>
        <p:txBody>
          <a:bodyPr wrap="square" rtlCol="0">
            <a:spAutoFit/>
          </a:bodyPr>
          <a:lstStyle/>
          <a:p>
            <a:r>
              <a:rPr lang="zh-CN" altLang="en-US" b="1" dirty="0">
                <a:latin typeface="黑体" panose="02010609060101010101" charset="-122"/>
                <a:ea typeface="黑体" panose="02010609060101010101" charset="-122"/>
              </a:rPr>
              <a:t>赫鲁晓夫</a:t>
            </a:r>
            <a:endParaRPr lang="zh-CN" altLang="en-US" b="1" dirty="0">
              <a:latin typeface="黑体" panose="02010609060101010101" charset="-122"/>
              <a:ea typeface="黑体" panose="02010609060101010101" charset="-122"/>
            </a:endParaRPr>
          </a:p>
          <a:p>
            <a:endParaRPr lang="en-US" altLang="zh-CN" dirty="0"/>
          </a:p>
          <a:p>
            <a:r>
              <a:rPr lang="en-US" altLang="zh-CN" b="1" dirty="0">
                <a:latin typeface="黑体" panose="02010609060101010101" charset="-122"/>
                <a:ea typeface="黑体" panose="02010609060101010101" charset="-122"/>
              </a:rPr>
              <a:t>20</a:t>
            </a:r>
            <a:r>
              <a:rPr lang="zh-CN" altLang="en-US" b="1" dirty="0">
                <a:latin typeface="黑体" panose="02010609060101010101" charset="-122"/>
                <a:ea typeface="黑体" panose="02010609060101010101" charset="-122"/>
              </a:rPr>
              <a:t>年以内基本建成共产主义</a:t>
            </a:r>
            <a:endParaRPr lang="zh-CN" altLang="en-US" b="1" dirty="0">
              <a:latin typeface="黑体" panose="02010609060101010101" charset="-122"/>
              <a:ea typeface="黑体" panose="02010609060101010101" charset="-122"/>
            </a:endParaRPr>
          </a:p>
        </p:txBody>
      </p:sp>
      <p:sp>
        <p:nvSpPr>
          <p:cNvPr id="4" name="文本框 3"/>
          <p:cNvSpPr txBox="1"/>
          <p:nvPr/>
        </p:nvSpPr>
        <p:spPr>
          <a:xfrm>
            <a:off x="6931052" y="1092417"/>
            <a:ext cx="3581306" cy="2030095"/>
          </a:xfrm>
          <a:prstGeom prst="rect">
            <a:avLst/>
          </a:prstGeom>
          <a:noFill/>
        </p:spPr>
        <p:txBody>
          <a:bodyPr wrap="square" rtlCol="0">
            <a:spAutoFit/>
          </a:bodyPr>
          <a:lstStyle/>
          <a:p>
            <a:r>
              <a:rPr lang="zh-CN" altLang="en-US" b="1" dirty="0">
                <a:latin typeface="黑体" panose="02010609060101010101" charset="-122"/>
                <a:ea typeface="黑体" panose="02010609060101010101" charset="-122"/>
              </a:rPr>
              <a:t>勃列日涅夫 </a:t>
            </a:r>
            <a:endParaRPr lang="en-US" altLang="zh-CN" b="1" dirty="0">
              <a:latin typeface="黑体" panose="02010609060101010101" charset="-122"/>
              <a:ea typeface="黑体" panose="02010609060101010101" charset="-122"/>
            </a:endParaRPr>
          </a:p>
          <a:p>
            <a:pPr>
              <a:lnSpc>
                <a:spcPct val="150000"/>
              </a:lnSpc>
            </a:pPr>
            <a:r>
              <a:rPr lang="zh-CN" altLang="en-US" b="1" dirty="0">
                <a:latin typeface="黑体" panose="02010609060101010101" charset="-122"/>
                <a:ea typeface="黑体" panose="02010609060101010101" charset="-122"/>
              </a:rPr>
              <a:t>不再提赫鲁晓夫的“</a:t>
            </a:r>
            <a:r>
              <a:rPr lang="en-US" altLang="zh-CN" b="1" dirty="0">
                <a:latin typeface="黑体" panose="02010609060101010101" charset="-122"/>
                <a:ea typeface="黑体" panose="02010609060101010101" charset="-122"/>
              </a:rPr>
              <a:t>1980</a:t>
            </a:r>
            <a:r>
              <a:rPr lang="zh-CN" altLang="en-US" b="1" dirty="0">
                <a:latin typeface="黑体" panose="02010609060101010101" charset="-122"/>
                <a:ea typeface="黑体" panose="02010609060101010101" charset="-122"/>
              </a:rPr>
              <a:t>年基本建成共产主义社会”的冒进计划</a:t>
            </a:r>
            <a:r>
              <a:rPr lang="en-US" altLang="zh-CN" b="1" dirty="0">
                <a:latin typeface="黑体" panose="02010609060101010101" charset="-122"/>
                <a:ea typeface="黑体" panose="02010609060101010101" charset="-122"/>
              </a:rPr>
              <a:t>1967</a:t>
            </a:r>
            <a:r>
              <a:rPr lang="zh-CN" altLang="en-US" b="1" dirty="0">
                <a:latin typeface="黑体" panose="02010609060101010101" charset="-122"/>
                <a:ea typeface="黑体" panose="02010609060101010101" charset="-122"/>
              </a:rPr>
              <a:t>年宣布苏联建成了“发达社会主义社会”</a:t>
            </a:r>
            <a:endParaRPr lang="zh-CN" altLang="en-US" b="1" dirty="0">
              <a:latin typeface="黑体" panose="02010609060101010101" charset="-122"/>
              <a:ea typeface="黑体" panose="02010609060101010101"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28912" y="3125980"/>
            <a:ext cx="2524125" cy="2857500"/>
          </a:xfrm>
          <a:prstGeom prst="rect">
            <a:avLst/>
          </a:prstGeom>
        </p:spPr>
      </p:pic>
      <p:pic>
        <p:nvPicPr>
          <p:cNvPr id="8" name="图片 7"/>
          <p:cNvPicPr>
            <a:picLocks noChangeAspect="1"/>
          </p:cNvPicPr>
          <p:nvPr/>
        </p:nvPicPr>
        <p:blipFill>
          <a:blip r:embed="rId2"/>
          <a:stretch>
            <a:fillRect/>
          </a:stretch>
        </p:blipFill>
        <p:spPr>
          <a:xfrm>
            <a:off x="7315168" y="3043366"/>
            <a:ext cx="2524126" cy="2857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1143" y="1676446"/>
            <a:ext cx="3535273" cy="2999740"/>
          </a:xfrm>
          <a:prstGeom prst="rect">
            <a:avLst/>
          </a:prstGeom>
          <a:noFill/>
        </p:spPr>
        <p:txBody>
          <a:bodyPr wrap="square" rtlCol="0">
            <a:spAutoFit/>
          </a:bodyPr>
          <a:lstStyle/>
          <a:p>
            <a:pPr>
              <a:lnSpc>
                <a:spcPct val="150000"/>
              </a:lnSpc>
            </a:pPr>
            <a:r>
              <a:rPr lang="zh-CN" altLang="en-US" b="1" dirty="0">
                <a:latin typeface="黑体" panose="02010609060101010101" charset="-122"/>
                <a:ea typeface="黑体" panose="02010609060101010101" charset="-122"/>
              </a:rPr>
              <a:t>安德罗波夫和契尔年对于前三任领导在数十年历史中对苏联社会主义所处阶段做出了过高的估计，认为苏联社会正处在“发达社会主义漫长历史阶段的起点”，面临完善发达社会主义，并随之过渡到共产主义。</a:t>
            </a:r>
            <a:endParaRPr lang="zh-CN" altLang="en-US" b="1" dirty="0">
              <a:latin typeface="黑体" panose="02010609060101010101" charset="-122"/>
              <a:ea typeface="黑体" panose="0201060906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8331" y="838268"/>
            <a:ext cx="3810000" cy="2705104"/>
          </a:xfrm>
          <a:prstGeom prst="rect">
            <a:avLst/>
          </a:prstGeom>
        </p:spPr>
      </p:pic>
      <p:pic>
        <p:nvPicPr>
          <p:cNvPr id="6" name="图片 5"/>
          <p:cNvPicPr>
            <a:picLocks noChangeAspect="1"/>
          </p:cNvPicPr>
          <p:nvPr/>
        </p:nvPicPr>
        <p:blipFill>
          <a:blip r:embed="rId2"/>
          <a:stretch>
            <a:fillRect/>
          </a:stretch>
        </p:blipFill>
        <p:spPr>
          <a:xfrm>
            <a:off x="6418331" y="3657594"/>
            <a:ext cx="3822526" cy="27051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effectLst>
                  <a:outerShdw blurRad="38100" dist="38100" dir="2700000" algn="tl">
                    <a:srgbClr val="C0C0C0"/>
                  </a:outerShdw>
                </a:effectLst>
              </a:rPr>
              <a:t>苏联模式的弊端主要体现在</a:t>
            </a:r>
            <a:endParaRPr lang="zh-CN" altLang="en-US">
              <a:effectLst>
                <a:outerShdw blurRad="38100" dist="38100" dir="2700000" algn="tl">
                  <a:srgbClr val="C0C0C0"/>
                </a:outerShdw>
              </a:effectLst>
            </a:endParaRPr>
          </a:p>
        </p:txBody>
      </p:sp>
      <p:sp>
        <p:nvSpPr>
          <p:cNvPr id="3" name="内容占位符 2"/>
          <p:cNvSpPr>
            <a:spLocks noGrp="1"/>
          </p:cNvSpPr>
          <p:nvPr>
            <p:ph idx="1"/>
          </p:nvPr>
        </p:nvSpPr>
        <p:spPr>
          <a:xfrm>
            <a:off x="1827530" y="1447800"/>
            <a:ext cx="8951595" cy="4800600"/>
          </a:xfrm>
        </p:spPr>
        <p:txBody>
          <a:bodyPr>
            <a:normAutofit/>
          </a:bodyPr>
          <a:lstStyle/>
          <a:p>
            <a:pPr>
              <a:lnSpc>
                <a:spcPct val="130000"/>
              </a:lnSpc>
            </a:pPr>
            <a:r>
              <a:rPr lang="en-US" altLang="zh-CN" sz="2400">
                <a:latin typeface="Songti SC Regular" charset="-122"/>
                <a:ea typeface="Songti SC Regular" charset="-122"/>
              </a:rPr>
              <a:t>1</a:t>
            </a:r>
            <a:r>
              <a:rPr lang="zh-CN" altLang="en-US" sz="2400">
                <a:latin typeface="Songti SC Regular" charset="-122"/>
                <a:ea typeface="Songti SC Regular" charset="-122"/>
              </a:rPr>
              <a:t>、所有制结构过于单一，难以适应我国社会生产力发展的不平衡，多层次状况，在一定程度上拖了生产力发展的后退；</a:t>
            </a:r>
            <a:endParaRPr lang="en-US" altLang="zh-CN" sz="2400">
              <a:latin typeface="Songti SC Regular" charset="-122"/>
              <a:ea typeface="Songti SC Regular" charset="-122"/>
            </a:endParaRPr>
          </a:p>
          <a:p>
            <a:pPr>
              <a:lnSpc>
                <a:spcPct val="130000"/>
              </a:lnSpc>
            </a:pPr>
            <a:r>
              <a:rPr lang="zh-CN" altLang="zh-CN" sz="2400">
                <a:latin typeface="Songti SC Regular" charset="-122"/>
                <a:ea typeface="Songti SC Regular" charset="-122"/>
              </a:rPr>
              <a:t>2</a:t>
            </a:r>
            <a:r>
              <a:rPr lang="zh-CN" altLang="en-US" sz="2400">
                <a:latin typeface="Songti SC Regular" charset="-122"/>
                <a:ea typeface="Songti SC Regular" charset="-122"/>
              </a:rPr>
              <a:t>、在经济管理工作中，中央集中过多，国家统得过死，压抑和限制了地方企业得积极性和机动性；</a:t>
            </a:r>
            <a:endParaRPr lang="en-US" altLang="zh-CN" sz="2400">
              <a:latin typeface="Songti SC Regular" charset="-122"/>
              <a:ea typeface="Songti SC Regular" charset="-122"/>
            </a:endParaRPr>
          </a:p>
          <a:p>
            <a:pPr>
              <a:lnSpc>
                <a:spcPct val="130000"/>
              </a:lnSpc>
            </a:pPr>
            <a:r>
              <a:rPr lang="zh-CN" altLang="en-US" sz="2400">
                <a:latin typeface="Songti SC Regular" charset="-122"/>
                <a:ea typeface="Songti SC Regular" charset="-122"/>
              </a:rPr>
              <a:t>在经济运行中忽视商品生产和市场得调节作用，既影响了流通又影响了生产；</a:t>
            </a:r>
            <a:endParaRPr lang="en-US" altLang="zh-CN" sz="2400">
              <a:latin typeface="Songti SC Regular" charset="-122"/>
              <a:ea typeface="Songti SC Regular" charset="-122"/>
            </a:endParaRPr>
          </a:p>
          <a:p>
            <a:pPr>
              <a:lnSpc>
                <a:spcPct val="130000"/>
              </a:lnSpc>
            </a:pPr>
            <a:r>
              <a:rPr lang="zh-CN" altLang="zh-CN" sz="2400">
                <a:latin typeface="Songti SC Regular" charset="-122"/>
                <a:ea typeface="Songti SC Regular" charset="-122"/>
              </a:rPr>
              <a:t>4</a:t>
            </a:r>
            <a:r>
              <a:rPr lang="zh-CN" altLang="en-US" sz="2400">
                <a:latin typeface="Songti SC Regular" charset="-122"/>
                <a:ea typeface="Songti SC Regular" charset="-122"/>
              </a:rPr>
              <a:t>、在分配上存在重积累轻消费的现象，影响了劳动者的积极性。</a:t>
            </a:r>
            <a:endParaRPr lang="zh-CN" altLang="en-US" sz="2400">
              <a:latin typeface="Songti SC Regular" charset="-122"/>
              <a:ea typeface="Songti SC Regular"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1"/>
          <a:stretch>
            <a:fillRect/>
          </a:stretch>
        </p:blipFill>
        <p:spPr>
          <a:xfrm>
            <a:off x="3331919" y="3610563"/>
            <a:ext cx="6038095" cy="2780952"/>
          </a:xfrm>
        </p:spPr>
      </p:pic>
      <p:sp>
        <p:nvSpPr>
          <p:cNvPr id="6" name="文本框 5"/>
          <p:cNvSpPr txBox="1"/>
          <p:nvPr/>
        </p:nvSpPr>
        <p:spPr>
          <a:xfrm>
            <a:off x="3331919" y="649357"/>
            <a:ext cx="6302411" cy="2861310"/>
          </a:xfrm>
          <a:prstGeom prst="rect">
            <a:avLst/>
          </a:prstGeom>
          <a:noFill/>
        </p:spPr>
        <p:txBody>
          <a:bodyPr wrap="square" rtlCol="0">
            <a:spAutoFit/>
          </a:bodyPr>
          <a:lstStyle/>
          <a:p>
            <a:pPr>
              <a:lnSpc>
                <a:spcPct val="150000"/>
              </a:lnSpc>
            </a:pPr>
            <a:r>
              <a:rPr lang="zh-CN" altLang="en-US" sz="2400" b="1" dirty="0">
                <a:latin typeface="黑体" panose="02010609060101010101" charset="-122"/>
                <a:ea typeface="黑体" panose="02010609060101010101" charset="-122"/>
              </a:rPr>
              <a:t>“谁控制了石油就控制了所有国家；</a:t>
            </a:r>
            <a:r>
              <a:rPr lang="zh-CN" altLang="en-US" sz="2400" b="1" dirty="0">
                <a:solidFill>
                  <a:srgbClr val="FF0000"/>
                </a:solidFill>
                <a:latin typeface="黑体" panose="02010609060101010101" charset="-122"/>
                <a:ea typeface="黑体" panose="02010609060101010101" charset="-122"/>
              </a:rPr>
              <a:t>谁控制了粮食，就控制了全人类；</a:t>
            </a:r>
            <a:r>
              <a:rPr lang="zh-CN" altLang="en-US" sz="2400" b="1" dirty="0">
                <a:latin typeface="黑体" panose="02010609060101010101" charset="-122"/>
                <a:ea typeface="黑体" panose="02010609060101010101" charset="-122"/>
              </a:rPr>
              <a:t>谁控制了货币就控制了全球静静。”</a:t>
            </a:r>
            <a:endParaRPr lang="en-US" altLang="zh-CN" sz="2400" b="1" dirty="0">
              <a:latin typeface="黑体" panose="02010609060101010101" charset="-122"/>
              <a:ea typeface="黑体" panose="02010609060101010101" charset="-122"/>
            </a:endParaRPr>
          </a:p>
          <a:p>
            <a:pPr>
              <a:lnSpc>
                <a:spcPct val="150000"/>
              </a:lnSpc>
            </a:pPr>
            <a:r>
              <a:rPr lang="en-US" altLang="zh-CN" sz="2400" b="1" dirty="0">
                <a:latin typeface="黑体" panose="02010609060101010101" charset="-122"/>
                <a:ea typeface="黑体" panose="02010609060101010101" charset="-122"/>
              </a:rPr>
              <a:t>                                                                              </a:t>
            </a:r>
            <a:endParaRPr lang="en-US" altLang="zh-CN" sz="2400" b="1" dirty="0">
              <a:latin typeface="黑体" panose="02010609060101010101" charset="-122"/>
              <a:ea typeface="黑体" panose="02010609060101010101" charset="-122"/>
            </a:endParaRPr>
          </a:p>
          <a:p>
            <a:pPr>
              <a:lnSpc>
                <a:spcPct val="150000"/>
              </a:lnSpc>
            </a:pPr>
            <a:r>
              <a:rPr lang="en-US" altLang="zh-CN" sz="2400" b="1" dirty="0">
                <a:latin typeface="黑体" panose="02010609060101010101" charset="-122"/>
                <a:ea typeface="黑体" panose="02010609060101010101" charset="-122"/>
              </a:rPr>
              <a:t>                         ——</a:t>
            </a:r>
            <a:r>
              <a:rPr lang="zh-CN" altLang="en-US" sz="2400" b="1" dirty="0">
                <a:latin typeface="黑体" panose="02010609060101010101" charset="-122"/>
                <a:ea typeface="黑体" panose="02010609060101010101" charset="-122"/>
              </a:rPr>
              <a:t>基辛格</a:t>
            </a:r>
            <a:endParaRPr lang="zh-CN" altLang="en-US" sz="2400" b="1" dirty="0">
              <a:latin typeface="黑体" panose="02010609060101010101" charset="-122"/>
              <a:ea typeface="黑体" panose="0201060906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16225" y="463550"/>
            <a:ext cx="7497763" cy="1968500"/>
          </a:xfrm>
          <a:ln>
            <a:solidFill>
              <a:schemeClr val="accent1"/>
            </a:solidFill>
          </a:ln>
        </p:spPr>
        <p:txBody>
          <a:bodyPr>
            <a:normAutofit/>
          </a:bodyPr>
          <a:lstStyle/>
          <a:p>
            <a:pPr marL="81280" indent="0">
              <a:lnSpc>
                <a:spcPct val="150000"/>
              </a:lnSpc>
              <a:buFont typeface="Wingdings 2" panose="05020102010507070707" pitchFamily="18" charset="2"/>
              <a:buNone/>
            </a:pPr>
            <a:r>
              <a:rPr lang="zh-CN" altLang="en-US" sz="2000" b="1">
                <a:latin typeface="方正粗黑宋简体" panose="02000000000000000000" pitchFamily="2" charset="-122"/>
                <a:ea typeface="方正粗黑宋简体" panose="02000000000000000000" pitchFamily="2" charset="-122"/>
                <a:cs typeface="方正粗黑宋简体" panose="02000000000000000000" pitchFamily="2" charset="-122"/>
              </a:rPr>
              <a:t>苏共二十大召开后，毛泽东认为它对我们最重要的教益是要独立思考，把马克思列宁主义的基本原理同中国革命和建设的具体实际相结合，</a:t>
            </a:r>
            <a:r>
              <a:rPr lang="zh-CN" altLang="en-US" sz="2000" b="1">
                <a:solidFill>
                  <a:srgbClr val="3366FF"/>
                </a:solidFill>
                <a:latin typeface="方正粗黑宋简体" panose="02000000000000000000" pitchFamily="2" charset="-122"/>
                <a:ea typeface="方正粗黑宋简体" panose="02000000000000000000" pitchFamily="2" charset="-122"/>
                <a:cs typeface="方正粗黑宋简体" panose="02000000000000000000" pitchFamily="2" charset="-122"/>
              </a:rPr>
              <a:t>提出要“以苏为鉴”，探索自己的道路</a:t>
            </a:r>
            <a:endParaRPr lang="en-US" altLang="zh-CN" sz="2000" b="1">
              <a:solidFill>
                <a:srgbClr val="3366FF"/>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81280" indent="0">
              <a:lnSpc>
                <a:spcPct val="80000"/>
              </a:lnSpc>
              <a:buFont typeface="Wingdings 2" panose="05020102010507070707" pitchFamily="18" charset="2"/>
              <a:buNone/>
            </a:pPr>
            <a:endParaRPr lang="zh-CN" altLang="en-US" sz="2000" b="1">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8434" name="文本框 3"/>
          <p:cNvSpPr txBox="1">
            <a:spLocks noChangeArrowheads="1"/>
          </p:cNvSpPr>
          <p:nvPr/>
        </p:nvSpPr>
        <p:spPr bwMode="auto">
          <a:xfrm>
            <a:off x="2816225" y="2708275"/>
            <a:ext cx="7497763" cy="3322955"/>
          </a:xfrm>
          <a:prstGeom prst="rect">
            <a:avLst/>
          </a:prstGeom>
          <a:noFill/>
          <a:ln w="9525">
            <a:solidFill>
              <a:srgbClr val="3891A7"/>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kumimoji="1">
                <a:solidFill>
                  <a:schemeClr val="tx1"/>
                </a:solidFill>
                <a:latin typeface="Gill Sans MT" panose="020B0502020104020203" pitchFamily="34" charset="0"/>
                <a:ea typeface="华文中宋" panose="02010600040101010101" pitchFamily="2" charset="-122"/>
              </a:defRPr>
            </a:lvl1pPr>
            <a:lvl2pPr marL="742950" indent="-285750">
              <a:defRPr kumimoji="1">
                <a:solidFill>
                  <a:schemeClr val="tx1"/>
                </a:solidFill>
                <a:latin typeface="Gill Sans MT" panose="020B0502020104020203" pitchFamily="34" charset="0"/>
                <a:ea typeface="华文中宋" panose="02010600040101010101" pitchFamily="2" charset="-122"/>
              </a:defRPr>
            </a:lvl2pPr>
            <a:lvl3pPr marL="1143000" indent="-228600">
              <a:defRPr kumimoji="1">
                <a:solidFill>
                  <a:schemeClr val="tx1"/>
                </a:solidFill>
                <a:latin typeface="Gill Sans MT" panose="020B0502020104020203" pitchFamily="34" charset="0"/>
                <a:ea typeface="华文中宋" panose="02010600040101010101" pitchFamily="2" charset="-122"/>
              </a:defRPr>
            </a:lvl3pPr>
            <a:lvl4pPr marL="1600200" indent="-228600">
              <a:defRPr kumimoji="1">
                <a:solidFill>
                  <a:schemeClr val="tx1"/>
                </a:solidFill>
                <a:latin typeface="Gill Sans MT" panose="020B0502020104020203" pitchFamily="34" charset="0"/>
                <a:ea typeface="华文中宋" panose="02010600040101010101" pitchFamily="2" charset="-122"/>
              </a:defRPr>
            </a:lvl4pPr>
            <a:lvl5pPr marL="2057400" indent="-228600">
              <a:defRPr kumimoji="1">
                <a:solidFill>
                  <a:schemeClr val="tx1"/>
                </a:solidFill>
                <a:latin typeface="Gill Sans MT" panose="020B0502020104020203" pitchFamily="34" charset="0"/>
                <a:ea typeface="华文中宋" panose="02010600040101010101" pitchFamily="2" charset="-122"/>
              </a:defRPr>
            </a:lvl5pPr>
            <a:lvl6pPr marL="2514600" indent="-228600" defTabSz="457200" fontAlgn="base">
              <a:spcBef>
                <a:spcPct val="0"/>
              </a:spcBef>
              <a:spcAft>
                <a:spcPct val="0"/>
              </a:spcAft>
              <a:defRPr kumimoji="1">
                <a:solidFill>
                  <a:schemeClr val="tx1"/>
                </a:solidFill>
                <a:latin typeface="Gill Sans MT" panose="020B0502020104020203" pitchFamily="34" charset="0"/>
                <a:ea typeface="华文中宋" panose="02010600040101010101" pitchFamily="2" charset="-122"/>
              </a:defRPr>
            </a:lvl6pPr>
            <a:lvl7pPr marL="2971800" indent="-228600" defTabSz="457200" fontAlgn="base">
              <a:spcBef>
                <a:spcPct val="0"/>
              </a:spcBef>
              <a:spcAft>
                <a:spcPct val="0"/>
              </a:spcAft>
              <a:defRPr kumimoji="1">
                <a:solidFill>
                  <a:schemeClr val="tx1"/>
                </a:solidFill>
                <a:latin typeface="Gill Sans MT" panose="020B0502020104020203" pitchFamily="34" charset="0"/>
                <a:ea typeface="华文中宋" panose="02010600040101010101" pitchFamily="2" charset="-122"/>
              </a:defRPr>
            </a:lvl7pPr>
            <a:lvl8pPr marL="3429000" indent="-228600" defTabSz="457200" fontAlgn="base">
              <a:spcBef>
                <a:spcPct val="0"/>
              </a:spcBef>
              <a:spcAft>
                <a:spcPct val="0"/>
              </a:spcAft>
              <a:defRPr kumimoji="1">
                <a:solidFill>
                  <a:schemeClr val="tx1"/>
                </a:solidFill>
                <a:latin typeface="Gill Sans MT" panose="020B0502020104020203" pitchFamily="34" charset="0"/>
                <a:ea typeface="华文中宋" panose="02010600040101010101" pitchFamily="2" charset="-122"/>
              </a:defRPr>
            </a:lvl8pPr>
            <a:lvl9pPr marL="3886200" indent="-228600" defTabSz="457200" fontAlgn="base">
              <a:spcBef>
                <a:spcPct val="0"/>
              </a:spcBef>
              <a:spcAft>
                <a:spcPct val="0"/>
              </a:spcAft>
              <a:defRPr kumimoji="1">
                <a:solidFill>
                  <a:schemeClr val="tx1"/>
                </a:solidFill>
                <a:latin typeface="Gill Sans MT" panose="020B0502020104020203" pitchFamily="34" charset="0"/>
                <a:ea typeface="华文中宋" panose="02010600040101010101" pitchFamily="2" charset="-122"/>
              </a:defRPr>
            </a:lvl9pPr>
          </a:lstStyle>
          <a:p>
            <a:pPr>
              <a:lnSpc>
                <a:spcPct val="150000"/>
              </a:lnSpc>
            </a:pPr>
            <a:r>
              <a:rPr lang="en-US" altLang="zh-CN" sz="2000">
                <a:latin typeface="方正粗黑宋简体" panose="02000000000000000000" pitchFamily="2" charset="-122"/>
                <a:ea typeface="方正粗黑宋简体" panose="02000000000000000000" pitchFamily="2" charset="-122"/>
                <a:cs typeface="方正粗黑宋简体" panose="02000000000000000000" pitchFamily="2" charset="-122"/>
              </a:rPr>
              <a:t>1956</a:t>
            </a:r>
            <a:r>
              <a:rPr lang="zh-CN" altLang="en-US" sz="2000">
                <a:latin typeface="方正粗黑宋简体" panose="02000000000000000000" pitchFamily="2" charset="-122"/>
                <a:ea typeface="方正粗黑宋简体" panose="02000000000000000000" pitchFamily="2" charset="-122"/>
                <a:cs typeface="方正粗黑宋简体" panose="02000000000000000000" pitchFamily="2" charset="-122"/>
              </a:rPr>
              <a:t>年</a:t>
            </a:r>
            <a:r>
              <a:rPr lang="en-US" altLang="zh-CN" sz="2000">
                <a:latin typeface="方正粗黑宋简体" panose="02000000000000000000" pitchFamily="2" charset="-122"/>
                <a:ea typeface="方正粗黑宋简体" panose="02000000000000000000" pitchFamily="2" charset="-122"/>
                <a:cs typeface="方正粗黑宋简体" panose="02000000000000000000" pitchFamily="2" charset="-122"/>
              </a:rPr>
              <a:t>4</a:t>
            </a:r>
            <a:r>
              <a:rPr lang="zh-CN" altLang="en-US" sz="2000">
                <a:latin typeface="方正粗黑宋简体" panose="02000000000000000000" pitchFamily="2" charset="-122"/>
                <a:ea typeface="方正粗黑宋简体" panose="02000000000000000000" pitchFamily="2" charset="-122"/>
                <a:cs typeface="方正粗黑宋简体" panose="02000000000000000000" pitchFamily="2" charset="-122"/>
              </a:rPr>
              <a:t>月</a:t>
            </a:r>
            <a:r>
              <a:rPr lang="en-US" altLang="zh-CN" sz="2000">
                <a:latin typeface="方正粗黑宋简体" panose="02000000000000000000" pitchFamily="2" charset="-122"/>
                <a:ea typeface="方正粗黑宋简体" panose="02000000000000000000" pitchFamily="2" charset="-122"/>
                <a:cs typeface="方正粗黑宋简体" panose="02000000000000000000" pitchFamily="2" charset="-122"/>
              </a:rPr>
              <a:t>4</a:t>
            </a:r>
            <a:r>
              <a:rPr lang="zh-CN" altLang="en-US" sz="2000">
                <a:latin typeface="方正粗黑宋简体" panose="02000000000000000000" pitchFamily="2" charset="-122"/>
                <a:ea typeface="方正粗黑宋简体" panose="02000000000000000000" pitchFamily="2" charset="-122"/>
                <a:cs typeface="方正粗黑宋简体" panose="02000000000000000000" pitchFamily="2" charset="-122"/>
              </a:rPr>
              <a:t>日召开的中央书记处会议上，毛泽东指出：最重要的教训是独立自主，调查研究，摸清本国国情，把马克思列宁主义的基本原理同我国革命和建设的具体实际结合起来，制定我们的路线、方针、政策。民主革命时期，我们走过一段弯路，吃了大亏之后才成功地实现了这种结合，取得革命的胜利，现在是</a:t>
            </a:r>
            <a:r>
              <a:rPr lang="zh-CN" altLang="en-US" sz="2000">
                <a:solidFill>
                  <a:srgbClr val="3366FF"/>
                </a:solidFill>
                <a:latin typeface="方正粗黑宋简体" panose="02000000000000000000" pitchFamily="2" charset="-122"/>
                <a:ea typeface="方正粗黑宋简体" panose="02000000000000000000" pitchFamily="2" charset="-122"/>
                <a:cs typeface="方正粗黑宋简体" panose="02000000000000000000" pitchFamily="2" charset="-122"/>
              </a:rPr>
              <a:t>社会主义革命和建设时期，我们要进行第二次结合，找出在中国进行社会主义革命和建设的正确道路。</a:t>
            </a:r>
            <a:endParaRPr lang="zh-CN" altLang="en-US" sz="2000">
              <a:solidFill>
                <a:srgbClr val="3366FF"/>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0" y="2224021"/>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44871" y="1378858"/>
            <a:ext cx="11081170" cy="3348094"/>
            <a:chOff x="3903737" y="1842443"/>
            <a:chExt cx="5651892" cy="3316105"/>
          </a:xfrm>
        </p:grpSpPr>
        <p:sp>
          <p:nvSpPr>
            <p:cNvPr id="4" name="矩形 3"/>
            <p:cNvSpPr/>
            <p:nvPr/>
          </p:nvSpPr>
          <p:spPr>
            <a:xfrm>
              <a:off x="3903737" y="1890346"/>
              <a:ext cx="5651892"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2"/>
          <p:cNvSpPr>
            <a:spLocks noChangeArrowheads="1"/>
          </p:cNvSpPr>
          <p:nvPr/>
        </p:nvSpPr>
        <p:spPr bwMode="auto">
          <a:xfrm>
            <a:off x="4402311" y="1640173"/>
            <a:ext cx="6118802"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indent="457200" algn="just">
              <a:lnSpc>
                <a:spcPct val="150000"/>
              </a:lnSpc>
              <a:defRPr/>
            </a:pPr>
            <a:r>
              <a:rPr lang="en-US" altLang="zh-CN"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 1956</a:t>
            </a: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年</a:t>
            </a:r>
            <a:r>
              <a:rPr lang="en-US" altLang="zh-CN"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4</a:t>
            </a: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月和</a:t>
            </a:r>
            <a:r>
              <a:rPr lang="en-US" altLang="zh-CN"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5</a:t>
            </a: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月，毛泽东先后在中央政治局扩大会议和最高国务会议上，作了</a:t>
            </a:r>
            <a:r>
              <a:rPr lang="en-US" altLang="zh-CN"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a:t>
            </a: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论十大关系</a:t>
            </a:r>
            <a:r>
              <a:rPr lang="en-US" altLang="zh-CN"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a:t>
            </a: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的报告，初步总结了我国社会主义建设的经验，明确提出要以苏为鉴，独立自主地探索适合中国情况的社会主义建设道路。这就明确了建设社会主义必须根据本国情况走自己的道路这一根本思想。</a:t>
            </a:r>
            <a:endPar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endParaRPr>
          </a:p>
        </p:txBody>
      </p:sp>
      <p:pic>
        <p:nvPicPr>
          <p:cNvPr id="8" name="图片 7"/>
          <p:cNvPicPr>
            <a:picLocks noChangeAspect="1"/>
          </p:cNvPicPr>
          <p:nvPr/>
        </p:nvPicPr>
        <p:blipFill>
          <a:blip r:embed="rId1"/>
          <a:stretch>
            <a:fillRect/>
          </a:stretch>
        </p:blipFill>
        <p:spPr>
          <a:xfrm>
            <a:off x="-19097" y="1176897"/>
            <a:ext cx="3666988" cy="4821706"/>
          </a:xfrm>
          <a:prstGeom prst="rect">
            <a:avLst/>
          </a:prstGeom>
        </p:spPr>
      </p:pic>
      <p:grpSp>
        <p:nvGrpSpPr>
          <p:cNvPr id="9" name="组合 8"/>
          <p:cNvGrpSpPr/>
          <p:nvPr/>
        </p:nvGrpSpPr>
        <p:grpSpPr>
          <a:xfrm>
            <a:off x="602223" y="835482"/>
            <a:ext cx="3298850" cy="4588158"/>
            <a:chOff x="676853" y="1716623"/>
            <a:chExt cx="3074876" cy="4276646"/>
          </a:xfrm>
        </p:grpSpPr>
        <p:pic>
          <p:nvPicPr>
            <p:cNvPr id="10" name="图片 9"/>
            <p:cNvPicPr>
              <a:picLocks noChangeAspect="1"/>
            </p:cNvPicPr>
            <p:nvPr/>
          </p:nvPicPr>
          <p:blipFill>
            <a:blip r:embed="rId2"/>
            <a:stretch>
              <a:fillRect/>
            </a:stretch>
          </p:blipFill>
          <p:spPr>
            <a:xfrm>
              <a:off x="676853" y="1716623"/>
              <a:ext cx="3074876" cy="4276646"/>
            </a:xfrm>
            <a:prstGeom prst="rect">
              <a:avLst/>
            </a:prstGeom>
          </p:spPr>
        </p:pic>
        <p:pic>
          <p:nvPicPr>
            <p:cNvPr id="11" name="图片 10"/>
            <p:cNvPicPr>
              <a:picLocks noChangeAspect="1"/>
            </p:cNvPicPr>
            <p:nvPr/>
          </p:nvPicPr>
          <p:blipFill>
            <a:blip r:embed="rId3"/>
            <a:srcRect/>
            <a:stretch>
              <a:fillRect/>
            </a:stretch>
          </p:blipFill>
          <p:spPr>
            <a:xfrm>
              <a:off x="676853" y="1716623"/>
              <a:ext cx="2980747" cy="4199435"/>
            </a:xfrm>
            <a:prstGeom prst="rect">
              <a:avLst/>
            </a:prstGeom>
          </p:spPr>
        </p:pic>
      </p:grpSp>
      <p:sp>
        <p:nvSpPr>
          <p:cNvPr id="16" name="文本框 15"/>
          <p:cNvSpPr txBox="1"/>
          <p:nvPr/>
        </p:nvSpPr>
        <p:spPr>
          <a:xfrm>
            <a:off x="1334814" y="5515854"/>
            <a:ext cx="9133913" cy="646331"/>
          </a:xfrm>
          <a:prstGeom prst="rect">
            <a:avLst/>
          </a:prstGeom>
          <a:noFill/>
        </p:spPr>
        <p:txBody>
          <a:bodyPr wrap="square">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论十大关系</a:t>
            </a:r>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标志着党探索中国社会主义建设道路的良好开端</a:t>
            </a:r>
            <a:endParaRPr lang="zh-CN" altLang="en-US" sz="24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21744" r="21744"/>
          <a:stretch>
            <a:fillRect/>
          </a:stretch>
        </p:blipFill>
        <p:spPr>
          <a:xfrm flipH="1">
            <a:off x="9578" y="0"/>
            <a:ext cx="2953407" cy="699142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l="29406" r="29406"/>
          <a:stretch>
            <a:fillRect/>
          </a:stretch>
        </p:blipFill>
        <p:spPr>
          <a:xfrm flipH="1">
            <a:off x="6165177" y="0"/>
            <a:ext cx="2953407" cy="6991422"/>
          </a:xfrm>
          <a:prstGeom prst="rect">
            <a:avLst/>
          </a:prstGeom>
        </p:spPr>
      </p:pic>
      <p:pic>
        <p:nvPicPr>
          <p:cNvPr id="5" name="图片 4" descr="图片包含 男人, 站, 前, 小&#10;&#10;描述已自动生成"/>
          <p:cNvPicPr>
            <a:picLocks noChangeAspect="1"/>
          </p:cNvPicPr>
          <p:nvPr/>
        </p:nvPicPr>
        <p:blipFill>
          <a:blip r:embed="rId3">
            <a:extLst>
              <a:ext uri="{28A0092B-C50C-407E-A947-70E740481C1C}">
                <a14:useLocalDpi xmlns:a14="http://schemas.microsoft.com/office/drawing/2010/main" val="0"/>
              </a:ext>
            </a:extLst>
          </a:blip>
          <a:srcRect l="23515" r="23515"/>
          <a:stretch>
            <a:fillRect/>
          </a:stretch>
        </p:blipFill>
        <p:spPr>
          <a:xfrm>
            <a:off x="9229387" y="0"/>
            <a:ext cx="2953407" cy="6991422"/>
          </a:xfrm>
          <a:prstGeom prst="rect">
            <a:avLst/>
          </a:prstGeom>
        </p:spPr>
      </p:pic>
      <p:pic>
        <p:nvPicPr>
          <p:cNvPr id="6" name="图片 5" descr="图片包含 户外, 人, 男人, 木桩&#10;&#10;描述已自动生成"/>
          <p:cNvPicPr>
            <a:picLocks noChangeAspect="1"/>
          </p:cNvPicPr>
          <p:nvPr/>
        </p:nvPicPr>
        <p:blipFill>
          <a:blip r:embed="rId4">
            <a:extLst>
              <a:ext uri="{28A0092B-C50C-407E-A947-70E740481C1C}">
                <a14:useLocalDpi xmlns:a14="http://schemas.microsoft.com/office/drawing/2010/main" val="0"/>
              </a:ext>
            </a:extLst>
          </a:blip>
          <a:srcRect l="26916" r="26916"/>
          <a:stretch>
            <a:fillRect/>
          </a:stretch>
        </p:blipFill>
        <p:spPr>
          <a:xfrm>
            <a:off x="3082856" y="0"/>
            <a:ext cx="2953407" cy="6991422"/>
          </a:xfrm>
          <a:prstGeom prst="rect">
            <a:avLst/>
          </a:prstGeom>
        </p:spPr>
      </p:pic>
      <p:sp>
        <p:nvSpPr>
          <p:cNvPr id="10" name="矩形: 对角圆角 27"/>
          <p:cNvSpPr/>
          <p:nvPr/>
        </p:nvSpPr>
        <p:spPr>
          <a:xfrm>
            <a:off x="0" y="0"/>
            <a:ext cx="12182794" cy="6991421"/>
          </a:xfrm>
          <a:prstGeom prst="round2DiagRect">
            <a:avLst>
              <a:gd name="adj1" fmla="val 0"/>
              <a:gd name="adj2" fmla="val 0"/>
            </a:avLst>
          </a:prstGeom>
          <a:gradFill flip="none" rotWithShape="1">
            <a:gsLst>
              <a:gs pos="20000">
                <a:srgbClr val="CE360C">
                  <a:alpha val="90000"/>
                </a:srgbClr>
              </a:gs>
              <a:gs pos="82000">
                <a:srgbClr val="A41C1F">
                  <a:alpha val="90000"/>
                </a:srgbClr>
              </a:gs>
            </a:gsLst>
            <a:lin ang="2700000" scaled="1"/>
            <a:tileRect/>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
          <p:cNvSpPr txBox="1"/>
          <p:nvPr/>
        </p:nvSpPr>
        <p:spPr>
          <a:xfrm>
            <a:off x="1244486" y="1891197"/>
            <a:ext cx="7791172" cy="662554"/>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defTabSz="913765">
              <a:lnSpc>
                <a:spcPct val="150000"/>
              </a:lnSpc>
              <a:defRPr/>
            </a:pPr>
            <a:r>
              <a:rPr lang="en-US" altLang="zh-CN" dirty="0">
                <a:solidFill>
                  <a:schemeClr val="bg1"/>
                </a:solidFill>
                <a:effectLst>
                  <a:outerShdw blurRad="38100" dist="38100" dir="2700000" algn="tl">
                    <a:srgbClr val="000000">
                      <a:alpha val="43137"/>
                    </a:srgbClr>
                  </a:outerShdw>
                </a:effectLst>
                <a:cs typeface="+mn-ea"/>
                <a:sym typeface="+mn-lt"/>
              </a:rPr>
              <a:t>《</a:t>
            </a:r>
            <a:r>
              <a:rPr lang="zh-CN" altLang="en-US" dirty="0">
                <a:solidFill>
                  <a:schemeClr val="bg1"/>
                </a:solidFill>
                <a:effectLst>
                  <a:outerShdw blurRad="38100" dist="38100" dir="2700000" algn="tl">
                    <a:srgbClr val="000000">
                      <a:alpha val="43137"/>
                    </a:srgbClr>
                  </a:outerShdw>
                </a:effectLst>
                <a:cs typeface="+mn-ea"/>
                <a:sym typeface="+mn-lt"/>
              </a:rPr>
              <a:t>论十大关系</a:t>
            </a:r>
            <a:r>
              <a:rPr lang="en-US" altLang="zh-CN" dirty="0">
                <a:solidFill>
                  <a:schemeClr val="bg1"/>
                </a:solidFill>
                <a:effectLst>
                  <a:outerShdw blurRad="38100" dist="38100" dir="2700000" algn="tl">
                    <a:srgbClr val="000000">
                      <a:alpha val="43137"/>
                    </a:srgbClr>
                  </a:outerShdw>
                </a:effectLst>
                <a:cs typeface="+mn-ea"/>
                <a:sym typeface="+mn-lt"/>
              </a:rPr>
              <a:t>》</a:t>
            </a:r>
            <a:r>
              <a:rPr lang="zh-CN" altLang="en-US" dirty="0">
                <a:solidFill>
                  <a:schemeClr val="bg1"/>
                </a:solidFill>
                <a:effectLst>
                  <a:outerShdw blurRad="38100" dist="38100" dir="2700000" algn="tl">
                    <a:srgbClr val="000000">
                      <a:alpha val="43137"/>
                    </a:srgbClr>
                  </a:outerShdw>
                </a:effectLst>
                <a:cs typeface="+mn-ea"/>
                <a:sym typeface="+mn-lt"/>
              </a:rPr>
              <a:t>提出的基本方针：</a:t>
            </a:r>
            <a:endParaRPr lang="zh-CN" altLang="en-US" dirty="0">
              <a:solidFill>
                <a:schemeClr val="bg1"/>
              </a:solidFill>
              <a:effectLst>
                <a:outerShdw blurRad="38100" dist="38100" dir="2700000" algn="tl">
                  <a:srgbClr val="000000">
                    <a:alpha val="43137"/>
                  </a:srgbClr>
                </a:outerShdw>
              </a:effectLst>
              <a:cs typeface="+mn-ea"/>
              <a:sym typeface="+mn-lt"/>
            </a:endParaRPr>
          </a:p>
        </p:txBody>
      </p:sp>
      <p:sp>
        <p:nvSpPr>
          <p:cNvPr id="9" name="文本框 8"/>
          <p:cNvSpPr txBox="1"/>
          <p:nvPr/>
        </p:nvSpPr>
        <p:spPr>
          <a:xfrm>
            <a:off x="1993908" y="2817564"/>
            <a:ext cx="8204184" cy="1955022"/>
          </a:xfrm>
          <a:prstGeom prst="rect">
            <a:avLst/>
          </a:prstGeom>
          <a:noFill/>
        </p:spPr>
        <p:txBody>
          <a:bodyPr wrap="square" rtlCol="0">
            <a:spAutoFit/>
          </a:bodyPr>
          <a:lstStyle/>
          <a:p>
            <a:pPr indent="791845" algn="just">
              <a:lnSpc>
                <a:spcPct val="150000"/>
              </a:lnSpc>
            </a:pPr>
            <a:r>
              <a:rPr lang="zh-CN" altLang="en-US"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“努力把党内党外、国内国外的一切积极的因素，直接的、间接的积极因素，全部调动起来”，为社会主义建设服务。</a:t>
            </a:r>
            <a:endParaRPr lang="zh-CN" altLang="en-US"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endParaRPr>
          </a:p>
        </p:txBody>
      </p:sp>
      <p:sp>
        <p:nvSpPr>
          <p:cNvPr id="11" name="矩形 10"/>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rot="728135">
            <a:off x="-10793696" y="-4419153"/>
            <a:ext cx="24787122" cy="6850379"/>
          </a:xfrm>
          <a:prstGeom prst="rect">
            <a:avLst/>
          </a:prstGeom>
        </p:spPr>
      </p:pic>
      <p:sp>
        <p:nvSpPr>
          <p:cNvPr id="2" name="任意多边形: 形状 1"/>
          <p:cNvSpPr/>
          <p:nvPr/>
        </p:nvSpPr>
        <p:spPr bwMode="auto">
          <a:xfrm rot="5400000">
            <a:off x="2687386" y="-3919859"/>
            <a:ext cx="6850379" cy="12236451"/>
          </a:xfrm>
          <a:custGeom>
            <a:avLst/>
            <a:gdLst>
              <a:gd name="connsiteX0" fmla="*/ 1256812 w 6850379"/>
              <a:gd name="connsiteY0" fmla="*/ 5080 h 12236451"/>
              <a:gd name="connsiteX1" fmla="*/ 1256812 w 6850379"/>
              <a:gd name="connsiteY1" fmla="*/ 0 h 12236451"/>
              <a:gd name="connsiteX2" fmla="*/ 1988978 w 6850379"/>
              <a:gd name="connsiteY2" fmla="*/ 0 h 12236451"/>
              <a:gd name="connsiteX3" fmla="*/ 1989816 w 6850379"/>
              <a:gd name="connsiteY3" fmla="*/ 5080 h 12236451"/>
              <a:gd name="connsiteX4" fmla="*/ 1256812 w 6850379"/>
              <a:gd name="connsiteY4" fmla="*/ 12236451 h 12236451"/>
              <a:gd name="connsiteX5" fmla="*/ 1256812 w 6850379"/>
              <a:gd name="connsiteY5" fmla="*/ 12231370 h 12236451"/>
              <a:gd name="connsiteX6" fmla="*/ 1282264 w 6850379"/>
              <a:gd name="connsiteY6" fmla="*/ 12231370 h 12236451"/>
              <a:gd name="connsiteX7" fmla="*/ 2644140 w 6850379"/>
              <a:gd name="connsiteY7" fmla="*/ 3973568 h 12236451"/>
              <a:gd name="connsiteX8" fmla="*/ 1989816 w 6850379"/>
              <a:gd name="connsiteY8" fmla="*/ 5080 h 12236451"/>
              <a:gd name="connsiteX9" fmla="*/ 6850379 w 6850379"/>
              <a:gd name="connsiteY9" fmla="*/ 5080 h 12236451"/>
              <a:gd name="connsiteX10" fmla="*/ 6850379 w 6850379"/>
              <a:gd name="connsiteY10" fmla="*/ 12236451 h 12236451"/>
              <a:gd name="connsiteX11" fmla="*/ 0 w 6850379"/>
              <a:gd name="connsiteY11" fmla="*/ 12231370 h 12236451"/>
              <a:gd name="connsiteX12" fmla="*/ 0 w 6850379"/>
              <a:gd name="connsiteY12" fmla="*/ 0 h 12236451"/>
              <a:gd name="connsiteX13" fmla="*/ 640 w 6850379"/>
              <a:gd name="connsiteY13" fmla="*/ 0 h 12236451"/>
              <a:gd name="connsiteX14" fmla="*/ 640 w 6850379"/>
              <a:gd name="connsiteY14" fmla="*/ 12231370 h 122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0379" h="12236451">
                <a:moveTo>
                  <a:pt x="1256812" y="5080"/>
                </a:moveTo>
                <a:lnTo>
                  <a:pt x="1256812" y="0"/>
                </a:lnTo>
                <a:lnTo>
                  <a:pt x="1988978" y="0"/>
                </a:lnTo>
                <a:lnTo>
                  <a:pt x="1989816" y="5080"/>
                </a:lnTo>
                <a:close/>
                <a:moveTo>
                  <a:pt x="1256812" y="12236451"/>
                </a:moveTo>
                <a:lnTo>
                  <a:pt x="1256812" y="12231370"/>
                </a:lnTo>
                <a:lnTo>
                  <a:pt x="1282264" y="12231370"/>
                </a:lnTo>
                <a:lnTo>
                  <a:pt x="2644140" y="3973568"/>
                </a:lnTo>
                <a:lnTo>
                  <a:pt x="1989816" y="5080"/>
                </a:lnTo>
                <a:lnTo>
                  <a:pt x="6850379" y="5080"/>
                </a:lnTo>
                <a:lnTo>
                  <a:pt x="6850379" y="12236451"/>
                </a:lnTo>
                <a:close/>
                <a:moveTo>
                  <a:pt x="0" y="12231370"/>
                </a:moveTo>
                <a:lnTo>
                  <a:pt x="0" y="0"/>
                </a:lnTo>
                <a:lnTo>
                  <a:pt x="640" y="0"/>
                </a:lnTo>
                <a:lnTo>
                  <a:pt x="640" y="12231370"/>
                </a:lnTo>
                <a:close/>
              </a:path>
            </a:pathLst>
          </a:custGeom>
          <a:solidFill>
            <a:srgbClr val="FCFDFA"/>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Autofit/>
          </a:bodyPr>
          <a:lstStyle/>
          <a:p>
            <a:pPr lvl="0" algn="ctr"/>
            <a:endParaRPr lang="en-US" altLang="zh-CN" b="1" dirty="0"/>
          </a:p>
        </p:txBody>
      </p:sp>
      <p:sp>
        <p:nvSpPr>
          <p:cNvPr id="5" name="ïş1ïḍê"/>
          <p:cNvSpPr/>
          <p:nvPr/>
        </p:nvSpPr>
        <p:spPr>
          <a:xfrm>
            <a:off x="2294784" y="4161720"/>
            <a:ext cx="211032" cy="210960"/>
          </a:xfrm>
          <a:prstGeom prst="ellipse">
            <a:avLst/>
          </a:prstGeom>
          <a:solidFill>
            <a:schemeClr val="accent3"/>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10" name="íš1îďe"/>
          <p:cNvSpPr/>
          <p:nvPr/>
        </p:nvSpPr>
        <p:spPr>
          <a:xfrm>
            <a:off x="2294784" y="3003480"/>
            <a:ext cx="211032" cy="210960"/>
          </a:xfrm>
          <a:prstGeom prst="ellipse">
            <a:avLst/>
          </a:prstGeom>
          <a:solidFill>
            <a:schemeClr val="accent2"/>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15" name="iṣlide"/>
          <p:cNvSpPr/>
          <p:nvPr/>
        </p:nvSpPr>
        <p:spPr>
          <a:xfrm>
            <a:off x="2294784" y="5311419"/>
            <a:ext cx="211032" cy="210960"/>
          </a:xfrm>
          <a:prstGeom prst="ellipse">
            <a:avLst/>
          </a:prstGeom>
          <a:solidFill>
            <a:schemeClr val="accent1"/>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20" name="î$1iďe"/>
          <p:cNvSpPr/>
          <p:nvPr/>
        </p:nvSpPr>
        <p:spPr>
          <a:xfrm>
            <a:off x="7727844" y="4161720"/>
            <a:ext cx="211032" cy="210960"/>
          </a:xfrm>
          <a:prstGeom prst="ellipse">
            <a:avLst/>
          </a:prstGeom>
          <a:solidFill>
            <a:schemeClr val="accent3"/>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25" name="iśḷiḋè"/>
          <p:cNvSpPr/>
          <p:nvPr/>
        </p:nvSpPr>
        <p:spPr>
          <a:xfrm>
            <a:off x="7727844" y="3003480"/>
            <a:ext cx="211032" cy="210960"/>
          </a:xfrm>
          <a:prstGeom prst="ellipse">
            <a:avLst/>
          </a:prstGeom>
          <a:solidFill>
            <a:schemeClr val="accent2"/>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30" name="îSḷíḋê"/>
          <p:cNvSpPr/>
          <p:nvPr/>
        </p:nvSpPr>
        <p:spPr>
          <a:xfrm>
            <a:off x="7727844" y="5311419"/>
            <a:ext cx="211032" cy="210960"/>
          </a:xfrm>
          <a:prstGeom prst="ellipse">
            <a:avLst/>
          </a:prstGeom>
          <a:solidFill>
            <a:schemeClr val="accent1"/>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34" name="任意多边形: 形状 33"/>
          <p:cNvSpPr/>
          <p:nvPr/>
        </p:nvSpPr>
        <p:spPr bwMode="auto">
          <a:xfrm rot="5400000">
            <a:off x="5357116" y="-5419616"/>
            <a:ext cx="1486971" cy="12231370"/>
          </a:xfrm>
          <a:custGeom>
            <a:avLst/>
            <a:gdLst>
              <a:gd name="connsiteX0" fmla="*/ 0 w 1486971"/>
              <a:gd name="connsiteY0" fmla="*/ 12231370 h 12231370"/>
              <a:gd name="connsiteX1" fmla="*/ 1361876 w 1486971"/>
              <a:gd name="connsiteY1" fmla="*/ 3973568 h 12231370"/>
              <a:gd name="connsiteX2" fmla="*/ 706714 w 1486971"/>
              <a:gd name="connsiteY2" fmla="*/ 0 h 12231370"/>
              <a:gd name="connsiteX3" fmla="*/ 831809 w 1486971"/>
              <a:gd name="connsiteY3" fmla="*/ 0 h 12231370"/>
              <a:gd name="connsiteX4" fmla="*/ 1486971 w 1486971"/>
              <a:gd name="connsiteY4" fmla="*/ 3973568 h 12231370"/>
              <a:gd name="connsiteX5" fmla="*/ 125095 w 1486971"/>
              <a:gd name="connsiteY5" fmla="*/ 12231370 h 1223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971" h="12231370">
                <a:moveTo>
                  <a:pt x="0" y="12231370"/>
                </a:moveTo>
                <a:lnTo>
                  <a:pt x="1361876" y="3973568"/>
                </a:lnTo>
                <a:lnTo>
                  <a:pt x="706714" y="0"/>
                </a:lnTo>
                <a:lnTo>
                  <a:pt x="831809" y="0"/>
                </a:lnTo>
                <a:lnTo>
                  <a:pt x="1486971" y="3973568"/>
                </a:lnTo>
                <a:lnTo>
                  <a:pt x="125095" y="12231370"/>
                </a:lnTo>
                <a:close/>
              </a:path>
            </a:pathLst>
          </a:custGeom>
          <a:gradFill flip="none" rotWithShape="1">
            <a:gsLst>
              <a:gs pos="0">
                <a:srgbClr val="7A0B10"/>
              </a:gs>
              <a:gs pos="48000">
                <a:srgbClr val="C00000"/>
              </a:gs>
              <a:gs pos="100000">
                <a:srgbClr val="FFC000"/>
              </a:gs>
            </a:gsLst>
            <a:lin ang="162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spcCol="0" rtlCol="0" fromWordArt="0" anchor="ctr" anchorCtr="0" forceAA="0" compatLnSpc="1">
            <a:noAutofit/>
          </a:bodyPr>
          <a:lstStyle/>
          <a:p>
            <a:pPr lvl="0" algn="ctr"/>
            <a:endParaRPr lang="en-US" altLang="zh-CN" b="1" dirty="0"/>
          </a:p>
        </p:txBody>
      </p:sp>
      <p:sp>
        <p:nvSpPr>
          <p:cNvPr id="35" name="矩形 34"/>
          <p:cNvSpPr/>
          <p:nvPr/>
        </p:nvSpPr>
        <p:spPr>
          <a:xfrm>
            <a:off x="1262315" y="2976967"/>
            <a:ext cx="675100" cy="2554545"/>
          </a:xfrm>
          <a:prstGeom prst="rect">
            <a:avLst/>
          </a:prstGeom>
          <a:effectLst>
            <a:outerShdw blurRad="76200" dir="18900000" sy="23000" kx="-1200000" algn="bl" rotWithShape="0">
              <a:prstClr val="black">
                <a:alpha val="20000"/>
              </a:prstClr>
            </a:outerShdw>
          </a:effectLst>
        </p:spPr>
        <p:txBody>
          <a:bodyPr wrap="square">
            <a:spAutoFit/>
          </a:bodyPr>
          <a:lstStyle/>
          <a:p>
            <a:pPr algn="ctr"/>
            <a:r>
              <a:rPr lang="zh-CN" altLang="en-US" sz="8000" b="1" dirty="0">
                <a:solidFill>
                  <a:schemeClr val="bg1">
                    <a:lumMod val="65000"/>
                    <a:alpha val="35000"/>
                  </a:schemeClr>
                </a:solidFill>
                <a:effectLst>
                  <a:outerShdw blurRad="60007" dist="200025" dir="15000000" sy="30000" kx="-1800000" algn="bl" rotWithShape="0">
                    <a:prstClr val="black">
                      <a:alpha val="32000"/>
                    </a:prstClr>
                  </a:outerShdw>
                </a:effectLst>
                <a:latin typeface="微软雅黑" panose="020B0503020204020204" pitchFamily="34" charset="-122"/>
                <a:ea typeface="微软雅黑" panose="020B0503020204020204" pitchFamily="34" charset="-122"/>
                <a:cs typeface="+mn-ea"/>
                <a:sym typeface="+mn-lt"/>
              </a:rPr>
              <a:t>国</a:t>
            </a:r>
            <a:endParaRPr lang="en-US" altLang="zh-CN" sz="8000" b="1" dirty="0">
              <a:solidFill>
                <a:schemeClr val="bg1">
                  <a:lumMod val="65000"/>
                  <a:alpha val="35000"/>
                </a:schemeClr>
              </a:solidFill>
              <a:effectLst>
                <a:outerShdw blurRad="60007" dist="200025" dir="15000000" sy="30000" kx="-1800000" algn="bl" rotWithShape="0">
                  <a:prstClr val="black">
                    <a:alpha val="32000"/>
                  </a:prstClr>
                </a:outerShdw>
              </a:effectLst>
              <a:latin typeface="微软雅黑" panose="020B0503020204020204" pitchFamily="34" charset="-122"/>
              <a:ea typeface="微软雅黑" panose="020B0503020204020204" pitchFamily="34" charset="-122"/>
              <a:cs typeface="+mn-ea"/>
              <a:sym typeface="+mn-lt"/>
            </a:endParaRPr>
          </a:p>
          <a:p>
            <a:pPr algn="ctr"/>
            <a:r>
              <a:rPr lang="zh-CN" altLang="en-US" sz="8000" b="1" dirty="0">
                <a:solidFill>
                  <a:schemeClr val="bg1">
                    <a:lumMod val="65000"/>
                    <a:alpha val="35000"/>
                  </a:schemeClr>
                </a:solidFill>
                <a:effectLst>
                  <a:outerShdw blurRad="60007" dist="200025" dir="15000000" sy="30000" kx="-1800000" algn="bl" rotWithShape="0">
                    <a:prstClr val="black">
                      <a:alpha val="32000"/>
                    </a:prstClr>
                  </a:outerShdw>
                </a:effectLst>
                <a:latin typeface="微软雅黑" panose="020B0503020204020204" pitchFamily="34" charset="-122"/>
                <a:ea typeface="微软雅黑" panose="020B0503020204020204" pitchFamily="34" charset="-122"/>
                <a:cs typeface="+mn-ea"/>
                <a:sym typeface="+mn-lt"/>
              </a:rPr>
              <a:t>内</a:t>
            </a:r>
            <a:endParaRPr lang="en-US" altLang="zh-CN" sz="8000" b="1" dirty="0">
              <a:solidFill>
                <a:schemeClr val="bg1">
                  <a:lumMod val="65000"/>
                  <a:alpha val="35000"/>
                </a:schemeClr>
              </a:solidFill>
              <a:effectLst>
                <a:outerShdw blurRad="60007" dist="200025" dir="15000000" sy="30000" kx="-1800000" algn="bl" rotWithShape="0">
                  <a:prstClr val="black">
                    <a:alpha val="32000"/>
                  </a:prstClr>
                </a:outerShdw>
              </a:effectLst>
              <a:latin typeface="微软雅黑" panose="020B0503020204020204" pitchFamily="34" charset="-122"/>
              <a:ea typeface="微软雅黑" panose="020B0503020204020204" pitchFamily="34" charset="-122"/>
              <a:cs typeface="+mn-ea"/>
              <a:sym typeface="+mn-lt"/>
            </a:endParaRPr>
          </a:p>
        </p:txBody>
      </p:sp>
      <p:sp>
        <p:nvSpPr>
          <p:cNvPr id="36" name="矩形 35"/>
          <p:cNvSpPr/>
          <p:nvPr/>
        </p:nvSpPr>
        <p:spPr>
          <a:xfrm>
            <a:off x="6664406" y="2976967"/>
            <a:ext cx="675100" cy="2554545"/>
          </a:xfrm>
          <a:prstGeom prst="rect">
            <a:avLst/>
          </a:prstGeom>
          <a:effectLst>
            <a:outerShdw blurRad="76200" dir="18900000" sy="23000" kx="-1200000" algn="bl" rotWithShape="0">
              <a:prstClr val="black">
                <a:alpha val="20000"/>
              </a:prstClr>
            </a:outerShdw>
          </a:effectLst>
        </p:spPr>
        <p:txBody>
          <a:bodyPr wrap="square">
            <a:spAutoFit/>
          </a:bodyPr>
          <a:lstStyle/>
          <a:p>
            <a:pPr algn="ctr"/>
            <a:r>
              <a:rPr lang="zh-CN" altLang="en-US" sz="8000" b="1" dirty="0">
                <a:solidFill>
                  <a:schemeClr val="bg1">
                    <a:lumMod val="65000"/>
                    <a:alpha val="35000"/>
                  </a:schemeClr>
                </a:solidFill>
                <a:effectLst>
                  <a:outerShdw blurRad="60007" dist="200025" dir="15000000" sy="30000" kx="-1800000" algn="bl" rotWithShape="0">
                    <a:prstClr val="black">
                      <a:alpha val="32000"/>
                    </a:prstClr>
                  </a:outerShdw>
                </a:effectLst>
                <a:latin typeface="微软雅黑" panose="020B0503020204020204" pitchFamily="34" charset="-122"/>
                <a:ea typeface="微软雅黑" panose="020B0503020204020204" pitchFamily="34" charset="-122"/>
                <a:cs typeface="+mn-ea"/>
                <a:sym typeface="+mn-lt"/>
              </a:rPr>
              <a:t>国</a:t>
            </a:r>
            <a:endParaRPr lang="en-US" altLang="zh-CN" sz="8000" b="1" dirty="0">
              <a:solidFill>
                <a:schemeClr val="bg1">
                  <a:lumMod val="65000"/>
                  <a:alpha val="35000"/>
                </a:schemeClr>
              </a:solidFill>
              <a:effectLst>
                <a:outerShdw blurRad="60007" dist="200025" dir="15000000" sy="30000" kx="-1800000" algn="bl" rotWithShape="0">
                  <a:prstClr val="black">
                    <a:alpha val="32000"/>
                  </a:prstClr>
                </a:outerShdw>
              </a:effectLst>
              <a:latin typeface="微软雅黑" panose="020B0503020204020204" pitchFamily="34" charset="-122"/>
              <a:ea typeface="微软雅黑" panose="020B0503020204020204" pitchFamily="34" charset="-122"/>
              <a:cs typeface="+mn-ea"/>
              <a:sym typeface="+mn-lt"/>
            </a:endParaRPr>
          </a:p>
          <a:p>
            <a:pPr algn="ctr"/>
            <a:r>
              <a:rPr lang="zh-CN" altLang="en-US" sz="8000" b="1" dirty="0">
                <a:solidFill>
                  <a:schemeClr val="bg1">
                    <a:lumMod val="65000"/>
                    <a:alpha val="35000"/>
                  </a:schemeClr>
                </a:solidFill>
                <a:effectLst>
                  <a:outerShdw blurRad="60007" dist="200025" dir="15000000" sy="30000" kx="-1800000" algn="bl" rotWithShape="0">
                    <a:prstClr val="black">
                      <a:alpha val="32000"/>
                    </a:prstClr>
                  </a:outerShdw>
                </a:effectLst>
                <a:latin typeface="微软雅黑" panose="020B0503020204020204" pitchFamily="34" charset="-122"/>
                <a:ea typeface="微软雅黑" panose="020B0503020204020204" pitchFamily="34" charset="-122"/>
                <a:cs typeface="+mn-ea"/>
                <a:sym typeface="+mn-lt"/>
              </a:rPr>
              <a:t>际</a:t>
            </a:r>
            <a:endParaRPr lang="en-US" altLang="zh-CN" sz="8000" b="1" dirty="0">
              <a:solidFill>
                <a:schemeClr val="bg1">
                  <a:lumMod val="65000"/>
                  <a:alpha val="35000"/>
                </a:schemeClr>
              </a:solidFill>
              <a:effectLst>
                <a:outerShdw blurRad="60007" dist="200025" dir="15000000" sy="30000" kx="-1800000" algn="bl" rotWithShape="0">
                  <a:prstClr val="black">
                    <a:alpha val="32000"/>
                  </a:prstClr>
                </a:outerShdw>
              </a:effectLst>
              <a:latin typeface="微软雅黑" panose="020B0503020204020204" pitchFamily="34" charset="-122"/>
              <a:ea typeface="微软雅黑" panose="020B0503020204020204" pitchFamily="34" charset="-122"/>
              <a:cs typeface="+mn-ea"/>
              <a:sym typeface="+mn-lt"/>
            </a:endParaRPr>
          </a:p>
        </p:txBody>
      </p:sp>
      <p:sp>
        <p:nvSpPr>
          <p:cNvPr id="37" name="íṡ1ïdè"/>
          <p:cNvSpPr/>
          <p:nvPr/>
        </p:nvSpPr>
        <p:spPr bwMode="auto">
          <a:xfrm>
            <a:off x="2563150" y="2863406"/>
            <a:ext cx="3496365" cy="46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b="1" dirty="0">
                <a:latin typeface="微软雅黑" panose="020B0503020204020204" pitchFamily="34" charset="-122"/>
                <a:ea typeface="微软雅黑" panose="020B0503020204020204" pitchFamily="34" charset="-122"/>
              </a:rPr>
              <a:t>工人和农民是基本力量</a:t>
            </a:r>
            <a:endParaRPr lang="zh-CN" altLang="en-US" sz="2000" b="1" dirty="0">
              <a:latin typeface="微软雅黑" panose="020B0503020204020204" pitchFamily="34" charset="-122"/>
              <a:ea typeface="微软雅黑" panose="020B0503020204020204" pitchFamily="34" charset="-122"/>
            </a:endParaRPr>
          </a:p>
        </p:txBody>
      </p:sp>
      <p:sp>
        <p:nvSpPr>
          <p:cNvPr id="39" name="íṡ1ïdè"/>
          <p:cNvSpPr/>
          <p:nvPr/>
        </p:nvSpPr>
        <p:spPr bwMode="auto">
          <a:xfrm>
            <a:off x="2563150" y="4021210"/>
            <a:ext cx="3623919" cy="37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b="1" dirty="0">
                <a:latin typeface="微软雅黑" panose="020B0503020204020204" pitchFamily="34" charset="-122"/>
                <a:ea typeface="微软雅黑" panose="020B0503020204020204" pitchFamily="34" charset="-122"/>
              </a:rPr>
              <a:t>中间势力是可以争取的力量</a:t>
            </a:r>
            <a:endParaRPr lang="zh-CN" altLang="en-US" sz="2000" b="1" dirty="0">
              <a:latin typeface="微软雅黑" panose="020B0503020204020204" pitchFamily="34" charset="-122"/>
              <a:ea typeface="微软雅黑" panose="020B0503020204020204" pitchFamily="34" charset="-122"/>
            </a:endParaRPr>
          </a:p>
        </p:txBody>
      </p:sp>
      <p:sp>
        <p:nvSpPr>
          <p:cNvPr id="40" name="íṡ1ïdè"/>
          <p:cNvSpPr/>
          <p:nvPr/>
        </p:nvSpPr>
        <p:spPr bwMode="auto">
          <a:xfrm>
            <a:off x="2563149" y="4823761"/>
            <a:ext cx="3496365" cy="146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2000" b="1" dirty="0">
                <a:latin typeface="微软雅黑" panose="020B0503020204020204" pitchFamily="34" charset="-122"/>
                <a:ea typeface="微软雅黑" panose="020B0503020204020204" pitchFamily="34" charset="-122"/>
              </a:rPr>
              <a:t>反动势力虽是一种消极因素，但是我们仍然要做好工作，尽量争取化消极因素为积极因素</a:t>
            </a:r>
            <a:endParaRPr lang="zh-CN" altLang="en-US" sz="2000" b="1" dirty="0">
              <a:latin typeface="微软雅黑" panose="020B0503020204020204" pitchFamily="34" charset="-122"/>
              <a:ea typeface="微软雅黑" panose="020B0503020204020204" pitchFamily="34" charset="-122"/>
            </a:endParaRPr>
          </a:p>
        </p:txBody>
      </p:sp>
      <p:sp>
        <p:nvSpPr>
          <p:cNvPr id="41" name="íṡ1ïdè"/>
          <p:cNvSpPr/>
          <p:nvPr/>
        </p:nvSpPr>
        <p:spPr bwMode="auto">
          <a:xfrm>
            <a:off x="8017607" y="2850463"/>
            <a:ext cx="3623919" cy="49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一切可以团结的力量都要团结</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íṡ1ïdè"/>
          <p:cNvSpPr/>
          <p:nvPr/>
        </p:nvSpPr>
        <p:spPr bwMode="auto">
          <a:xfrm>
            <a:off x="8017608" y="4022038"/>
            <a:ext cx="3623919" cy="49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不中立的可以争取为中立</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íṡ1ïdè"/>
          <p:cNvSpPr/>
          <p:nvPr/>
        </p:nvSpPr>
        <p:spPr bwMode="auto">
          <a:xfrm>
            <a:off x="8008992" y="5171736"/>
            <a:ext cx="3623919" cy="49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反动的也可以分化和利用</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255617" y="-3304094"/>
            <a:ext cx="12742606" cy="3304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2170445" y="-1704374"/>
            <a:ext cx="2870976" cy="865777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p:cNvGrpSpPr/>
          <p:nvPr/>
        </p:nvGrpSpPr>
        <p:grpSpPr>
          <a:xfrm>
            <a:off x="4235162" y="1724666"/>
            <a:ext cx="3721676" cy="670202"/>
            <a:chOff x="9003189" y="740677"/>
            <a:chExt cx="2974957" cy="670202"/>
          </a:xfrm>
        </p:grpSpPr>
        <p:sp>
          <p:nvSpPr>
            <p:cNvPr id="29"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国内外积极因素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828800" y="1524000"/>
            <a:ext cx="8229600" cy="4525963"/>
          </a:xfrm>
        </p:spPr>
        <p:txBody>
          <a:bodyPr/>
          <a:p>
            <a:pPr>
              <a:lnSpc>
                <a:spcPct val="150000"/>
              </a:lnSpc>
            </a:pPr>
            <a:r>
              <a:rPr lang="zh-CN" altLang="en-US" sz="2400" b="1">
                <a:solidFill>
                  <a:srgbClr val="C00000"/>
                </a:solidFill>
              </a:rPr>
              <a:t>习近平总书记指出，我们党领导人民进行社会主义建设，</a:t>
            </a:r>
            <a:r>
              <a:rPr lang="zh-CN" altLang="en-US" sz="2400" b="1">
                <a:gradFill>
                  <a:gsLst>
                    <a:gs pos="0">
                      <a:srgbClr val="012D86"/>
                    </a:gs>
                    <a:gs pos="100000">
                      <a:srgbClr val="0E2557"/>
                    </a:gs>
                  </a:gsLst>
                  <a:lin scaled="0"/>
                </a:gradFill>
              </a:rPr>
              <a:t>有改革开放前和改革开放后两个历史时期</a:t>
            </a:r>
            <a:r>
              <a:rPr lang="zh-CN" altLang="en-US" sz="2400" b="1">
                <a:solidFill>
                  <a:srgbClr val="C00000"/>
                </a:solidFill>
              </a:rPr>
              <a:t>，这是两个相互联系又有重大区别的时期，但</a:t>
            </a:r>
            <a:r>
              <a:rPr lang="zh-CN" altLang="en-US" sz="2400" b="1">
                <a:gradFill>
                  <a:gsLst>
                    <a:gs pos="0">
                      <a:srgbClr val="012D86"/>
                    </a:gs>
                    <a:gs pos="100000">
                      <a:srgbClr val="0E2557"/>
                    </a:gs>
                  </a:gsLst>
                  <a:lin scaled="0"/>
                </a:gradFill>
              </a:rPr>
              <a:t>本质上都是我们党领导人民进行社会主义建设的实践探索</a:t>
            </a:r>
            <a:r>
              <a:rPr lang="zh-CN" altLang="en-US" sz="2400" b="1">
                <a:solidFill>
                  <a:srgbClr val="C00000"/>
                </a:solidFill>
              </a:rPr>
              <a:t>。他强调，对改革开放前的 历史时期要正确评价，不能用改革开放后的历史时期否定改革开放前的历史时期，也不能用改革开放前的历史时期否定改革开放后的历史时期。</a:t>
            </a:r>
            <a:endParaRPr lang="zh-CN" altLang="en-US" sz="2400" b="1">
              <a:solidFill>
                <a:srgbClr val="C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形状 3"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rot="5400000">
            <a:off x="5342708" y="23951"/>
            <a:ext cx="1506582" cy="12192001"/>
          </a:xfrm>
          <a:custGeom>
            <a:avLst/>
            <a:gdLst>
              <a:gd name="connsiteX0" fmla="*/ 0 w 2076460"/>
              <a:gd name="connsiteY0" fmla="*/ 0 h 6858000"/>
              <a:gd name="connsiteX1" fmla="*/ 2076460 w 2076460"/>
              <a:gd name="connsiteY1" fmla="*/ 0 h 6858000"/>
              <a:gd name="connsiteX2" fmla="*/ 2076460 w 2076460"/>
              <a:gd name="connsiteY2" fmla="*/ 6858000 h 6858000"/>
              <a:gd name="connsiteX3" fmla="*/ 0 w 2076460"/>
              <a:gd name="connsiteY3" fmla="*/ 6858000 h 6858000"/>
              <a:gd name="connsiteX4" fmla="*/ 15286 w 2076460"/>
              <a:gd name="connsiteY4" fmla="*/ 6844759 h 6858000"/>
              <a:gd name="connsiteX5" fmla="*/ 1527110 w 2076460"/>
              <a:gd name="connsiteY5" fmla="*/ 3429000 h 6858000"/>
              <a:gd name="connsiteX6" fmla="*/ 15286 w 2076460"/>
              <a:gd name="connsiteY6" fmla="*/ 13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60" h="6858000">
                <a:moveTo>
                  <a:pt x="0" y="0"/>
                </a:moveTo>
                <a:lnTo>
                  <a:pt x="2076460" y="0"/>
                </a:lnTo>
                <a:lnTo>
                  <a:pt x="2076460" y="6858000"/>
                </a:lnTo>
                <a:lnTo>
                  <a:pt x="0" y="6858000"/>
                </a:lnTo>
                <a:lnTo>
                  <a:pt x="15286" y="6844759"/>
                </a:lnTo>
                <a:cubicBezTo>
                  <a:pt x="944031" y="6000633"/>
                  <a:pt x="1527110" y="4782909"/>
                  <a:pt x="1527110" y="3429000"/>
                </a:cubicBezTo>
                <a:cubicBezTo>
                  <a:pt x="1527110" y="2075091"/>
                  <a:pt x="944031" y="857367"/>
                  <a:pt x="15286" y="13241"/>
                </a:cubicBezTo>
                <a:close/>
              </a:path>
            </a:pathLst>
          </a:cu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4" name="矩形 23"/>
          <p:cNvSpPr/>
          <p:nvPr/>
        </p:nvSpPr>
        <p:spPr>
          <a:xfrm>
            <a:off x="448628" y="1233487"/>
            <a:ext cx="11294745" cy="450437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立方体 21"/>
          <p:cNvSpPr/>
          <p:nvPr/>
        </p:nvSpPr>
        <p:spPr>
          <a:xfrm>
            <a:off x="2481185" y="916877"/>
            <a:ext cx="7229631" cy="678942"/>
          </a:xfrm>
          <a:prstGeom prst="cube">
            <a:avLst>
              <a:gd name="adj" fmla="val 8165"/>
            </a:avLst>
          </a:prstGeom>
          <a:gradFill flip="none" rotWithShape="1">
            <a:gsLst>
              <a:gs pos="59000">
                <a:srgbClr val="C00000"/>
              </a:gs>
              <a:gs pos="0">
                <a:srgbClr val="7A0B10"/>
              </a:gs>
              <a:gs pos="100000">
                <a:srgbClr val="CB360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663257" y="943280"/>
            <a:ext cx="2865487" cy="581057"/>
          </a:xfrm>
          <a:prstGeom prst="rect">
            <a:avLst/>
          </a:prstGeom>
        </p:spPr>
        <p:txBody>
          <a:bodyPr wrap="square">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十大关系</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1911957" y="2049307"/>
            <a:ext cx="3647152" cy="521233"/>
          </a:xfrm>
          <a:prstGeom prst="rect">
            <a:avLst/>
          </a:prstGeom>
        </p:spPr>
        <p:txBody>
          <a:bodyPr wrap="none">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一、重工业和轻工业、农业的关系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3" name="矩形 32"/>
          <p:cNvSpPr/>
          <p:nvPr/>
        </p:nvSpPr>
        <p:spPr>
          <a:xfrm>
            <a:off x="1909723" y="2771723"/>
            <a:ext cx="3416320" cy="521233"/>
          </a:xfrm>
          <a:prstGeom prst="rect">
            <a:avLst/>
          </a:prstGeom>
        </p:spPr>
        <p:txBody>
          <a:bodyPr wrap="none" anchor="ctr">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二、沿海工业和内地工业的关系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1909723" y="3494139"/>
            <a:ext cx="3416320" cy="521233"/>
          </a:xfrm>
          <a:prstGeom prst="rect">
            <a:avLst/>
          </a:prstGeom>
        </p:spPr>
        <p:txBody>
          <a:bodyPr wrap="none">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三、经济建设和国防建设的关系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a:off x="1898681" y="4216555"/>
            <a:ext cx="4339650" cy="521233"/>
          </a:xfrm>
          <a:prstGeom prst="rect">
            <a:avLst/>
          </a:prstGeom>
        </p:spPr>
        <p:txBody>
          <a:bodyPr wrap="none">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四、国家、生产单位和生产者个人的关系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1898681" y="4938522"/>
            <a:ext cx="2492990" cy="521233"/>
          </a:xfrm>
          <a:prstGeom prst="rect">
            <a:avLst/>
          </a:prstGeom>
        </p:spPr>
        <p:txBody>
          <a:bodyPr wrap="none">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五、中央和地方的关系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7" name="矩形 56"/>
          <p:cNvSpPr/>
          <p:nvPr/>
        </p:nvSpPr>
        <p:spPr>
          <a:xfrm>
            <a:off x="7281959" y="2041198"/>
            <a:ext cx="2954655" cy="521233"/>
          </a:xfrm>
          <a:prstGeom prst="rect">
            <a:avLst/>
          </a:prstGeom>
        </p:spPr>
        <p:txBody>
          <a:bodyPr wrap="none">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六、汉族和少数民族的关系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3" name="矩形 62"/>
          <p:cNvSpPr/>
          <p:nvPr/>
        </p:nvSpPr>
        <p:spPr>
          <a:xfrm>
            <a:off x="7281200" y="2743508"/>
            <a:ext cx="2262158" cy="521233"/>
          </a:xfrm>
          <a:prstGeom prst="rect">
            <a:avLst/>
          </a:prstGeom>
        </p:spPr>
        <p:txBody>
          <a:bodyPr wrap="none">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七、党和非党的关系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9" name="矩形 68"/>
          <p:cNvSpPr/>
          <p:nvPr/>
        </p:nvSpPr>
        <p:spPr>
          <a:xfrm>
            <a:off x="7291155" y="3491110"/>
            <a:ext cx="2723823" cy="521233"/>
          </a:xfrm>
          <a:prstGeom prst="rect">
            <a:avLst/>
          </a:prstGeom>
        </p:spPr>
        <p:txBody>
          <a:bodyPr wrap="none">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八、革命和反革命的关系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5" name="矩形 74"/>
          <p:cNvSpPr/>
          <p:nvPr/>
        </p:nvSpPr>
        <p:spPr>
          <a:xfrm>
            <a:off x="7290283" y="4217275"/>
            <a:ext cx="1569660" cy="521233"/>
          </a:xfrm>
          <a:prstGeom prst="rect">
            <a:avLst/>
          </a:prstGeom>
        </p:spPr>
        <p:txBody>
          <a:bodyPr wrap="none">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九、是非关系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1" name="矩形 80"/>
          <p:cNvSpPr/>
          <p:nvPr/>
        </p:nvSpPr>
        <p:spPr>
          <a:xfrm>
            <a:off x="7290283" y="4905777"/>
            <a:ext cx="2492990" cy="521233"/>
          </a:xfrm>
          <a:prstGeom prst="rect">
            <a:avLst/>
          </a:prstGeom>
        </p:spPr>
        <p:txBody>
          <a:bodyPr wrap="none">
            <a:spAutoFit/>
          </a:bodyPr>
          <a:lstStyle/>
          <a:p>
            <a:pPr>
              <a:lnSpc>
                <a:spcPct val="180000"/>
              </a:lnSpc>
            </a:pPr>
            <a:r>
              <a:rPr lang="zh-CN" altLang="en-US" dirty="0">
                <a:latin typeface="微软雅黑" panose="020B0503020204020204" pitchFamily="34" charset="-122"/>
                <a:ea typeface="微软雅黑" panose="020B0503020204020204" pitchFamily="34" charset="-122"/>
                <a:cs typeface="+mn-ea"/>
                <a:sym typeface="+mn-lt"/>
              </a:rPr>
              <a:t>十、中国和外国的关系</a:t>
            </a:r>
            <a:endParaRPr lang="zh-CN" altLang="en-US" dirty="0">
              <a:latin typeface="微软雅黑" panose="020B0503020204020204" pitchFamily="34" charset="-122"/>
              <a:ea typeface="微软雅黑" panose="020B0503020204020204" pitchFamily="34" charset="-122"/>
              <a:cs typeface="+mn-ea"/>
              <a:sym typeface="+mn-lt"/>
            </a:endParaRPr>
          </a:p>
        </p:txBody>
      </p:sp>
      <p:cxnSp>
        <p:nvCxnSpPr>
          <p:cNvPr id="3" name="直接连接符 2"/>
          <p:cNvCxnSpPr/>
          <p:nvPr/>
        </p:nvCxnSpPr>
        <p:spPr>
          <a:xfrm flipV="1">
            <a:off x="1237893" y="2629997"/>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1231792" y="3343938"/>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238391" y="4057879"/>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1238640" y="4771820"/>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1238889" y="5485761"/>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6570321" y="2618638"/>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V="1">
            <a:off x="6564220" y="3332579"/>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6570819" y="4046520"/>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6571068" y="4760461"/>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6571317" y="5474402"/>
            <a:ext cx="4748927" cy="1"/>
          </a:xfrm>
          <a:prstGeom prst="line">
            <a:avLst/>
          </a:prstGeom>
          <a:ln>
            <a:solidFill>
              <a:srgbClr val="830312">
                <a:alpha val="50000"/>
              </a:srgbClr>
            </a:solidFill>
            <a:prstDash val="dashDot"/>
          </a:ln>
        </p:spPr>
        <p:style>
          <a:lnRef idx="1">
            <a:schemeClr val="accent1"/>
          </a:lnRef>
          <a:fillRef idx="0">
            <a:schemeClr val="accent1"/>
          </a:fillRef>
          <a:effectRef idx="0">
            <a:schemeClr val="accent1"/>
          </a:effectRef>
          <a:fontRef idx="minor">
            <a:schemeClr val="tx1"/>
          </a:fontRef>
        </p:style>
      </p:cxnSp>
      <p:sp>
        <p:nvSpPr>
          <p:cNvPr id="36" name="矩形: 对角圆角 41"/>
          <p:cNvSpPr>
            <a:spLocks noChangeAspect="1"/>
          </p:cNvSpPr>
          <p:nvPr/>
        </p:nvSpPr>
        <p:spPr>
          <a:xfrm>
            <a:off x="1411807" y="2339515"/>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对角圆角 41"/>
          <p:cNvSpPr>
            <a:spLocks noChangeAspect="1"/>
          </p:cNvSpPr>
          <p:nvPr/>
        </p:nvSpPr>
        <p:spPr>
          <a:xfrm>
            <a:off x="1411807" y="3055974"/>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对角圆角 41"/>
          <p:cNvSpPr>
            <a:spLocks noChangeAspect="1"/>
          </p:cNvSpPr>
          <p:nvPr/>
        </p:nvSpPr>
        <p:spPr>
          <a:xfrm>
            <a:off x="1411807" y="3783845"/>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对角圆角 41"/>
          <p:cNvSpPr>
            <a:spLocks noChangeAspect="1"/>
          </p:cNvSpPr>
          <p:nvPr/>
        </p:nvSpPr>
        <p:spPr>
          <a:xfrm>
            <a:off x="1411807" y="4532443"/>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对角圆角 41"/>
          <p:cNvSpPr>
            <a:spLocks noChangeAspect="1"/>
          </p:cNvSpPr>
          <p:nvPr/>
        </p:nvSpPr>
        <p:spPr>
          <a:xfrm>
            <a:off x="1411807" y="5207471"/>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对角圆角 41"/>
          <p:cNvSpPr>
            <a:spLocks noChangeAspect="1"/>
          </p:cNvSpPr>
          <p:nvPr/>
        </p:nvSpPr>
        <p:spPr>
          <a:xfrm>
            <a:off x="6800159" y="2341905"/>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对角圆角 42"/>
          <p:cNvSpPr>
            <a:spLocks noChangeAspect="1"/>
          </p:cNvSpPr>
          <p:nvPr/>
        </p:nvSpPr>
        <p:spPr>
          <a:xfrm>
            <a:off x="6800159" y="3030283"/>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对角圆角 43"/>
          <p:cNvSpPr>
            <a:spLocks noChangeAspect="1"/>
          </p:cNvSpPr>
          <p:nvPr/>
        </p:nvSpPr>
        <p:spPr>
          <a:xfrm>
            <a:off x="6800159" y="3792231"/>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对角圆角 45"/>
          <p:cNvSpPr>
            <a:spLocks noChangeAspect="1"/>
          </p:cNvSpPr>
          <p:nvPr/>
        </p:nvSpPr>
        <p:spPr>
          <a:xfrm>
            <a:off x="6800159" y="4512139"/>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对角圆角 46"/>
          <p:cNvSpPr>
            <a:spLocks noChangeAspect="1"/>
          </p:cNvSpPr>
          <p:nvPr/>
        </p:nvSpPr>
        <p:spPr>
          <a:xfrm>
            <a:off x="6800159" y="5200517"/>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rot="5400000" flipH="1">
            <a:off x="6085840" y="100304"/>
            <a:ext cx="45720" cy="11320698"/>
            <a:chOff x="10487694" y="1484274"/>
            <a:chExt cx="190500" cy="4628185"/>
          </a:xfrm>
        </p:grpSpPr>
        <p:sp>
          <p:nvSpPr>
            <p:cNvPr id="52" name="矩形 51"/>
            <p:cNvSpPr/>
            <p:nvPr/>
          </p:nvSpPr>
          <p:spPr>
            <a:xfrm>
              <a:off x="10487694" y="1484274"/>
              <a:ext cx="190500" cy="888448"/>
            </a:xfrm>
            <a:prstGeom prst="rect">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矩形 52"/>
            <p:cNvSpPr/>
            <p:nvPr/>
          </p:nvSpPr>
          <p:spPr>
            <a:xfrm>
              <a:off x="10487694" y="2372720"/>
              <a:ext cx="190500" cy="944033"/>
            </a:xfrm>
            <a:prstGeom prst="rect">
              <a:avLst/>
            </a:pr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0487694" y="3314688"/>
              <a:ext cx="190500" cy="945150"/>
            </a:xfrm>
            <a:prstGeom prst="rect">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5" name="矩形 54"/>
            <p:cNvSpPr/>
            <p:nvPr/>
          </p:nvSpPr>
          <p:spPr>
            <a:xfrm>
              <a:off x="10487694" y="4258721"/>
              <a:ext cx="190500" cy="944033"/>
            </a:xfrm>
            <a:prstGeom prst="rect">
              <a:avLst/>
            </a:prstGeom>
            <a:solidFill>
              <a:srgbClr val="A405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0487694" y="5202754"/>
              <a:ext cx="190500" cy="909705"/>
            </a:xfrm>
            <a:prstGeom prst="rect">
              <a:avLst/>
            </a:prstGeom>
            <a:solidFill>
              <a:srgbClr val="E1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58" name="文本框 5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0" y="3832133"/>
            <a:ext cx="5689504" cy="3025867"/>
          </a:xfrm>
          <a:prstGeom prst="rect">
            <a:avLst/>
          </a:prstGeom>
          <a:blipFill dpi="0" rotWithShape="1">
            <a:blip r:embed="rId1">
              <a:alphaModFix amt="83000"/>
              <a:lum bright="70000" contrast="-70000"/>
              <a:extLst>
                <a:ext uri="{BEBA8EAE-BF5A-486C-A8C5-ECC9F3942E4B}">
                  <a14:imgProps xmlns:a14="http://schemas.microsoft.com/office/drawing/2010/main">
                    <a14:imgLayer r:embed="rId2">
                      <a14:imgEffect>
                        <a14:sharpenSoften amount="45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a:off x="5564019" y="3643848"/>
            <a:ext cx="6627981" cy="3214152"/>
          </a:xfrm>
          <a:prstGeom prst="rect">
            <a:avLst/>
          </a:prstGeom>
          <a:blipFill dpi="0" rotWithShape="1">
            <a:blip r:embed="rId3">
              <a:alphaModFix amt="65000"/>
              <a:lum bright="70000" contrast="-70000"/>
              <a:extLst>
                <a:ext uri="{BEBA8EAE-BF5A-486C-A8C5-ECC9F3942E4B}">
                  <a14:imgProps xmlns:a14="http://schemas.microsoft.com/office/drawing/2010/main">
                    <a14:imgLayer r:embed="rId4">
                      <a14:imgEffect>
                        <a14:sharpenSoften amount="53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对角圆角 27"/>
          <p:cNvSpPr/>
          <p:nvPr/>
        </p:nvSpPr>
        <p:spPr>
          <a:xfrm>
            <a:off x="0" y="3561223"/>
            <a:ext cx="12192000" cy="3296777"/>
          </a:xfrm>
          <a:prstGeom prst="round2DiagRect">
            <a:avLst>
              <a:gd name="adj1" fmla="val 0"/>
              <a:gd name="adj2" fmla="val 0"/>
            </a:avLst>
          </a:prstGeom>
          <a:gradFill>
            <a:gsLst>
              <a:gs pos="23000">
                <a:srgbClr val="EB8515">
                  <a:alpha val="21000"/>
                </a:srgbClr>
              </a:gs>
              <a:gs pos="100000">
                <a:srgbClr val="EB851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p:txBody>
      </p:sp>
      <p:sp>
        <p:nvSpPr>
          <p:cNvPr id="2" name="矩形 1"/>
          <p:cNvSpPr/>
          <p:nvPr/>
        </p:nvSpPr>
        <p:spPr>
          <a:xfrm>
            <a:off x="11799" y="-4483"/>
            <a:ext cx="10537372" cy="3596915"/>
          </a:xfrm>
          <a:prstGeom prst="rect">
            <a:avLst/>
          </a:prstGeom>
          <a:blipFill>
            <a:blip r:embed="rId5">
              <a:lum bright="70000" contrast="-70000"/>
              <a:extLst>
                <a:ext uri="{BEBA8EAE-BF5A-486C-A8C5-ECC9F3942E4B}">
                  <a14:imgProps xmlns:a14="http://schemas.microsoft.com/office/drawing/2010/main">
                    <a14:imgLayer r:embed="rId6">
                      <a14:imgEffect>
                        <a14:sharpenSoften amount="37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5604138" y="-4483"/>
            <a:ext cx="6629304" cy="3648331"/>
          </a:xfrm>
          <a:prstGeom prst="rect">
            <a:avLst/>
          </a:prstGeom>
          <a:blipFill dpi="0" rotWithShape="1">
            <a:blip r:embed="rId7">
              <a:alphaModFix amt="84000"/>
              <a:duotone>
                <a:schemeClr val="bg2">
                  <a:shade val="45000"/>
                  <a:satMod val="135000"/>
                </a:schemeClr>
                <a:prstClr val="white"/>
              </a:duotone>
              <a:extLst>
                <a:ext uri="{BEBA8EAE-BF5A-486C-A8C5-ECC9F3942E4B}">
                  <a14:imgProps xmlns:a14="http://schemas.microsoft.com/office/drawing/2010/main">
                    <a14:imgLayer r:embed="rId8">
                      <a14:imgEffect>
                        <a14:brightnessContrast bright="60000" contrast="52000"/>
                      </a14:imgEffect>
                      <a14:imgEffect>
                        <a14:sharpenSoften amoun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对角圆角 27"/>
          <p:cNvSpPr/>
          <p:nvPr/>
        </p:nvSpPr>
        <p:spPr>
          <a:xfrm>
            <a:off x="-15086" y="1"/>
            <a:ext cx="12207086" cy="3643847"/>
          </a:xfrm>
          <a:prstGeom prst="round2DiagRect">
            <a:avLst>
              <a:gd name="adj1" fmla="val 0"/>
              <a:gd name="adj2" fmla="val 0"/>
            </a:avLst>
          </a:prstGeom>
          <a:gradFill>
            <a:gsLst>
              <a:gs pos="31000">
                <a:srgbClr val="C13132">
                  <a:alpha val="27000"/>
                </a:srgbClr>
              </a:gs>
              <a:gs pos="100000">
                <a:srgbClr val="8E000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p:txBody>
      </p:sp>
      <p:sp>
        <p:nvSpPr>
          <p:cNvPr id="91" name="íSļiďe"/>
          <p:cNvSpPr txBox="1"/>
          <p:nvPr/>
        </p:nvSpPr>
        <p:spPr>
          <a:xfrm>
            <a:off x="2042430" y="1007331"/>
            <a:ext cx="1877437" cy="769441"/>
          </a:xfrm>
          <a:prstGeom prst="rect">
            <a:avLst/>
          </a:prstGeom>
          <a:noFill/>
        </p:spPr>
        <p:txBody>
          <a:bodyPr wrap="none" rtlCol="0">
            <a:spAutoFit/>
          </a:bodyPr>
          <a:lstStyle/>
          <a:p>
            <a:r>
              <a:rPr lang="zh-CN" altLang="en-US" sz="4400" dirty="0">
                <a:solidFill>
                  <a:schemeClr val="bg1"/>
                </a:solidFill>
                <a:latin typeface="华文行楷" panose="02010800040101010101" pitchFamily="2" charset="-122"/>
                <a:ea typeface="华文行楷" panose="02010800040101010101" pitchFamily="2" charset="-122"/>
              </a:rPr>
              <a:t>前五条</a:t>
            </a:r>
            <a:endParaRPr lang="zh-CN" altLang="en-US" sz="4400" dirty="0">
              <a:solidFill>
                <a:schemeClr val="bg1"/>
              </a:solidFill>
              <a:latin typeface="华文行楷" panose="02010800040101010101" pitchFamily="2" charset="-122"/>
              <a:ea typeface="华文行楷" panose="02010800040101010101" pitchFamily="2" charset="-122"/>
            </a:endParaRPr>
          </a:p>
        </p:txBody>
      </p:sp>
      <p:sp>
        <p:nvSpPr>
          <p:cNvPr id="92" name="iśľiḍè"/>
          <p:cNvSpPr txBox="1"/>
          <p:nvPr/>
        </p:nvSpPr>
        <p:spPr>
          <a:xfrm>
            <a:off x="4006682" y="1161219"/>
            <a:ext cx="1681188" cy="461665"/>
          </a:xfrm>
          <a:prstGeom prst="rect">
            <a:avLst/>
          </a:prstGeom>
          <a:noFill/>
        </p:spPr>
        <p:txBody>
          <a:bodyPr wrap="square" rtlCol="0">
            <a:spAutoFit/>
          </a:bodyPr>
          <a:lstStyle/>
          <a:p>
            <a:pPr algn="ctr"/>
            <a:r>
              <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rPr>
              <a:t>经济问题</a:t>
            </a:r>
            <a:endParaRPr lang="zh-CN" altLang="en-US" sz="2400" b="1"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
        <p:nvSpPr>
          <p:cNvPr id="96" name="íṧḷîḓè"/>
          <p:cNvSpPr/>
          <p:nvPr/>
        </p:nvSpPr>
        <p:spPr>
          <a:xfrm>
            <a:off x="1642829" y="2105538"/>
            <a:ext cx="2538899" cy="505963"/>
          </a:xfrm>
          <a:prstGeom prst="snip2SameRect">
            <a:avLst/>
          </a:prstGeom>
          <a:solidFill>
            <a:schemeClr val="bg1"/>
          </a:solidFill>
          <a:ln w="6350">
            <a:solidFill>
              <a:schemeClr val="bg1">
                <a:lumMod val="95000"/>
              </a:schemeClr>
            </a:solidFill>
          </a:ln>
          <a:effectLst>
            <a:outerShdw blurRad="254000" dist="63500" sx="102000" sy="102000" algn="ctr" rotWithShape="0">
              <a:srgbClr val="013874">
                <a:alpha val="20000"/>
              </a:srgbClr>
            </a:outerShdw>
          </a:effectLst>
        </p:spPr>
        <p:txBody>
          <a:bodyPr rtlCol="0" anchor="ctr"/>
          <a:lstStyle/>
          <a:p>
            <a:pPr algn="ct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第一、二、三条</a:t>
            </a: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3" name="矩形 2"/>
          <p:cNvSpPr/>
          <p:nvPr/>
        </p:nvSpPr>
        <p:spPr>
          <a:xfrm>
            <a:off x="4315901" y="2173853"/>
            <a:ext cx="226215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中国工业化道路问题</a:t>
            </a:r>
            <a:endParaRPr lang="zh-CN" altLang="en-US" dirty="0">
              <a:latin typeface="微软雅黑" panose="020B0503020204020204" pitchFamily="34" charset="-122"/>
              <a:ea typeface="微软雅黑" panose="020B0503020204020204" pitchFamily="34" charset="-122"/>
            </a:endParaRPr>
          </a:p>
        </p:txBody>
      </p:sp>
      <p:sp>
        <p:nvSpPr>
          <p:cNvPr id="99" name="íṧḷîḓè"/>
          <p:cNvSpPr/>
          <p:nvPr/>
        </p:nvSpPr>
        <p:spPr>
          <a:xfrm>
            <a:off x="6712232" y="2105538"/>
            <a:ext cx="2059481" cy="505962"/>
          </a:xfrm>
          <a:prstGeom prst="snip2SameRect">
            <a:avLst/>
          </a:prstGeom>
          <a:solidFill>
            <a:schemeClr val="bg1"/>
          </a:solidFill>
          <a:ln w="6350">
            <a:solidFill>
              <a:schemeClr val="bg1">
                <a:lumMod val="95000"/>
              </a:schemeClr>
            </a:solidFill>
          </a:ln>
          <a:effectLst>
            <a:outerShdw blurRad="254000" dist="63500" sx="102000" sy="102000" algn="ctr" rotWithShape="0">
              <a:srgbClr val="013874">
                <a:alpha val="20000"/>
              </a:srgbClr>
            </a:outerShdw>
          </a:effectLst>
        </p:spPr>
        <p:txBody>
          <a:bodyPr rtlCol="0" anchor="ctr"/>
          <a:lstStyle/>
          <a:p>
            <a:pPr algn="ctr"/>
            <a:r>
              <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rPr>
              <a:t>第四、五条</a:t>
            </a: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101" name="矩形 100"/>
          <p:cNvSpPr/>
          <p:nvPr/>
        </p:nvSpPr>
        <p:spPr>
          <a:xfrm>
            <a:off x="8905886" y="2173853"/>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经济体制改革</a:t>
            </a:r>
            <a:endParaRPr lang="zh-CN" altLang="en-US" dirty="0">
              <a:latin typeface="微软雅黑" panose="020B0503020204020204" pitchFamily="34" charset="-122"/>
              <a:ea typeface="微软雅黑" panose="020B0503020204020204" pitchFamily="34" charset="-122"/>
            </a:endParaRPr>
          </a:p>
        </p:txBody>
      </p:sp>
      <p:sp>
        <p:nvSpPr>
          <p:cNvPr id="102" name="矩形 101"/>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5" name="矩形 10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íSļiďe"/>
          <p:cNvSpPr txBox="1"/>
          <p:nvPr/>
        </p:nvSpPr>
        <p:spPr>
          <a:xfrm>
            <a:off x="1892175" y="4787876"/>
            <a:ext cx="1877437" cy="769441"/>
          </a:xfrm>
          <a:prstGeom prst="rect">
            <a:avLst/>
          </a:prstGeom>
          <a:noFill/>
        </p:spPr>
        <p:txBody>
          <a:bodyPr wrap="none" rtlCol="0">
            <a:spAutoFit/>
          </a:bodyPr>
          <a:lstStyle/>
          <a:p>
            <a:r>
              <a:rPr lang="zh-CN" altLang="en-US" sz="4400" dirty="0">
                <a:solidFill>
                  <a:schemeClr val="bg1"/>
                </a:solidFill>
                <a:latin typeface="华文行楷" panose="02010800040101010101" pitchFamily="2" charset="-122"/>
                <a:ea typeface="华文行楷" panose="02010800040101010101" pitchFamily="2" charset="-122"/>
              </a:rPr>
              <a:t>后五条</a:t>
            </a:r>
            <a:endParaRPr lang="zh-CN" altLang="en-US" sz="4400" dirty="0">
              <a:solidFill>
                <a:schemeClr val="bg1"/>
              </a:solidFill>
              <a:latin typeface="华文行楷" panose="02010800040101010101" pitchFamily="2" charset="-122"/>
              <a:ea typeface="华文行楷" panose="02010800040101010101" pitchFamily="2" charset="-122"/>
            </a:endParaRPr>
          </a:p>
        </p:txBody>
      </p:sp>
      <p:sp>
        <p:nvSpPr>
          <p:cNvPr id="11" name="iśľiḍè"/>
          <p:cNvSpPr txBox="1"/>
          <p:nvPr/>
        </p:nvSpPr>
        <p:spPr>
          <a:xfrm>
            <a:off x="3856426" y="4941764"/>
            <a:ext cx="4736005" cy="461665"/>
          </a:xfrm>
          <a:prstGeom prst="rect">
            <a:avLst/>
          </a:prstGeom>
          <a:noFill/>
        </p:spPr>
        <p:txBody>
          <a:bodyPr wrap="square" rtlCol="0">
            <a:spAutoFit/>
          </a:bodyP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政治生活和思想文化生活领域</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îṥḷíḑe"/>
          <p:cNvGrpSpPr/>
          <p:nvPr/>
        </p:nvGrpSpPr>
        <p:grpSpPr>
          <a:xfrm>
            <a:off x="0" y="1642937"/>
            <a:ext cx="12192000" cy="1296643"/>
            <a:chOff x="6901" y="3178628"/>
            <a:chExt cx="12228383" cy="1300513"/>
          </a:xfrm>
          <a:effectLst>
            <a:outerShdw blurRad="50800" dist="38100" dir="2700000" algn="tl" rotWithShape="0">
              <a:prstClr val="black">
                <a:alpha val="40000"/>
              </a:prstClr>
            </a:outerShdw>
          </a:effectLst>
        </p:grpSpPr>
        <p:sp>
          <p:nvSpPr>
            <p:cNvPr id="108" name="íŝliḓe"/>
            <p:cNvSpPr/>
            <p:nvPr/>
          </p:nvSpPr>
          <p:spPr>
            <a:xfrm flipH="1" flipV="1">
              <a:off x="22830" y="3666823"/>
              <a:ext cx="12212454" cy="812318"/>
            </a:xfrm>
            <a:custGeom>
              <a:avLst/>
              <a:gdLst>
                <a:gd name="connsiteX0" fmla="*/ 3369945 w 3362325"/>
                <a:gd name="connsiteY0" fmla="*/ 512626 h 542925"/>
                <a:gd name="connsiteX1" fmla="*/ 3369945 w 3362325"/>
                <a:gd name="connsiteY1" fmla="*/ 545963 h 542925"/>
                <a:gd name="connsiteX2" fmla="*/ 0 w 3362325"/>
                <a:gd name="connsiteY2" fmla="*/ 417376 h 542925"/>
                <a:gd name="connsiteX3" fmla="*/ 0 w 3362325"/>
                <a:gd name="connsiteY3" fmla="*/ 284026 h 542925"/>
                <a:gd name="connsiteX4" fmla="*/ 3369945 w 3362325"/>
                <a:gd name="connsiteY4" fmla="*/ 512626 h 542925"/>
                <a:gd name="connsiteX0-1" fmla="*/ 3369945 w 3369945"/>
                <a:gd name="connsiteY0-2" fmla="*/ 512626 h 545963"/>
                <a:gd name="connsiteX1-3" fmla="*/ 3369945 w 3369945"/>
                <a:gd name="connsiteY1-4" fmla="*/ 545963 h 545963"/>
                <a:gd name="connsiteX2-5" fmla="*/ 0 w 3369945"/>
                <a:gd name="connsiteY2-6" fmla="*/ 468590 h 545963"/>
                <a:gd name="connsiteX3-7" fmla="*/ 0 w 3369945"/>
                <a:gd name="connsiteY3-8" fmla="*/ 284026 h 545963"/>
                <a:gd name="connsiteX4-9" fmla="*/ 3369945 w 3369945"/>
                <a:gd name="connsiteY4-10" fmla="*/ 512626 h 545963"/>
                <a:gd name="connsiteX0-11" fmla="*/ 3369945 w 3369945"/>
                <a:gd name="connsiteY0-12" fmla="*/ 512626 h 545963"/>
                <a:gd name="connsiteX1-13" fmla="*/ 3369945 w 3369945"/>
                <a:gd name="connsiteY1-14" fmla="*/ 545963 h 545963"/>
                <a:gd name="connsiteX2-15" fmla="*/ 0 w 3369945"/>
                <a:gd name="connsiteY2-16" fmla="*/ 468590 h 545963"/>
                <a:gd name="connsiteX3-17" fmla="*/ 0 w 3369945"/>
                <a:gd name="connsiteY3-18" fmla="*/ 284026 h 545963"/>
                <a:gd name="connsiteX4-19" fmla="*/ 3369945 w 3369945"/>
                <a:gd name="connsiteY4-20" fmla="*/ 512626 h 5459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545963">
                  <a:moveTo>
                    <a:pt x="3369945" y="512626"/>
                  </a:moveTo>
                  <a:lnTo>
                    <a:pt x="3369945" y="545963"/>
                  </a:lnTo>
                  <a:cubicBezTo>
                    <a:pt x="3369945" y="545963"/>
                    <a:pt x="1883973" y="-346603"/>
                    <a:pt x="0" y="468590"/>
                  </a:cubicBezTo>
                  <a:lnTo>
                    <a:pt x="0" y="284026"/>
                  </a:lnTo>
                  <a:cubicBezTo>
                    <a:pt x="0" y="284026"/>
                    <a:pt x="1654493" y="-487499"/>
                    <a:pt x="3369945" y="512626"/>
                  </a:cubicBezTo>
                  <a:close/>
                </a:path>
              </a:pathLst>
            </a:custGeom>
            <a:solidFill>
              <a:srgbClr val="CB0B0A"/>
            </a:solidFill>
            <a:ln w="38100">
              <a:noFill/>
            </a:ln>
          </p:spPr>
          <p:txBody>
            <a:bodyPr wrap="square" lIns="91440" tIns="45720" rIns="91440" bIns="45720" rtlCol="0" anchor="ctr">
              <a:normAutofit/>
            </a:bodyPr>
            <a:lstStyle/>
            <a:p>
              <a:endParaRPr lang="zh-CN" altLang="en-US" sz="2400" kern="0">
                <a:solidFill>
                  <a:srgbClr val="FFFFFF"/>
                </a:solidFill>
                <a:cs typeface="+mn-ea"/>
                <a:sym typeface="+mn-lt"/>
              </a:endParaRPr>
            </a:p>
          </p:txBody>
        </p:sp>
        <p:sp>
          <p:nvSpPr>
            <p:cNvPr id="109" name="iṩļíďè"/>
            <p:cNvSpPr/>
            <p:nvPr/>
          </p:nvSpPr>
          <p:spPr>
            <a:xfrm flipV="1">
              <a:off x="6901" y="3632242"/>
              <a:ext cx="12212454" cy="711882"/>
            </a:xfrm>
            <a:custGeom>
              <a:avLst/>
              <a:gdLst>
                <a:gd name="connsiteX0" fmla="*/ 0 w 3362325"/>
                <a:gd name="connsiteY0" fmla="*/ 485505 h 476250"/>
                <a:gd name="connsiteX1" fmla="*/ 0 w 3362325"/>
                <a:gd name="connsiteY1" fmla="*/ 314055 h 476250"/>
                <a:gd name="connsiteX2" fmla="*/ 3369945 w 3362325"/>
                <a:gd name="connsiteY2" fmla="*/ 442643 h 476250"/>
                <a:gd name="connsiteX3" fmla="*/ 3369945 w 3362325"/>
                <a:gd name="connsiteY3" fmla="*/ 485505 h 476250"/>
                <a:gd name="connsiteX4" fmla="*/ 0 w 3362325"/>
                <a:gd name="connsiteY4" fmla="*/ 485505 h 476250"/>
                <a:gd name="connsiteX0-1" fmla="*/ 0 w 3369945"/>
                <a:gd name="connsiteY0-2" fmla="*/ 515475 h 515475"/>
                <a:gd name="connsiteX1-3" fmla="*/ 0 w 3369945"/>
                <a:gd name="connsiteY1-4" fmla="*/ 344025 h 515475"/>
                <a:gd name="connsiteX2-5" fmla="*/ 3369945 w 3369945"/>
                <a:gd name="connsiteY2-6" fmla="*/ 429934 h 515475"/>
                <a:gd name="connsiteX3-7" fmla="*/ 3369945 w 3369945"/>
                <a:gd name="connsiteY3-8" fmla="*/ 515475 h 515475"/>
                <a:gd name="connsiteX4-9" fmla="*/ 0 w 3369945"/>
                <a:gd name="connsiteY4-10" fmla="*/ 515475 h 515475"/>
                <a:gd name="connsiteX0-11" fmla="*/ 0 w 3369945"/>
                <a:gd name="connsiteY0-12" fmla="*/ 489013 h 489013"/>
                <a:gd name="connsiteX1-13" fmla="*/ 0 w 3369945"/>
                <a:gd name="connsiteY1-14" fmla="*/ 317563 h 489013"/>
                <a:gd name="connsiteX2-15" fmla="*/ 3369945 w 3369945"/>
                <a:gd name="connsiteY2-16" fmla="*/ 403472 h 489013"/>
                <a:gd name="connsiteX3-17" fmla="*/ 3369945 w 3369945"/>
                <a:gd name="connsiteY3-18" fmla="*/ 489013 h 489013"/>
                <a:gd name="connsiteX4-19" fmla="*/ 0 w 3369945"/>
                <a:gd name="connsiteY4-20" fmla="*/ 489013 h 489013"/>
                <a:gd name="connsiteX0-21" fmla="*/ 0 w 3369945"/>
                <a:gd name="connsiteY0-22" fmla="*/ 501163 h 501163"/>
                <a:gd name="connsiteX1-23" fmla="*/ 0 w 3369945"/>
                <a:gd name="connsiteY1-24" fmla="*/ 329713 h 501163"/>
                <a:gd name="connsiteX2-25" fmla="*/ 3362936 w 3369945"/>
                <a:gd name="connsiteY2-26" fmla="*/ 398551 h 501163"/>
                <a:gd name="connsiteX3-27" fmla="*/ 3369945 w 3369945"/>
                <a:gd name="connsiteY3-28" fmla="*/ 501163 h 501163"/>
                <a:gd name="connsiteX4-29" fmla="*/ 0 w 3369945"/>
                <a:gd name="connsiteY4-30" fmla="*/ 501163 h 501163"/>
                <a:gd name="connsiteX0-31" fmla="*/ 0 w 3369945"/>
                <a:gd name="connsiteY0-32" fmla="*/ 478459 h 478459"/>
                <a:gd name="connsiteX1-33" fmla="*/ 0 w 3369945"/>
                <a:gd name="connsiteY1-34" fmla="*/ 307009 h 478459"/>
                <a:gd name="connsiteX2-35" fmla="*/ 3362936 w 3369945"/>
                <a:gd name="connsiteY2-36" fmla="*/ 375847 h 478459"/>
                <a:gd name="connsiteX3-37" fmla="*/ 3369945 w 3369945"/>
                <a:gd name="connsiteY3-38" fmla="*/ 478459 h 478459"/>
                <a:gd name="connsiteX4-39" fmla="*/ 0 w 3369945"/>
                <a:gd name="connsiteY4-40" fmla="*/ 478459 h 4784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478459">
                  <a:moveTo>
                    <a:pt x="0" y="478459"/>
                  </a:moveTo>
                  <a:lnTo>
                    <a:pt x="0" y="307009"/>
                  </a:lnTo>
                  <a:cubicBezTo>
                    <a:pt x="0" y="307009"/>
                    <a:pt x="1601207" y="-427589"/>
                    <a:pt x="3362936" y="375847"/>
                  </a:cubicBezTo>
                  <a:lnTo>
                    <a:pt x="3369945" y="478459"/>
                  </a:lnTo>
                  <a:cubicBezTo>
                    <a:pt x="3369945" y="478459"/>
                    <a:pt x="1547813" y="-459753"/>
                    <a:pt x="0" y="478459"/>
                  </a:cubicBezTo>
                  <a:close/>
                </a:path>
              </a:pathLst>
            </a:custGeom>
            <a:solidFill>
              <a:schemeClr val="bg1">
                <a:lumMod val="85000"/>
              </a:schemeClr>
            </a:solidFill>
            <a:ln w="38100">
              <a:noFill/>
            </a:ln>
          </p:spPr>
          <p:txBody>
            <a:bodyPr wrap="square" lIns="91440" tIns="45720" rIns="91440" bIns="45720" rtlCol="0" anchor="ctr">
              <a:normAutofit/>
            </a:bodyPr>
            <a:lstStyle/>
            <a:p>
              <a:endParaRPr lang="zh-CN" altLang="en-US" sz="2400" kern="0">
                <a:solidFill>
                  <a:srgbClr val="FFFFFF"/>
                </a:solidFill>
                <a:cs typeface="+mn-ea"/>
                <a:sym typeface="+mn-lt"/>
              </a:endParaRPr>
            </a:p>
          </p:txBody>
        </p:sp>
        <p:sp>
          <p:nvSpPr>
            <p:cNvPr id="110" name="ïṩḻíḋé"/>
            <p:cNvSpPr/>
            <p:nvPr/>
          </p:nvSpPr>
          <p:spPr>
            <a:xfrm flipH="1" flipV="1">
              <a:off x="5978508" y="3178628"/>
              <a:ext cx="6213233" cy="977861"/>
            </a:xfrm>
            <a:custGeom>
              <a:avLst/>
              <a:gdLst>
                <a:gd name="connsiteX0" fmla="*/ 0 w 1714500"/>
                <a:gd name="connsiteY0" fmla="*/ 448169 h 657225"/>
                <a:gd name="connsiteX1" fmla="*/ 0 w 1714500"/>
                <a:gd name="connsiteY1" fmla="*/ 662482 h 657225"/>
                <a:gd name="connsiteX2" fmla="*/ 1714500 w 1714500"/>
                <a:gd name="connsiteY2" fmla="*/ 494 h 657225"/>
                <a:gd name="connsiteX3" fmla="*/ 0 w 1714500"/>
                <a:gd name="connsiteY3" fmla="*/ 448169 h 657225"/>
              </a:gdLst>
              <a:ahLst/>
              <a:cxnLst>
                <a:cxn ang="0">
                  <a:pos x="connsiteX0" y="connsiteY0"/>
                </a:cxn>
                <a:cxn ang="0">
                  <a:pos x="connsiteX1" y="connsiteY1"/>
                </a:cxn>
                <a:cxn ang="0">
                  <a:pos x="connsiteX2" y="connsiteY2"/>
                </a:cxn>
                <a:cxn ang="0">
                  <a:pos x="connsiteX3" y="connsiteY3"/>
                </a:cxn>
              </a:cxnLst>
              <a:rect l="l" t="t" r="r" b="b"/>
              <a:pathLst>
                <a:path w="1714500" h="657225">
                  <a:moveTo>
                    <a:pt x="0" y="448169"/>
                  </a:moveTo>
                  <a:lnTo>
                    <a:pt x="0" y="662482"/>
                  </a:lnTo>
                  <a:cubicBezTo>
                    <a:pt x="0" y="662482"/>
                    <a:pt x="704850" y="62407"/>
                    <a:pt x="1714500" y="494"/>
                  </a:cubicBezTo>
                  <a:cubicBezTo>
                    <a:pt x="1714500" y="494"/>
                    <a:pt x="733425" y="-32843"/>
                    <a:pt x="0" y="448169"/>
                  </a:cubicBezTo>
                  <a:close/>
                </a:path>
              </a:pathLst>
            </a:custGeom>
            <a:solidFill>
              <a:schemeClr val="bg1">
                <a:lumMod val="85000"/>
                <a:alpha val="29000"/>
              </a:schemeClr>
            </a:solidFill>
            <a:ln w="9525" cap="flat">
              <a:noFill/>
              <a:prstDash val="solid"/>
              <a:miter/>
            </a:ln>
          </p:spPr>
          <p:txBody>
            <a:bodyPr wrap="square" lIns="91440" tIns="45720" rIns="91440" bIns="45720" rtlCol="0" anchor="ctr">
              <a:normAutofit/>
            </a:bodyPr>
            <a:lstStyle/>
            <a:p>
              <a:endParaRPr lang="zh-CN" altLang="en-US">
                <a:cs typeface="+mn-ea"/>
                <a:sym typeface="+mn-lt"/>
              </a:endParaRPr>
            </a:p>
          </p:txBody>
        </p:sp>
      </p:grpSp>
      <p:sp>
        <p:nvSpPr>
          <p:cNvPr id="100" name="îSḻiḋe"/>
          <p:cNvSpPr/>
          <p:nvPr/>
        </p:nvSpPr>
        <p:spPr bwMode="auto">
          <a:xfrm>
            <a:off x="644589" y="3849124"/>
            <a:ext cx="4057650" cy="687546"/>
          </a:xfrm>
          <a:prstGeom prst="rect">
            <a:avLst/>
          </a:prstGeom>
          <a:noFill/>
          <a:ln w="28575" algn="ctr">
            <a:noFill/>
            <a:round/>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000" b="1" kern="0" dirty="0">
                <a:latin typeface="华文中宋" panose="02010600040101010101" pitchFamily="2" charset="-122"/>
                <a:ea typeface="华文中宋" panose="02010600040101010101" pitchFamily="2" charset="-122"/>
                <a:cs typeface="+mn-ea"/>
                <a:sym typeface="+mn-lt"/>
              </a:rPr>
              <a:t>重工业和轻工业、农业</a:t>
            </a:r>
            <a:endParaRPr lang="en-US" altLang="zh-CN" sz="2000" b="1" kern="0" dirty="0">
              <a:latin typeface="华文中宋" panose="02010600040101010101" pitchFamily="2" charset="-122"/>
              <a:ea typeface="华文中宋" panose="02010600040101010101" pitchFamily="2" charset="-122"/>
              <a:cs typeface="+mn-ea"/>
              <a:sym typeface="+mn-lt"/>
            </a:endParaRPr>
          </a:p>
          <a:p>
            <a:pPr algn="ctr">
              <a:lnSpc>
                <a:spcPct val="130000"/>
              </a:lnSpc>
            </a:pPr>
            <a:r>
              <a:rPr lang="zh-CN" altLang="en-US" sz="2000" b="1" kern="0" dirty="0">
                <a:latin typeface="华文中宋" panose="02010600040101010101" pitchFamily="2" charset="-122"/>
                <a:ea typeface="华文中宋" panose="02010600040101010101" pitchFamily="2" charset="-122"/>
                <a:cs typeface="+mn-ea"/>
                <a:sym typeface="+mn-lt"/>
              </a:rPr>
              <a:t>的关系</a:t>
            </a:r>
            <a:endParaRPr lang="zh-CN" altLang="en-US" sz="2000" b="1" kern="0" dirty="0">
              <a:latin typeface="华文中宋" panose="02010600040101010101" pitchFamily="2" charset="-122"/>
              <a:ea typeface="华文中宋" panose="02010600040101010101" pitchFamily="2" charset="-122"/>
              <a:cs typeface="+mn-ea"/>
              <a:sym typeface="+mn-lt"/>
            </a:endParaRPr>
          </a:p>
        </p:txBody>
      </p:sp>
      <p:sp>
        <p:nvSpPr>
          <p:cNvPr id="98" name="îṣľíḑê"/>
          <p:cNvSpPr/>
          <p:nvPr/>
        </p:nvSpPr>
        <p:spPr bwMode="auto">
          <a:xfrm>
            <a:off x="4178276" y="3736277"/>
            <a:ext cx="3806699" cy="849159"/>
          </a:xfrm>
          <a:prstGeom prst="rect">
            <a:avLst/>
          </a:prstGeom>
          <a:noFill/>
          <a:ln w="28575" algn="ctr">
            <a:noFill/>
            <a:round/>
          </a:ln>
        </p:spPr>
        <p:txBody>
          <a:bodyPr wrap="square" lIns="91440" tIns="45720" rIns="91440" bIns="45720" anchor="ctr">
            <a:noAutofit/>
          </a:bodyPr>
          <a:lstStyle/>
          <a:p>
            <a:pPr algn="ctr">
              <a:lnSpc>
                <a:spcPct val="130000"/>
              </a:lnSpc>
            </a:pPr>
            <a:r>
              <a:rPr lang="zh-CN" altLang="en-US" sz="2000" b="1" kern="0" dirty="0">
                <a:latin typeface="华文中宋" panose="02010600040101010101" pitchFamily="2" charset="-122"/>
                <a:ea typeface="华文中宋" panose="02010600040101010101" pitchFamily="2" charset="-122"/>
                <a:cs typeface="+mn-ea"/>
                <a:sym typeface="+mn-lt"/>
              </a:rPr>
              <a:t>沿海工业和内地工业</a:t>
            </a:r>
            <a:endParaRPr lang="en-US" altLang="zh-CN" sz="2000" b="1" kern="0" dirty="0">
              <a:latin typeface="华文中宋" panose="02010600040101010101" pitchFamily="2" charset="-122"/>
              <a:ea typeface="华文中宋" panose="02010600040101010101" pitchFamily="2" charset="-122"/>
              <a:cs typeface="+mn-ea"/>
              <a:sym typeface="+mn-lt"/>
            </a:endParaRPr>
          </a:p>
          <a:p>
            <a:pPr algn="ctr">
              <a:lnSpc>
                <a:spcPct val="130000"/>
              </a:lnSpc>
            </a:pPr>
            <a:r>
              <a:rPr lang="zh-CN" altLang="en-US" sz="2000" b="1" kern="0" dirty="0">
                <a:latin typeface="华文中宋" panose="02010600040101010101" pitchFamily="2" charset="-122"/>
                <a:ea typeface="华文中宋" panose="02010600040101010101" pitchFamily="2" charset="-122"/>
                <a:cs typeface="+mn-ea"/>
                <a:sym typeface="+mn-lt"/>
              </a:rPr>
              <a:t>的关系</a:t>
            </a:r>
            <a:endParaRPr lang="zh-CN" altLang="en-US" sz="2000" b="1" kern="0" dirty="0">
              <a:latin typeface="华文中宋" panose="02010600040101010101" pitchFamily="2" charset="-122"/>
              <a:ea typeface="华文中宋" panose="02010600040101010101" pitchFamily="2" charset="-122"/>
              <a:cs typeface="+mn-ea"/>
              <a:sym typeface="+mn-lt"/>
            </a:endParaRPr>
          </a:p>
        </p:txBody>
      </p:sp>
      <p:sp>
        <p:nvSpPr>
          <p:cNvPr id="96" name="iṧ1ïde"/>
          <p:cNvSpPr/>
          <p:nvPr/>
        </p:nvSpPr>
        <p:spPr bwMode="auto">
          <a:xfrm>
            <a:off x="7844955" y="3785621"/>
            <a:ext cx="3331220" cy="709127"/>
          </a:xfrm>
          <a:prstGeom prst="rect">
            <a:avLst/>
          </a:prstGeom>
          <a:noFill/>
          <a:ln w="28575" algn="ctr">
            <a:noFill/>
            <a:round/>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000" b="1" kern="0" dirty="0">
                <a:latin typeface="华文中宋" panose="02010600040101010101" pitchFamily="2" charset="-122"/>
                <a:ea typeface="华文中宋" panose="02010600040101010101" pitchFamily="2" charset="-122"/>
                <a:cs typeface="+mn-ea"/>
                <a:sym typeface="+mn-lt"/>
              </a:rPr>
              <a:t>经济建设和国防建设</a:t>
            </a:r>
            <a:endParaRPr lang="en-US" altLang="zh-CN" sz="2000" b="1" kern="0" dirty="0">
              <a:latin typeface="华文中宋" panose="02010600040101010101" pitchFamily="2" charset="-122"/>
              <a:ea typeface="华文中宋" panose="02010600040101010101" pitchFamily="2" charset="-122"/>
              <a:cs typeface="+mn-ea"/>
              <a:sym typeface="+mn-lt"/>
            </a:endParaRPr>
          </a:p>
          <a:p>
            <a:pPr algn="ctr">
              <a:lnSpc>
                <a:spcPct val="130000"/>
              </a:lnSpc>
            </a:pPr>
            <a:r>
              <a:rPr lang="zh-CN" altLang="en-US" sz="2000" b="1" kern="0" dirty="0">
                <a:latin typeface="华文中宋" panose="02010600040101010101" pitchFamily="2" charset="-122"/>
                <a:ea typeface="华文中宋" panose="02010600040101010101" pitchFamily="2" charset="-122"/>
                <a:cs typeface="+mn-ea"/>
                <a:sym typeface="+mn-lt"/>
              </a:rPr>
              <a:t>的关系</a:t>
            </a:r>
            <a:endParaRPr lang="zh-CN" altLang="en-US" sz="2000" b="1" kern="0" dirty="0">
              <a:latin typeface="华文中宋" panose="02010600040101010101" pitchFamily="2" charset="-122"/>
              <a:ea typeface="华文中宋" panose="02010600040101010101" pitchFamily="2" charset="-122"/>
              <a:cs typeface="+mn-ea"/>
              <a:sym typeface="+mn-lt"/>
            </a:endParaRPr>
          </a:p>
        </p:txBody>
      </p:sp>
      <p:grpSp>
        <p:nvGrpSpPr>
          <p:cNvPr id="2" name="组合 1"/>
          <p:cNvGrpSpPr/>
          <p:nvPr/>
        </p:nvGrpSpPr>
        <p:grpSpPr>
          <a:xfrm>
            <a:off x="1616168" y="1206133"/>
            <a:ext cx="2114492" cy="2456226"/>
            <a:chOff x="1616168" y="1434733"/>
            <a:chExt cx="2114492" cy="245622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91" name="iŝ1íḓè"/>
            <p:cNvGrpSpPr/>
            <p:nvPr/>
          </p:nvGrpSpPr>
          <p:grpSpPr>
            <a:xfrm>
              <a:off x="1616168" y="1434733"/>
              <a:ext cx="2114492" cy="2456226"/>
              <a:chOff x="1708208" y="2746987"/>
              <a:chExt cx="2114492" cy="2456226"/>
            </a:xfrm>
            <a:grpFill/>
          </p:grpSpPr>
          <p:sp>
            <p:nvSpPr>
              <p:cNvPr id="104" name="îṥḻiďê"/>
              <p:cNvSpPr/>
              <p:nvPr/>
            </p:nvSpPr>
            <p:spPr bwMode="auto">
              <a:xfrm>
                <a:off x="1708208" y="2746987"/>
                <a:ext cx="2114492" cy="2456226"/>
              </a:xfrm>
              <a:prstGeom prst="rect">
                <a:avLst/>
              </a:prstGeom>
              <a:grpFill/>
              <a:ln w="76200">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schemeClr val="lt1"/>
                  </a:solidFill>
                  <a:cs typeface="+mn-ea"/>
                  <a:sym typeface="+mn-lt"/>
                </a:endParaRPr>
              </a:p>
            </p:txBody>
          </p:sp>
          <p:sp>
            <p:nvSpPr>
              <p:cNvPr id="105" name="islíḑé"/>
              <p:cNvSpPr/>
              <p:nvPr/>
            </p:nvSpPr>
            <p:spPr bwMode="auto">
              <a:xfrm>
                <a:off x="1911407" y="2983026"/>
                <a:ext cx="1708094" cy="1984148"/>
              </a:xfrm>
              <a:prstGeom prst="rect">
                <a:avLst/>
              </a:prstGeom>
              <a:grp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lt1"/>
                  </a:solidFill>
                  <a:cs typeface="+mn-ea"/>
                  <a:sym typeface="+mn-lt"/>
                </a:endParaRPr>
              </a:p>
            </p:txBody>
          </p:sp>
        </p:grpSp>
        <p:pic>
          <p:nvPicPr>
            <p:cNvPr id="134" name="图片 133" descr="http://www.chinafotobank.com/getpic.do?filename=201604181418_1460960299785_p.jpg&amp;size=W&amp;site=1&amp;picid=402862"/>
            <p:cNvPicPr>
              <a:picLocks noChangeAspect="1" noChangeArrowheads="1"/>
            </p:cNvPicPr>
            <p:nvPr/>
          </p:nvPicPr>
          <p:blipFill>
            <a:blip r:embed="rId1"/>
            <a:srcRect l="553" t="20672" r="22859" b="6377"/>
            <a:stretch>
              <a:fillRect/>
            </a:stretch>
          </p:blipFill>
          <p:spPr bwMode="auto">
            <a:xfrm>
              <a:off x="1659693" y="1474803"/>
              <a:ext cx="2039385" cy="2377679"/>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pic>
      </p:grpSp>
      <p:grpSp>
        <p:nvGrpSpPr>
          <p:cNvPr id="3" name="组合 2"/>
          <p:cNvGrpSpPr/>
          <p:nvPr/>
        </p:nvGrpSpPr>
        <p:grpSpPr>
          <a:xfrm>
            <a:off x="5038754" y="1206133"/>
            <a:ext cx="2114492" cy="2456226"/>
            <a:chOff x="5088945" y="1434733"/>
            <a:chExt cx="2114492" cy="2456226"/>
          </a:xfrm>
        </p:grpSpPr>
        <p:grpSp>
          <p:nvGrpSpPr>
            <p:cNvPr id="90" name="ïṧḻïḑé"/>
            <p:cNvGrpSpPr/>
            <p:nvPr/>
          </p:nvGrpSpPr>
          <p:grpSpPr>
            <a:xfrm>
              <a:off x="5088945" y="1434733"/>
              <a:ext cx="2114492" cy="2456226"/>
              <a:chOff x="1708208" y="2746987"/>
              <a:chExt cx="2114492" cy="2456226"/>
            </a:xfrm>
          </p:grpSpPr>
          <p:sp>
            <p:nvSpPr>
              <p:cNvPr id="106" name="íṧ1íḋê"/>
              <p:cNvSpPr/>
              <p:nvPr/>
            </p:nvSpPr>
            <p:spPr bwMode="auto">
              <a:xfrm>
                <a:off x="1708208" y="2746987"/>
                <a:ext cx="2114492" cy="2456226"/>
              </a:xfrm>
              <a:prstGeom prst="rect">
                <a:avLst/>
              </a:prstGeom>
              <a:solidFill>
                <a:schemeClr val="bg1"/>
              </a:solidFill>
              <a:ln w="76200">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lt1"/>
                  </a:solidFill>
                  <a:cs typeface="+mn-ea"/>
                  <a:sym typeface="+mn-lt"/>
                </a:endParaRPr>
              </a:p>
            </p:txBody>
          </p:sp>
          <p:sp>
            <p:nvSpPr>
              <p:cNvPr id="107" name="î$ľíďè"/>
              <p:cNvSpPr/>
              <p:nvPr/>
            </p:nvSpPr>
            <p:spPr bwMode="auto">
              <a:xfrm>
                <a:off x="1911407" y="2983026"/>
                <a:ext cx="1708094" cy="1984148"/>
              </a:xfrm>
              <a:prstGeom prst="rect">
                <a:avLst/>
              </a:prstGeom>
              <a:pattFill prst="pct5">
                <a:fgClr>
                  <a:srgbClr val="E4E6EA"/>
                </a:fgClr>
                <a:bgClr>
                  <a:srgbClr val="ADB5BF"/>
                </a:bgClr>
              </a:patt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lt1"/>
                  </a:solidFill>
                  <a:cs typeface="+mn-ea"/>
                  <a:sym typeface="+mn-lt"/>
                </a:endParaRPr>
              </a:p>
            </p:txBody>
          </p:sp>
        </p:grpSp>
        <p:pic>
          <p:nvPicPr>
            <p:cNvPr id="135" name="图片 134" descr="http://www.chinafotobank.com/getpic.do?filename=201604181418_1460960314983_p.jpg&amp;size=W&amp;site=1&amp;picid=402870"/>
            <p:cNvPicPr>
              <a:picLocks noChangeAspect="1" noChangeArrowheads="1"/>
            </p:cNvPicPr>
            <p:nvPr/>
          </p:nvPicPr>
          <p:blipFill>
            <a:blip r:embed="rId2"/>
            <a:srcRect l="18601" t="9466" r="2612"/>
            <a:stretch>
              <a:fillRect/>
            </a:stretch>
          </p:blipFill>
          <p:spPr bwMode="auto">
            <a:xfrm>
              <a:off x="5125100" y="1474803"/>
              <a:ext cx="2052128" cy="2377679"/>
            </a:xfrm>
            <a:prstGeom prst="rect">
              <a:avLst/>
            </a:prstGeom>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8430833" y="1206133"/>
            <a:ext cx="2114492" cy="2456226"/>
            <a:chOff x="8461340" y="1434733"/>
            <a:chExt cx="2114492" cy="2456226"/>
          </a:xfrm>
        </p:grpSpPr>
        <p:grpSp>
          <p:nvGrpSpPr>
            <p:cNvPr id="92" name="i$ļïḑè"/>
            <p:cNvGrpSpPr/>
            <p:nvPr/>
          </p:nvGrpSpPr>
          <p:grpSpPr>
            <a:xfrm>
              <a:off x="8461340" y="1434733"/>
              <a:ext cx="2114492" cy="2456226"/>
              <a:chOff x="1708208" y="2746987"/>
              <a:chExt cx="2114492" cy="2456226"/>
            </a:xfrm>
          </p:grpSpPr>
          <p:sp>
            <p:nvSpPr>
              <p:cNvPr id="102" name="îşľíḑè"/>
              <p:cNvSpPr/>
              <p:nvPr/>
            </p:nvSpPr>
            <p:spPr bwMode="auto">
              <a:xfrm>
                <a:off x="1708208" y="2746987"/>
                <a:ext cx="2114492" cy="2456226"/>
              </a:xfrm>
              <a:prstGeom prst="rect">
                <a:avLst/>
              </a:prstGeom>
              <a:solidFill>
                <a:schemeClr val="bg1"/>
              </a:solidFill>
              <a:ln w="76200">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schemeClr val="lt1"/>
                  </a:solidFill>
                  <a:cs typeface="+mn-ea"/>
                  <a:sym typeface="+mn-lt"/>
                </a:endParaRPr>
              </a:p>
            </p:txBody>
          </p:sp>
          <p:sp>
            <p:nvSpPr>
              <p:cNvPr id="103" name="ïšļíďè"/>
              <p:cNvSpPr/>
              <p:nvPr/>
            </p:nvSpPr>
            <p:spPr bwMode="auto">
              <a:xfrm>
                <a:off x="1911407" y="2983026"/>
                <a:ext cx="1708094" cy="1984148"/>
              </a:xfrm>
              <a:prstGeom prst="rect">
                <a:avLst/>
              </a:prstGeom>
              <a:pattFill prst="pct5">
                <a:fgClr>
                  <a:srgbClr val="E4E6EA"/>
                </a:fgClr>
                <a:bgClr>
                  <a:srgbClr val="ADB5BF"/>
                </a:bgClr>
              </a:patt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lt1"/>
                  </a:solidFill>
                  <a:cs typeface="+mn-ea"/>
                  <a:sym typeface="+mn-lt"/>
                </a:endParaRPr>
              </a:p>
            </p:txBody>
          </p:sp>
        </p:grpSp>
        <p:pic>
          <p:nvPicPr>
            <p:cNvPr id="136" name="图片 135" descr="http://www.chinafotobank.com/getpic.do?filename=201604181447_1460962036086_p.jpg&amp;size=W&amp;site=1&amp;picid=402893"/>
            <p:cNvPicPr>
              <a:picLocks noChangeAspect="1" noChangeArrowheads="1"/>
            </p:cNvPicPr>
            <p:nvPr/>
          </p:nvPicPr>
          <p:blipFill>
            <a:blip r:embed="rId3"/>
            <a:srcRect l="19670" r="9822"/>
            <a:stretch>
              <a:fillRect/>
            </a:stretch>
          </p:blipFill>
          <p:spPr bwMode="auto">
            <a:xfrm>
              <a:off x="8498355" y="1474803"/>
              <a:ext cx="2039377" cy="2377679"/>
            </a:xfrm>
            <a:prstGeom prst="rect">
              <a:avLst/>
            </a:prstGeom>
            <a:extLst>
              <a:ext uri="{909E8E84-426E-40DD-AFC4-6F175D3DCCD1}">
                <a14:hiddenFill xmlns:a14="http://schemas.microsoft.com/office/drawing/2010/main">
                  <a:solidFill>
                    <a:srgbClr val="FFFFFF"/>
                  </a:solidFill>
                </a14:hiddenFill>
              </a:ext>
            </a:extLst>
          </p:spPr>
        </p:pic>
      </p:grpSp>
      <p:grpSp>
        <p:nvGrpSpPr>
          <p:cNvPr id="34" name="组合 33"/>
          <p:cNvGrpSpPr/>
          <p:nvPr/>
        </p:nvGrpSpPr>
        <p:grpSpPr>
          <a:xfrm>
            <a:off x="3745914" y="561901"/>
            <a:ext cx="4700173" cy="527260"/>
            <a:chOff x="734611" y="2497093"/>
            <a:chExt cx="5435366" cy="527260"/>
          </a:xfrm>
        </p:grpSpPr>
        <p:sp>
          <p:nvSpPr>
            <p:cNvPr id="42"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0" name="矩形 39"/>
          <p:cNvSpPr/>
          <p:nvPr/>
        </p:nvSpPr>
        <p:spPr>
          <a:xfrm>
            <a:off x="4889107" y="582542"/>
            <a:ext cx="2413784"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中国工业化道路</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îśļïďè"/>
          <p:cNvSpPr/>
          <p:nvPr/>
        </p:nvSpPr>
        <p:spPr>
          <a:xfrm>
            <a:off x="1256951" y="4579407"/>
            <a:ext cx="2922117" cy="19960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要适当调整重工业和农业、轻工业的投资比例，更多发展农业、轻工业，这样既可以更好地供给人民生活的需要，也可以更快地增加资金积累、更多更好地发展重工业。</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6" name="íś1íḍe"/>
          <p:cNvSpPr/>
          <p:nvPr/>
        </p:nvSpPr>
        <p:spPr>
          <a:xfrm>
            <a:off x="4702239" y="4579408"/>
            <a:ext cx="2925374" cy="8494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要好好利用和发展沿海的工业老底子，逐步平衡沿海和内地的工业布局。</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7" name="ïṩḷïḋe"/>
          <p:cNvSpPr/>
          <p:nvPr/>
        </p:nvSpPr>
        <p:spPr>
          <a:xfrm>
            <a:off x="8048044" y="4597694"/>
            <a:ext cx="2889831" cy="14604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noAutofit/>
          </a:bodyPr>
          <a:lstStyle/>
          <a:p>
            <a:pPr algn="just">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把军政费用降到一个适当的比例，增加经济建设费用。只有经济建设发展得更快了，国防建设才能够有更大的进步。</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gn="just">
              <a:lnSpc>
                <a:spcPct val="13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gn="just">
              <a:lnSpc>
                <a:spcPct val="13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5" name="组合 4"/>
          <p:cNvGrpSpPr/>
          <p:nvPr/>
        </p:nvGrpSpPr>
        <p:grpSpPr>
          <a:xfrm>
            <a:off x="2465884" y="3397145"/>
            <a:ext cx="417985" cy="417985"/>
            <a:chOff x="4409882" y="3251109"/>
            <a:chExt cx="775291" cy="775290"/>
          </a:xfrm>
        </p:grpSpPr>
        <p:sp>
          <p:nvSpPr>
            <p:cNvPr id="46" name="ïṣ1ïďé"/>
            <p:cNvSpPr/>
            <p:nvPr/>
          </p:nvSpPr>
          <p:spPr bwMode="auto">
            <a:xfrm>
              <a:off x="4409882" y="3251109"/>
              <a:ext cx="775291"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a:cs typeface="+mn-ea"/>
                <a:sym typeface="+mn-lt"/>
              </a:endParaRPr>
            </a:p>
          </p:txBody>
        </p:sp>
        <p:sp>
          <p:nvSpPr>
            <p:cNvPr id="44" name="文本框 43"/>
            <p:cNvSpPr txBox="1"/>
            <p:nvPr/>
          </p:nvSpPr>
          <p:spPr>
            <a:xfrm>
              <a:off x="4541326" y="3574981"/>
              <a:ext cx="447237" cy="154336"/>
            </a:xfrm>
            <a:custGeom>
              <a:avLst/>
              <a:gdLst/>
              <a:ahLst/>
              <a:cxnLst/>
              <a:rect l="l" t="t" r="r" b="b"/>
              <a:pathLst>
                <a:path w="447237" h="154336">
                  <a:moveTo>
                    <a:pt x="318474" y="14049"/>
                  </a:moveTo>
                  <a:cubicBezTo>
                    <a:pt x="307610" y="14798"/>
                    <a:pt x="293560" y="16484"/>
                    <a:pt x="276326" y="19107"/>
                  </a:cubicBezTo>
                  <a:cubicBezTo>
                    <a:pt x="266960" y="20980"/>
                    <a:pt x="255159" y="23603"/>
                    <a:pt x="240922" y="26974"/>
                  </a:cubicBezTo>
                  <a:cubicBezTo>
                    <a:pt x="238674" y="27724"/>
                    <a:pt x="237737" y="28941"/>
                    <a:pt x="238112" y="30627"/>
                  </a:cubicBezTo>
                  <a:cubicBezTo>
                    <a:pt x="238487" y="32313"/>
                    <a:pt x="240173" y="32782"/>
                    <a:pt x="243170" y="32032"/>
                  </a:cubicBezTo>
                  <a:cubicBezTo>
                    <a:pt x="259654" y="28660"/>
                    <a:pt x="272205" y="26225"/>
                    <a:pt x="280822" y="24727"/>
                  </a:cubicBezTo>
                  <a:cubicBezTo>
                    <a:pt x="291687" y="22104"/>
                    <a:pt x="304612" y="20231"/>
                    <a:pt x="319598" y="19107"/>
                  </a:cubicBezTo>
                  <a:cubicBezTo>
                    <a:pt x="321472" y="18732"/>
                    <a:pt x="322221" y="17983"/>
                    <a:pt x="321846" y="16859"/>
                  </a:cubicBezTo>
                  <a:cubicBezTo>
                    <a:pt x="321472" y="14986"/>
                    <a:pt x="320348" y="14049"/>
                    <a:pt x="318474" y="14049"/>
                  </a:cubicBezTo>
                  <a:close/>
                  <a:moveTo>
                    <a:pt x="365118" y="0"/>
                  </a:moveTo>
                  <a:cubicBezTo>
                    <a:pt x="379355" y="0"/>
                    <a:pt x="390220" y="2435"/>
                    <a:pt x="397713" y="7305"/>
                  </a:cubicBezTo>
                  <a:cubicBezTo>
                    <a:pt x="414198" y="19669"/>
                    <a:pt x="428809" y="33344"/>
                    <a:pt x="441547" y="48330"/>
                  </a:cubicBezTo>
                  <a:cubicBezTo>
                    <a:pt x="448291" y="57321"/>
                    <a:pt x="449040" y="72682"/>
                    <a:pt x="443795" y="94411"/>
                  </a:cubicBezTo>
                  <a:cubicBezTo>
                    <a:pt x="440048" y="108648"/>
                    <a:pt x="431431" y="116703"/>
                    <a:pt x="417944" y="118576"/>
                  </a:cubicBezTo>
                  <a:cubicBezTo>
                    <a:pt x="417195" y="118576"/>
                    <a:pt x="415321" y="118951"/>
                    <a:pt x="412324" y="119700"/>
                  </a:cubicBezTo>
                  <a:cubicBezTo>
                    <a:pt x="401085" y="121199"/>
                    <a:pt x="393966" y="122136"/>
                    <a:pt x="390969" y="122510"/>
                  </a:cubicBezTo>
                  <a:cubicBezTo>
                    <a:pt x="390595" y="122510"/>
                    <a:pt x="389471" y="122698"/>
                    <a:pt x="387597" y="123072"/>
                  </a:cubicBezTo>
                  <a:cubicBezTo>
                    <a:pt x="372986" y="124196"/>
                    <a:pt x="361934" y="125320"/>
                    <a:pt x="354441" y="126444"/>
                  </a:cubicBezTo>
                  <a:cubicBezTo>
                    <a:pt x="352193" y="126444"/>
                    <a:pt x="350975" y="125882"/>
                    <a:pt x="350788" y="124758"/>
                  </a:cubicBezTo>
                  <a:cubicBezTo>
                    <a:pt x="350601" y="123634"/>
                    <a:pt x="351818" y="122510"/>
                    <a:pt x="354441" y="121386"/>
                  </a:cubicBezTo>
                  <a:cubicBezTo>
                    <a:pt x="355939" y="120637"/>
                    <a:pt x="356408" y="119700"/>
                    <a:pt x="355846" y="118576"/>
                  </a:cubicBezTo>
                  <a:cubicBezTo>
                    <a:pt x="355284" y="117452"/>
                    <a:pt x="354254" y="117265"/>
                    <a:pt x="352755" y="118014"/>
                  </a:cubicBezTo>
                  <a:cubicBezTo>
                    <a:pt x="350507" y="118389"/>
                    <a:pt x="346386" y="118951"/>
                    <a:pt x="340391" y="119700"/>
                  </a:cubicBezTo>
                  <a:cubicBezTo>
                    <a:pt x="337020" y="120450"/>
                    <a:pt x="334210" y="121012"/>
                    <a:pt x="331962" y="121386"/>
                  </a:cubicBezTo>
                  <a:cubicBezTo>
                    <a:pt x="328590" y="121761"/>
                    <a:pt x="326717" y="121480"/>
                    <a:pt x="326342" y="120543"/>
                  </a:cubicBezTo>
                  <a:cubicBezTo>
                    <a:pt x="325967" y="119607"/>
                    <a:pt x="327091" y="118014"/>
                    <a:pt x="329714" y="115767"/>
                  </a:cubicBezTo>
                  <a:cubicBezTo>
                    <a:pt x="341328" y="108273"/>
                    <a:pt x="350507" y="101530"/>
                    <a:pt x="357251" y="95535"/>
                  </a:cubicBezTo>
                  <a:cubicBezTo>
                    <a:pt x="359499" y="92913"/>
                    <a:pt x="360342" y="90852"/>
                    <a:pt x="359780" y="89354"/>
                  </a:cubicBezTo>
                  <a:cubicBezTo>
                    <a:pt x="359218" y="87855"/>
                    <a:pt x="357063" y="86731"/>
                    <a:pt x="353317" y="85982"/>
                  </a:cubicBezTo>
                  <a:cubicBezTo>
                    <a:pt x="345449" y="84858"/>
                    <a:pt x="334022" y="85420"/>
                    <a:pt x="319036" y="87668"/>
                  </a:cubicBezTo>
                  <a:cubicBezTo>
                    <a:pt x="316039" y="88042"/>
                    <a:pt x="310045" y="88979"/>
                    <a:pt x="301053" y="90478"/>
                  </a:cubicBezTo>
                  <a:cubicBezTo>
                    <a:pt x="248977" y="99095"/>
                    <a:pt x="213010" y="106400"/>
                    <a:pt x="193154" y="112395"/>
                  </a:cubicBezTo>
                  <a:cubicBezTo>
                    <a:pt x="187534" y="113893"/>
                    <a:pt x="179479" y="116141"/>
                    <a:pt x="168989" y="119138"/>
                  </a:cubicBezTo>
                  <a:cubicBezTo>
                    <a:pt x="140516" y="126257"/>
                    <a:pt x="119535" y="133000"/>
                    <a:pt x="106048" y="139369"/>
                  </a:cubicBezTo>
                  <a:cubicBezTo>
                    <a:pt x="104549" y="140119"/>
                    <a:pt x="102301" y="141805"/>
                    <a:pt x="99304" y="144427"/>
                  </a:cubicBezTo>
                  <a:cubicBezTo>
                    <a:pt x="89563" y="153044"/>
                    <a:pt x="81508" y="156041"/>
                    <a:pt x="75139" y="153419"/>
                  </a:cubicBezTo>
                  <a:cubicBezTo>
                    <a:pt x="73641" y="152670"/>
                    <a:pt x="71393" y="151733"/>
                    <a:pt x="68396" y="150609"/>
                  </a:cubicBezTo>
                  <a:cubicBezTo>
                    <a:pt x="56407" y="146113"/>
                    <a:pt x="45729" y="140493"/>
                    <a:pt x="36363" y="133750"/>
                  </a:cubicBezTo>
                  <a:cubicBezTo>
                    <a:pt x="19129" y="121386"/>
                    <a:pt x="7140" y="109397"/>
                    <a:pt x="397" y="97783"/>
                  </a:cubicBezTo>
                  <a:cubicBezTo>
                    <a:pt x="-1851" y="78302"/>
                    <a:pt x="5454" y="67437"/>
                    <a:pt x="22314" y="65189"/>
                  </a:cubicBezTo>
                  <a:cubicBezTo>
                    <a:pt x="28308" y="65938"/>
                    <a:pt x="36363" y="64814"/>
                    <a:pt x="46479" y="61817"/>
                  </a:cubicBezTo>
                  <a:cubicBezTo>
                    <a:pt x="103425" y="44208"/>
                    <a:pt x="186785" y="25663"/>
                    <a:pt x="296557" y="6181"/>
                  </a:cubicBezTo>
                  <a:cubicBezTo>
                    <a:pt x="324656" y="2810"/>
                    <a:pt x="347510" y="749"/>
                    <a:pt x="36511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latin typeface="方正榜书行简体" panose="02000000000000000000" pitchFamily="2" charset="-122"/>
                <a:ea typeface="方正榜书行简体" panose="02000000000000000000" pitchFamily="2" charset="-122"/>
              </a:endParaRPr>
            </a:p>
          </p:txBody>
        </p:sp>
      </p:grpSp>
      <p:grpSp>
        <p:nvGrpSpPr>
          <p:cNvPr id="6" name="组合 5"/>
          <p:cNvGrpSpPr>
            <a:grpSpLocks noChangeAspect="1"/>
          </p:cNvGrpSpPr>
          <p:nvPr/>
        </p:nvGrpSpPr>
        <p:grpSpPr>
          <a:xfrm>
            <a:off x="5887200" y="3395015"/>
            <a:ext cx="417600" cy="417600"/>
            <a:chOff x="5852317" y="1169369"/>
            <a:chExt cx="775290" cy="775290"/>
          </a:xfrm>
        </p:grpSpPr>
        <p:sp>
          <p:nvSpPr>
            <p:cNvPr id="49" name="ïṣ1ïďé"/>
            <p:cNvSpPr/>
            <p:nvPr/>
          </p:nvSpPr>
          <p:spPr bwMode="auto">
            <a:xfrm>
              <a:off x="5852317" y="1169369"/>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dirty="0">
                <a:cs typeface="+mn-ea"/>
                <a:sym typeface="+mn-lt"/>
              </a:endParaRPr>
            </a:p>
          </p:txBody>
        </p:sp>
        <p:sp>
          <p:nvSpPr>
            <p:cNvPr id="39" name="任意多边形: 形状 38"/>
            <p:cNvSpPr/>
            <p:nvPr/>
          </p:nvSpPr>
          <p:spPr>
            <a:xfrm>
              <a:off x="6027220" y="1371399"/>
              <a:ext cx="465792" cy="347108"/>
            </a:xfrm>
            <a:custGeom>
              <a:avLst/>
              <a:gdLst/>
              <a:ahLst/>
              <a:cxnLst/>
              <a:rect l="l" t="t" r="r" b="b"/>
              <a:pathLst>
                <a:path w="465792" h="347108">
                  <a:moveTo>
                    <a:pt x="406592" y="197799"/>
                  </a:moveTo>
                  <a:cubicBezTo>
                    <a:pt x="416146" y="197448"/>
                    <a:pt x="423592" y="200363"/>
                    <a:pt x="428931" y="206545"/>
                  </a:cubicBezTo>
                  <a:cubicBezTo>
                    <a:pt x="447663" y="232021"/>
                    <a:pt x="459840" y="251877"/>
                    <a:pt x="465459" y="266114"/>
                  </a:cubicBezTo>
                  <a:cubicBezTo>
                    <a:pt x="466958" y="274356"/>
                    <a:pt x="463399" y="282224"/>
                    <a:pt x="454782" y="289717"/>
                  </a:cubicBezTo>
                  <a:cubicBezTo>
                    <a:pt x="444666" y="296461"/>
                    <a:pt x="437173" y="298334"/>
                    <a:pt x="432303" y="295337"/>
                  </a:cubicBezTo>
                  <a:cubicBezTo>
                    <a:pt x="422937" y="290092"/>
                    <a:pt x="409824" y="286532"/>
                    <a:pt x="392965" y="284659"/>
                  </a:cubicBezTo>
                  <a:cubicBezTo>
                    <a:pt x="356998" y="282786"/>
                    <a:pt x="306795" y="286532"/>
                    <a:pt x="242355" y="295899"/>
                  </a:cubicBezTo>
                  <a:cubicBezTo>
                    <a:pt x="173045" y="308262"/>
                    <a:pt x="121718" y="322311"/>
                    <a:pt x="88374" y="338047"/>
                  </a:cubicBezTo>
                  <a:cubicBezTo>
                    <a:pt x="81256" y="343292"/>
                    <a:pt x="75823" y="346102"/>
                    <a:pt x="72077" y="346476"/>
                  </a:cubicBezTo>
                  <a:cubicBezTo>
                    <a:pt x="67956" y="347600"/>
                    <a:pt x="61961" y="347226"/>
                    <a:pt x="54094" y="345352"/>
                  </a:cubicBezTo>
                  <a:cubicBezTo>
                    <a:pt x="41356" y="342730"/>
                    <a:pt x="25433" y="332427"/>
                    <a:pt x="6326" y="314444"/>
                  </a:cubicBezTo>
                  <a:cubicBezTo>
                    <a:pt x="-1917" y="303579"/>
                    <a:pt x="-2104" y="290279"/>
                    <a:pt x="5764" y="274544"/>
                  </a:cubicBezTo>
                  <a:cubicBezTo>
                    <a:pt x="13631" y="259932"/>
                    <a:pt x="21874" y="254687"/>
                    <a:pt x="30491" y="258808"/>
                  </a:cubicBezTo>
                  <a:cubicBezTo>
                    <a:pt x="36860" y="261431"/>
                    <a:pt x="45102" y="260869"/>
                    <a:pt x="55218" y="257122"/>
                  </a:cubicBezTo>
                  <a:cubicBezTo>
                    <a:pt x="106919" y="243260"/>
                    <a:pt x="162742" y="230710"/>
                    <a:pt x="222686" y="219470"/>
                  </a:cubicBezTo>
                  <a:cubicBezTo>
                    <a:pt x="253407" y="213850"/>
                    <a:pt x="304360" y="207856"/>
                    <a:pt x="375543" y="201487"/>
                  </a:cubicBezTo>
                  <a:cubicBezTo>
                    <a:pt x="387532" y="200363"/>
                    <a:pt x="394463" y="199614"/>
                    <a:pt x="396336" y="199239"/>
                  </a:cubicBezTo>
                  <a:cubicBezTo>
                    <a:pt x="399989" y="198396"/>
                    <a:pt x="403408" y="197916"/>
                    <a:pt x="406592" y="197799"/>
                  </a:cubicBezTo>
                  <a:close/>
                  <a:moveTo>
                    <a:pt x="278322" y="19"/>
                  </a:moveTo>
                  <a:cubicBezTo>
                    <a:pt x="282630" y="206"/>
                    <a:pt x="287688" y="1798"/>
                    <a:pt x="293495" y="4796"/>
                  </a:cubicBezTo>
                  <a:cubicBezTo>
                    <a:pt x="317473" y="20156"/>
                    <a:pt x="334894" y="34018"/>
                    <a:pt x="345759" y="46382"/>
                  </a:cubicBezTo>
                  <a:cubicBezTo>
                    <a:pt x="352877" y="56123"/>
                    <a:pt x="354563" y="65489"/>
                    <a:pt x="350816" y="74480"/>
                  </a:cubicBezTo>
                  <a:cubicBezTo>
                    <a:pt x="349318" y="79726"/>
                    <a:pt x="341076" y="86844"/>
                    <a:pt x="326090" y="95836"/>
                  </a:cubicBezTo>
                  <a:cubicBezTo>
                    <a:pt x="311853" y="102954"/>
                    <a:pt x="298365" y="110447"/>
                    <a:pt x="285627" y="118315"/>
                  </a:cubicBezTo>
                  <a:cubicBezTo>
                    <a:pt x="281881" y="120188"/>
                    <a:pt x="278977" y="120281"/>
                    <a:pt x="276917" y="118595"/>
                  </a:cubicBezTo>
                  <a:cubicBezTo>
                    <a:pt x="274856" y="116910"/>
                    <a:pt x="274762" y="114193"/>
                    <a:pt x="276636" y="110447"/>
                  </a:cubicBezTo>
                  <a:cubicBezTo>
                    <a:pt x="277760" y="107075"/>
                    <a:pt x="277947" y="104921"/>
                    <a:pt x="277198" y="103984"/>
                  </a:cubicBezTo>
                  <a:cubicBezTo>
                    <a:pt x="276448" y="103048"/>
                    <a:pt x="274762" y="103141"/>
                    <a:pt x="272140" y="104265"/>
                  </a:cubicBezTo>
                  <a:cubicBezTo>
                    <a:pt x="270267" y="105014"/>
                    <a:pt x="255187" y="109698"/>
                    <a:pt x="226901" y="118315"/>
                  </a:cubicBezTo>
                  <a:cubicBezTo>
                    <a:pt x="198615" y="126931"/>
                    <a:pt x="183348" y="131615"/>
                    <a:pt x="181100" y="132364"/>
                  </a:cubicBezTo>
                  <a:cubicBezTo>
                    <a:pt x="170984" y="136110"/>
                    <a:pt x="160869" y="133862"/>
                    <a:pt x="150753" y="125620"/>
                  </a:cubicBezTo>
                  <a:cubicBezTo>
                    <a:pt x="143635" y="120375"/>
                    <a:pt x="131084" y="107637"/>
                    <a:pt x="113101" y="87406"/>
                  </a:cubicBezTo>
                  <a:cubicBezTo>
                    <a:pt x="109355" y="82910"/>
                    <a:pt x="106919" y="80100"/>
                    <a:pt x="105795" y="78976"/>
                  </a:cubicBezTo>
                  <a:cubicBezTo>
                    <a:pt x="100176" y="72233"/>
                    <a:pt x="99052" y="65863"/>
                    <a:pt x="102423" y="59869"/>
                  </a:cubicBezTo>
                  <a:cubicBezTo>
                    <a:pt x="106545" y="53875"/>
                    <a:pt x="113101" y="51252"/>
                    <a:pt x="122093" y="52001"/>
                  </a:cubicBezTo>
                  <a:cubicBezTo>
                    <a:pt x="129586" y="53125"/>
                    <a:pt x="138577" y="52938"/>
                    <a:pt x="149067" y="51439"/>
                  </a:cubicBezTo>
                  <a:cubicBezTo>
                    <a:pt x="184285" y="42073"/>
                    <a:pt x="218190" y="31396"/>
                    <a:pt x="250785" y="19407"/>
                  </a:cubicBezTo>
                  <a:cubicBezTo>
                    <a:pt x="258653" y="15286"/>
                    <a:pt x="264272" y="10041"/>
                    <a:pt x="267644" y="3672"/>
                  </a:cubicBezTo>
                  <a:cubicBezTo>
                    <a:pt x="270454" y="1049"/>
                    <a:pt x="274013" y="-169"/>
                    <a:pt x="278322" y="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7" name="组合 6"/>
          <p:cNvGrpSpPr>
            <a:grpSpLocks noChangeAspect="1"/>
          </p:cNvGrpSpPr>
          <p:nvPr/>
        </p:nvGrpSpPr>
        <p:grpSpPr>
          <a:xfrm>
            <a:off x="9279382" y="3395014"/>
            <a:ext cx="417395" cy="417600"/>
            <a:chOff x="9248895" y="1169369"/>
            <a:chExt cx="775290" cy="775290"/>
          </a:xfrm>
        </p:grpSpPr>
        <p:sp>
          <p:nvSpPr>
            <p:cNvPr id="52" name="ïṣ1ïďé"/>
            <p:cNvSpPr/>
            <p:nvPr/>
          </p:nvSpPr>
          <p:spPr bwMode="auto">
            <a:xfrm>
              <a:off x="9248895" y="1169369"/>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a:cs typeface="+mn-ea"/>
                <a:sym typeface="+mn-lt"/>
              </a:endParaRPr>
            </a:p>
          </p:txBody>
        </p:sp>
        <p:sp>
          <p:nvSpPr>
            <p:cNvPr id="38" name="任意多边形: 形状 37"/>
            <p:cNvSpPr/>
            <p:nvPr/>
          </p:nvSpPr>
          <p:spPr>
            <a:xfrm>
              <a:off x="9401552" y="1334005"/>
              <a:ext cx="486981" cy="434157"/>
            </a:xfrm>
            <a:custGeom>
              <a:avLst/>
              <a:gdLst/>
              <a:ahLst/>
              <a:cxnLst/>
              <a:rect l="l" t="t" r="r" b="b"/>
              <a:pathLst>
                <a:path w="486981" h="434157">
                  <a:moveTo>
                    <a:pt x="425310" y="286093"/>
                  </a:moveTo>
                  <a:cubicBezTo>
                    <a:pt x="436901" y="286726"/>
                    <a:pt x="444804" y="289992"/>
                    <a:pt x="449019" y="295893"/>
                  </a:cubicBezTo>
                  <a:cubicBezTo>
                    <a:pt x="464754" y="316124"/>
                    <a:pt x="477305" y="337104"/>
                    <a:pt x="486671" y="358834"/>
                  </a:cubicBezTo>
                  <a:cubicBezTo>
                    <a:pt x="488170" y="368575"/>
                    <a:pt x="484236" y="376630"/>
                    <a:pt x="474869" y="382999"/>
                  </a:cubicBezTo>
                  <a:cubicBezTo>
                    <a:pt x="463630" y="390117"/>
                    <a:pt x="455575" y="391990"/>
                    <a:pt x="450705" y="388619"/>
                  </a:cubicBezTo>
                  <a:cubicBezTo>
                    <a:pt x="445085" y="384123"/>
                    <a:pt x="433283" y="379814"/>
                    <a:pt x="415300" y="375693"/>
                  </a:cubicBezTo>
                  <a:cubicBezTo>
                    <a:pt x="404061" y="373820"/>
                    <a:pt x="380645" y="373633"/>
                    <a:pt x="345053" y="375131"/>
                  </a:cubicBezTo>
                  <a:cubicBezTo>
                    <a:pt x="311335" y="377379"/>
                    <a:pt x="280613" y="380564"/>
                    <a:pt x="252889" y="384685"/>
                  </a:cubicBezTo>
                  <a:cubicBezTo>
                    <a:pt x="173089" y="398172"/>
                    <a:pt x="119139" y="411847"/>
                    <a:pt x="91041" y="425709"/>
                  </a:cubicBezTo>
                  <a:cubicBezTo>
                    <a:pt x="90291" y="426084"/>
                    <a:pt x="89355" y="426646"/>
                    <a:pt x="88231" y="427395"/>
                  </a:cubicBezTo>
                  <a:cubicBezTo>
                    <a:pt x="79239" y="434513"/>
                    <a:pt x="68187" y="436012"/>
                    <a:pt x="55074" y="431891"/>
                  </a:cubicBezTo>
                  <a:cubicBezTo>
                    <a:pt x="40463" y="428144"/>
                    <a:pt x="24166" y="417092"/>
                    <a:pt x="6182" y="398734"/>
                  </a:cubicBezTo>
                  <a:cubicBezTo>
                    <a:pt x="-2060" y="387495"/>
                    <a:pt x="-2060" y="373633"/>
                    <a:pt x="6182" y="357148"/>
                  </a:cubicBezTo>
                  <a:cubicBezTo>
                    <a:pt x="14425" y="342162"/>
                    <a:pt x="23229" y="336542"/>
                    <a:pt x="32595" y="340289"/>
                  </a:cubicBezTo>
                  <a:cubicBezTo>
                    <a:pt x="38590" y="344035"/>
                    <a:pt x="47207" y="343848"/>
                    <a:pt x="58446" y="339727"/>
                  </a:cubicBezTo>
                  <a:cubicBezTo>
                    <a:pt x="122137" y="324741"/>
                    <a:pt x="180769" y="312939"/>
                    <a:pt x="234344" y="304322"/>
                  </a:cubicBezTo>
                  <a:cubicBezTo>
                    <a:pt x="295787" y="296080"/>
                    <a:pt x="355169" y="290086"/>
                    <a:pt x="412490" y="286339"/>
                  </a:cubicBezTo>
                  <a:cubicBezTo>
                    <a:pt x="417173" y="285965"/>
                    <a:pt x="421447" y="285883"/>
                    <a:pt x="425310" y="286093"/>
                  </a:cubicBezTo>
                  <a:close/>
                  <a:moveTo>
                    <a:pt x="294195" y="148655"/>
                  </a:moveTo>
                  <a:cubicBezTo>
                    <a:pt x="299252" y="149217"/>
                    <a:pt x="303654" y="151278"/>
                    <a:pt x="307401" y="154837"/>
                  </a:cubicBezTo>
                  <a:cubicBezTo>
                    <a:pt x="323886" y="173195"/>
                    <a:pt x="333252" y="185933"/>
                    <a:pt x="335500" y="193051"/>
                  </a:cubicBezTo>
                  <a:cubicBezTo>
                    <a:pt x="339621" y="201668"/>
                    <a:pt x="339621" y="209161"/>
                    <a:pt x="335500" y="215530"/>
                  </a:cubicBezTo>
                  <a:cubicBezTo>
                    <a:pt x="335125" y="216280"/>
                    <a:pt x="334750" y="217029"/>
                    <a:pt x="334376" y="217778"/>
                  </a:cubicBezTo>
                  <a:cubicBezTo>
                    <a:pt x="330629" y="227144"/>
                    <a:pt x="324260" y="232202"/>
                    <a:pt x="315269" y="232952"/>
                  </a:cubicBezTo>
                  <a:cubicBezTo>
                    <a:pt x="311147" y="233701"/>
                    <a:pt x="293352" y="238197"/>
                    <a:pt x="261881" y="246439"/>
                  </a:cubicBezTo>
                  <a:cubicBezTo>
                    <a:pt x="224416" y="255805"/>
                    <a:pt x="203623" y="260863"/>
                    <a:pt x="199502" y="261612"/>
                  </a:cubicBezTo>
                  <a:cubicBezTo>
                    <a:pt x="198378" y="261987"/>
                    <a:pt x="196879" y="262362"/>
                    <a:pt x="195006" y="262736"/>
                  </a:cubicBezTo>
                  <a:cubicBezTo>
                    <a:pt x="183392" y="266857"/>
                    <a:pt x="174213" y="265921"/>
                    <a:pt x="167469" y="259926"/>
                  </a:cubicBezTo>
                  <a:cubicBezTo>
                    <a:pt x="161475" y="255431"/>
                    <a:pt x="149299" y="243254"/>
                    <a:pt x="130941" y="223398"/>
                  </a:cubicBezTo>
                  <a:cubicBezTo>
                    <a:pt x="127569" y="220026"/>
                    <a:pt x="125508" y="217966"/>
                    <a:pt x="124759" y="217216"/>
                  </a:cubicBezTo>
                  <a:cubicBezTo>
                    <a:pt x="118015" y="208974"/>
                    <a:pt x="117266" y="200919"/>
                    <a:pt x="122511" y="193051"/>
                  </a:cubicBezTo>
                  <a:cubicBezTo>
                    <a:pt x="122886" y="192302"/>
                    <a:pt x="123635" y="191178"/>
                    <a:pt x="124759" y="189679"/>
                  </a:cubicBezTo>
                  <a:cubicBezTo>
                    <a:pt x="130004" y="181063"/>
                    <a:pt x="135811" y="177878"/>
                    <a:pt x="142180" y="180126"/>
                  </a:cubicBezTo>
                  <a:cubicBezTo>
                    <a:pt x="148175" y="183498"/>
                    <a:pt x="157166" y="183498"/>
                    <a:pt x="169155" y="180126"/>
                  </a:cubicBezTo>
                  <a:cubicBezTo>
                    <a:pt x="173276" y="179002"/>
                    <a:pt x="187138" y="175443"/>
                    <a:pt x="210741" y="169448"/>
                  </a:cubicBezTo>
                  <a:cubicBezTo>
                    <a:pt x="252702" y="158958"/>
                    <a:pt x="274806" y="152964"/>
                    <a:pt x="277054" y="151465"/>
                  </a:cubicBezTo>
                  <a:cubicBezTo>
                    <a:pt x="283423" y="149030"/>
                    <a:pt x="289137" y="148093"/>
                    <a:pt x="294195" y="148655"/>
                  </a:cubicBezTo>
                  <a:close/>
                  <a:moveTo>
                    <a:pt x="284360" y="153"/>
                  </a:moveTo>
                  <a:cubicBezTo>
                    <a:pt x="288106" y="-315"/>
                    <a:pt x="292040" y="294"/>
                    <a:pt x="296161" y="1980"/>
                  </a:cubicBezTo>
                  <a:cubicBezTo>
                    <a:pt x="321638" y="15467"/>
                    <a:pt x="341869" y="29704"/>
                    <a:pt x="356855" y="44690"/>
                  </a:cubicBezTo>
                  <a:cubicBezTo>
                    <a:pt x="364348" y="54431"/>
                    <a:pt x="366221" y="64734"/>
                    <a:pt x="362475" y="75599"/>
                  </a:cubicBezTo>
                  <a:cubicBezTo>
                    <a:pt x="359477" y="83841"/>
                    <a:pt x="352172" y="90397"/>
                    <a:pt x="340557" y="95268"/>
                  </a:cubicBezTo>
                  <a:cubicBezTo>
                    <a:pt x="324448" y="102011"/>
                    <a:pt x="310773" y="108193"/>
                    <a:pt x="299533" y="113813"/>
                  </a:cubicBezTo>
                  <a:cubicBezTo>
                    <a:pt x="296161" y="115686"/>
                    <a:pt x="294007" y="115780"/>
                    <a:pt x="293071" y="114094"/>
                  </a:cubicBezTo>
                  <a:cubicBezTo>
                    <a:pt x="292134" y="112408"/>
                    <a:pt x="292602" y="109504"/>
                    <a:pt x="294476" y="105383"/>
                  </a:cubicBezTo>
                  <a:cubicBezTo>
                    <a:pt x="295974" y="100138"/>
                    <a:pt x="294101" y="97890"/>
                    <a:pt x="288856" y="98639"/>
                  </a:cubicBezTo>
                  <a:cubicBezTo>
                    <a:pt x="270123" y="102011"/>
                    <a:pt x="234344" y="113064"/>
                    <a:pt x="181519" y="131796"/>
                  </a:cubicBezTo>
                  <a:cubicBezTo>
                    <a:pt x="170654" y="135543"/>
                    <a:pt x="160164" y="133295"/>
                    <a:pt x="150048" y="125052"/>
                  </a:cubicBezTo>
                  <a:cubicBezTo>
                    <a:pt x="123448" y="105196"/>
                    <a:pt x="107900" y="92083"/>
                    <a:pt x="103404" y="85714"/>
                  </a:cubicBezTo>
                  <a:cubicBezTo>
                    <a:pt x="100407" y="81218"/>
                    <a:pt x="99658" y="75037"/>
                    <a:pt x="101156" y="67169"/>
                  </a:cubicBezTo>
                  <a:cubicBezTo>
                    <a:pt x="103404" y="60051"/>
                    <a:pt x="106682" y="56210"/>
                    <a:pt x="110991" y="55648"/>
                  </a:cubicBezTo>
                  <a:cubicBezTo>
                    <a:pt x="115299" y="55086"/>
                    <a:pt x="122324" y="54056"/>
                    <a:pt x="132065" y="52558"/>
                  </a:cubicBezTo>
                  <a:cubicBezTo>
                    <a:pt x="134313" y="52183"/>
                    <a:pt x="135999" y="51996"/>
                    <a:pt x="137123" y="51996"/>
                  </a:cubicBezTo>
                  <a:cubicBezTo>
                    <a:pt x="186576" y="39257"/>
                    <a:pt x="226851" y="27831"/>
                    <a:pt x="257947" y="17715"/>
                  </a:cubicBezTo>
                  <a:cubicBezTo>
                    <a:pt x="263192" y="16216"/>
                    <a:pt x="268437" y="11908"/>
                    <a:pt x="273682" y="4790"/>
                  </a:cubicBezTo>
                  <a:cubicBezTo>
                    <a:pt x="277054" y="2167"/>
                    <a:pt x="280613" y="622"/>
                    <a:pt x="284360" y="1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8" name="矩形 7"/>
          <p:cNvSpPr/>
          <p:nvPr/>
        </p:nvSpPr>
        <p:spPr>
          <a:xfrm>
            <a:off x="161177" y="5943600"/>
            <a:ext cx="914400" cy="914400"/>
          </a:xfrm>
          <a:prstGeom prst="rect">
            <a:avLst/>
          </a:prstGeom>
          <a:solidFill>
            <a:srgbClr val="FCF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ï$ľîḑé"/>
          <p:cNvSpPr/>
          <p:nvPr/>
        </p:nvSpPr>
        <p:spPr>
          <a:xfrm>
            <a:off x="6172311" y="1473404"/>
            <a:ext cx="2666812" cy="4619590"/>
          </a:xfrm>
          <a:prstGeom prst="rect">
            <a:avLst/>
          </a:prstGeom>
          <a:blipFill>
            <a:blip r:embed="rId1"/>
            <a:stretch>
              <a:fillRect/>
            </a:stretch>
          </a:blipFill>
          <a:ln w="76200">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l="28766" r="28766"/>
          <a:stretch>
            <a:fillRect/>
          </a:stretch>
        </p:blipFill>
        <p:spPr>
          <a:xfrm>
            <a:off x="683395" y="1478290"/>
            <a:ext cx="2666812" cy="4619590"/>
          </a:xfrm>
          <a:prstGeom prst="rect">
            <a:avLst/>
          </a:prstGeom>
          <a:ln>
            <a:noFill/>
          </a:ln>
          <a:effectLst>
            <a:outerShdw blurRad="50800" dist="38100" dir="2700000" algn="tl" rotWithShape="0">
              <a:srgbClr val="333333">
                <a:alpha val="40000"/>
              </a:srgbClr>
            </a:outerShdw>
          </a:effectLst>
        </p:spPr>
      </p:pic>
      <p:sp>
        <p:nvSpPr>
          <p:cNvPr id="45" name="îṡ1iďè"/>
          <p:cNvSpPr/>
          <p:nvPr/>
        </p:nvSpPr>
        <p:spPr>
          <a:xfrm flipH="1">
            <a:off x="3427853" y="1473404"/>
            <a:ext cx="2666812" cy="2305050"/>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ym typeface="+mn-lt"/>
            </a:endParaRPr>
          </a:p>
        </p:txBody>
      </p:sp>
      <p:sp>
        <p:nvSpPr>
          <p:cNvPr id="47" name="iśľîḍé"/>
          <p:cNvSpPr/>
          <p:nvPr/>
        </p:nvSpPr>
        <p:spPr>
          <a:xfrm>
            <a:off x="3784144" y="1797954"/>
            <a:ext cx="2017772" cy="12745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a:lnSpc>
                <a:spcPct val="130000"/>
              </a:lnSpc>
            </a:pPr>
            <a:r>
              <a:rPr lang="zh-CN" altLang="en-US" sz="2000" b="1" dirty="0">
                <a:solidFill>
                  <a:schemeClr val="bg1"/>
                </a:solidFill>
                <a:latin typeface="华文中宋" panose="02010600040101010101" pitchFamily="2" charset="-122"/>
                <a:ea typeface="华文中宋" panose="02010600040101010101" pitchFamily="2" charset="-122"/>
                <a:cs typeface="+mn-ea"/>
                <a:sym typeface="+mn-lt"/>
              </a:rPr>
              <a:t>国家、生产单位和生产者个人的关系</a:t>
            </a:r>
            <a:endParaRPr lang="zh-CN" altLang="en-US" sz="2000" b="1" dirty="0">
              <a:solidFill>
                <a:schemeClr val="bg1"/>
              </a:solidFill>
              <a:latin typeface="华文中宋" panose="02010600040101010101" pitchFamily="2" charset="-122"/>
              <a:ea typeface="华文中宋" panose="02010600040101010101" pitchFamily="2" charset="-122"/>
              <a:cs typeface="+mn-ea"/>
              <a:sym typeface="+mn-lt"/>
            </a:endParaRPr>
          </a:p>
        </p:txBody>
      </p:sp>
      <p:sp>
        <p:nvSpPr>
          <p:cNvPr id="49" name="íṥļiḓê"/>
          <p:cNvSpPr txBox="1"/>
          <p:nvPr/>
        </p:nvSpPr>
        <p:spPr>
          <a:xfrm>
            <a:off x="3527461" y="4001830"/>
            <a:ext cx="2432737" cy="205607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spcBef>
                <a:spcPct val="0"/>
              </a:spcBef>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国家和工厂，国家和工人，工厂和工人，国家和合作社，国家和农民，合作社和农民，都必须兼顾，不能只顾一头。</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41" name="iŝḻïďé"/>
          <p:cNvSpPr/>
          <p:nvPr/>
        </p:nvSpPr>
        <p:spPr>
          <a:xfrm>
            <a:off x="8916770" y="1456065"/>
            <a:ext cx="2666812" cy="2305050"/>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ym typeface="+mn-lt"/>
            </a:endParaRPr>
          </a:p>
        </p:txBody>
      </p:sp>
      <p:sp>
        <p:nvSpPr>
          <p:cNvPr id="43" name="îṥļíḋè"/>
          <p:cNvSpPr/>
          <p:nvPr/>
        </p:nvSpPr>
        <p:spPr>
          <a:xfrm>
            <a:off x="9401551" y="2050423"/>
            <a:ext cx="1697249" cy="73486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50000"/>
              </a:lnSpc>
            </a:pPr>
            <a:r>
              <a:rPr lang="zh-CN" altLang="en-US" sz="2000" b="1" dirty="0">
                <a:solidFill>
                  <a:schemeClr val="bg1"/>
                </a:solidFill>
                <a:latin typeface="华文中宋" panose="02010600040101010101" pitchFamily="2" charset="-122"/>
                <a:ea typeface="华文中宋" panose="02010600040101010101" pitchFamily="2" charset="-122"/>
                <a:cs typeface="+mn-ea"/>
                <a:sym typeface="+mn-lt"/>
              </a:rPr>
              <a:t>中央和地方的关系</a:t>
            </a:r>
            <a:endParaRPr lang="zh-CN" altLang="en-US" sz="2000" b="1" dirty="0">
              <a:solidFill>
                <a:schemeClr val="bg1"/>
              </a:solidFill>
              <a:latin typeface="华文中宋" panose="02010600040101010101" pitchFamily="2" charset="-122"/>
              <a:ea typeface="华文中宋" panose="02010600040101010101" pitchFamily="2" charset="-122"/>
              <a:cs typeface="+mn-ea"/>
              <a:sym typeface="+mn-lt"/>
            </a:endParaRPr>
          </a:p>
        </p:txBody>
      </p:sp>
      <p:sp>
        <p:nvSpPr>
          <p:cNvPr id="44" name="îṥ1idê"/>
          <p:cNvSpPr txBox="1"/>
          <p:nvPr/>
        </p:nvSpPr>
        <p:spPr>
          <a:xfrm>
            <a:off x="9103786" y="4019629"/>
            <a:ext cx="2384514" cy="2038271"/>
          </a:xfrm>
          <a:prstGeom prst="rect">
            <a:avLst/>
          </a:prstGeom>
          <a:noFill/>
          <a:ln>
            <a:noFill/>
          </a:ln>
        </p:spPr>
        <p:txBody>
          <a:bodyPr wrap="square" lIns="91440" tIns="45720" rIns="91440" bIns="45720" anchor="t" anchorCtr="0">
            <a:noAutofit/>
          </a:bodyPr>
          <a:lstStyle>
            <a:defPPr>
              <a:defRPr lang="zh-CN"/>
            </a:defPPr>
            <a:lvl1pPr algn="just">
              <a:lnSpc>
                <a:spcPct val="150000"/>
              </a:lnSpc>
              <a:spcBef>
                <a:spcPct val="0"/>
              </a:spcBef>
              <a:defRPr>
                <a:solidFill>
                  <a:schemeClr val="tx1">
                    <a:lumMod val="85000"/>
                    <a:lumOff val="15000"/>
                  </a:schemeClr>
                </a:solidFill>
                <a:latin typeface="Noto Serif CJK SC Medium" panose="02020500000000000000" pitchFamily="18" charset="-122"/>
                <a:ea typeface="Noto Serif CJK SC Medium" panose="02020500000000000000" pitchFamily="18" charset="-122"/>
                <a:cs typeface="+mn-ea"/>
              </a:defRPr>
            </a:lvl1pPr>
          </a:lstStyle>
          <a:p>
            <a:pPr>
              <a:lnSpc>
                <a:spcPct val="130000"/>
              </a:lnSpc>
            </a:pPr>
            <a:r>
              <a:rPr lang="zh-CN" altLang="en-US" sz="1600" dirty="0">
                <a:latin typeface="微软雅黑" panose="020B0503020204020204" pitchFamily="34" charset="-122"/>
                <a:ea typeface="微软雅黑" panose="020B0503020204020204" pitchFamily="34" charset="-122"/>
                <a:sym typeface="+mn-lt"/>
              </a:rPr>
              <a:t>       在巩固中央统一领导的前提下，扩大一点地方的权力，给地方更多的独立性，让地方办更多的事情。  </a:t>
            </a:r>
            <a:endParaRPr lang="en-US" altLang="zh-CN" sz="1600" dirty="0">
              <a:latin typeface="微软雅黑" panose="020B0503020204020204" pitchFamily="34" charset="-122"/>
              <a:ea typeface="微软雅黑" panose="020B0503020204020204" pitchFamily="34" charset="-122"/>
              <a:sym typeface="+mn-lt"/>
            </a:endParaRPr>
          </a:p>
        </p:txBody>
      </p:sp>
      <p:sp>
        <p:nvSpPr>
          <p:cNvPr id="54" name="矩形 53"/>
          <p:cNvSpPr/>
          <p:nvPr/>
        </p:nvSpPr>
        <p:spPr>
          <a:xfrm>
            <a:off x="1287285" y="535185"/>
            <a:ext cx="1909564" cy="50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cs typeface="+mn-ea"/>
              <a:sym typeface="+mn-lt"/>
            </a:endParaRPr>
          </a:p>
        </p:txBody>
      </p:sp>
      <p:grpSp>
        <p:nvGrpSpPr>
          <p:cNvPr id="7" name="组合 6"/>
          <p:cNvGrpSpPr>
            <a:grpSpLocks noChangeAspect="1"/>
          </p:cNvGrpSpPr>
          <p:nvPr/>
        </p:nvGrpSpPr>
        <p:grpSpPr>
          <a:xfrm>
            <a:off x="4588719" y="3517809"/>
            <a:ext cx="417600" cy="417600"/>
            <a:chOff x="4409874" y="1038394"/>
            <a:chExt cx="775290" cy="775290"/>
          </a:xfrm>
        </p:grpSpPr>
        <p:sp>
          <p:nvSpPr>
            <p:cNvPr id="46" name="ïṣ1ïďé"/>
            <p:cNvSpPr/>
            <p:nvPr/>
          </p:nvSpPr>
          <p:spPr bwMode="auto">
            <a:xfrm>
              <a:off x="4409874" y="1038394"/>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dirty="0">
                <a:cs typeface="+mn-ea"/>
                <a:sym typeface="+mn-lt"/>
              </a:endParaRPr>
            </a:p>
          </p:txBody>
        </p:sp>
        <p:sp>
          <p:nvSpPr>
            <p:cNvPr id="50" name="任意多边形: 形状 49"/>
            <p:cNvSpPr/>
            <p:nvPr/>
          </p:nvSpPr>
          <p:spPr>
            <a:xfrm>
              <a:off x="4569825" y="1255570"/>
              <a:ext cx="455387" cy="340938"/>
            </a:xfrm>
            <a:custGeom>
              <a:avLst/>
              <a:gdLst/>
              <a:ahLst/>
              <a:cxnLst/>
              <a:rect l="l" t="t" r="r" b="b"/>
              <a:pathLst>
                <a:path w="455387" h="340938">
                  <a:moveTo>
                    <a:pt x="132119" y="108240"/>
                  </a:moveTo>
                  <a:cubicBezTo>
                    <a:pt x="122378" y="111612"/>
                    <a:pt x="113761" y="114422"/>
                    <a:pt x="106268" y="116670"/>
                  </a:cubicBezTo>
                  <a:cubicBezTo>
                    <a:pt x="105894" y="116670"/>
                    <a:pt x="105144" y="116857"/>
                    <a:pt x="104020" y="117232"/>
                  </a:cubicBezTo>
                  <a:cubicBezTo>
                    <a:pt x="94654" y="121728"/>
                    <a:pt x="87161" y="123414"/>
                    <a:pt x="81541" y="122290"/>
                  </a:cubicBezTo>
                  <a:cubicBezTo>
                    <a:pt x="83789" y="136526"/>
                    <a:pt x="89222" y="161815"/>
                    <a:pt x="97839" y="198156"/>
                  </a:cubicBezTo>
                  <a:cubicBezTo>
                    <a:pt x="107580" y="180922"/>
                    <a:pt x="117695" y="157132"/>
                    <a:pt x="128185" y="126785"/>
                  </a:cubicBezTo>
                  <a:cubicBezTo>
                    <a:pt x="130433" y="120042"/>
                    <a:pt x="131745" y="113860"/>
                    <a:pt x="132119" y="108240"/>
                  </a:cubicBezTo>
                  <a:close/>
                  <a:moveTo>
                    <a:pt x="212482" y="88571"/>
                  </a:moveTo>
                  <a:cubicBezTo>
                    <a:pt x="207237" y="89320"/>
                    <a:pt x="198807" y="91006"/>
                    <a:pt x="187193" y="93629"/>
                  </a:cubicBezTo>
                  <a:cubicBezTo>
                    <a:pt x="181573" y="94753"/>
                    <a:pt x="177265" y="95689"/>
                    <a:pt x="174267" y="96439"/>
                  </a:cubicBezTo>
                  <a:cubicBezTo>
                    <a:pt x="174642" y="96439"/>
                    <a:pt x="175017" y="96626"/>
                    <a:pt x="175391" y="97001"/>
                  </a:cubicBezTo>
                  <a:cubicBezTo>
                    <a:pt x="176515" y="97750"/>
                    <a:pt x="177265" y="98125"/>
                    <a:pt x="177639" y="98125"/>
                  </a:cubicBezTo>
                  <a:cubicBezTo>
                    <a:pt x="184758" y="100747"/>
                    <a:pt x="189815" y="104119"/>
                    <a:pt x="192813" y="108240"/>
                  </a:cubicBezTo>
                  <a:cubicBezTo>
                    <a:pt x="192813" y="108990"/>
                    <a:pt x="193000" y="109926"/>
                    <a:pt x="193374" y="111050"/>
                  </a:cubicBezTo>
                  <a:cubicBezTo>
                    <a:pt x="195622" y="116295"/>
                    <a:pt x="195622" y="121915"/>
                    <a:pt x="193374" y="127909"/>
                  </a:cubicBezTo>
                  <a:cubicBezTo>
                    <a:pt x="193374" y="128284"/>
                    <a:pt x="193000" y="129033"/>
                    <a:pt x="192251" y="130157"/>
                  </a:cubicBezTo>
                  <a:cubicBezTo>
                    <a:pt x="177639" y="165374"/>
                    <a:pt x="167524" y="188041"/>
                    <a:pt x="161904" y="198156"/>
                  </a:cubicBezTo>
                  <a:cubicBezTo>
                    <a:pt x="158532" y="204525"/>
                    <a:pt x="152163" y="209396"/>
                    <a:pt x="142797" y="212768"/>
                  </a:cubicBezTo>
                  <a:cubicBezTo>
                    <a:pt x="130433" y="217638"/>
                    <a:pt x="117321" y="221759"/>
                    <a:pt x="103458" y="225131"/>
                  </a:cubicBezTo>
                  <a:cubicBezTo>
                    <a:pt x="106081" y="236371"/>
                    <a:pt x="108516" y="244425"/>
                    <a:pt x="110764" y="249296"/>
                  </a:cubicBezTo>
                  <a:cubicBezTo>
                    <a:pt x="112637" y="256040"/>
                    <a:pt x="117321" y="257351"/>
                    <a:pt x="124814" y="253230"/>
                  </a:cubicBezTo>
                  <a:cubicBezTo>
                    <a:pt x="132307" y="250607"/>
                    <a:pt x="169584" y="244613"/>
                    <a:pt x="236647" y="235247"/>
                  </a:cubicBezTo>
                  <a:cubicBezTo>
                    <a:pt x="259500" y="233373"/>
                    <a:pt x="276359" y="233373"/>
                    <a:pt x="287224" y="235247"/>
                  </a:cubicBezTo>
                  <a:cubicBezTo>
                    <a:pt x="294717" y="238244"/>
                    <a:pt x="301836" y="244613"/>
                    <a:pt x="308579" y="254354"/>
                  </a:cubicBezTo>
                  <a:cubicBezTo>
                    <a:pt x="308954" y="254354"/>
                    <a:pt x="309141" y="254166"/>
                    <a:pt x="309141" y="253792"/>
                  </a:cubicBezTo>
                  <a:cubicBezTo>
                    <a:pt x="315885" y="241803"/>
                    <a:pt x="322254" y="224756"/>
                    <a:pt x="328248" y="202652"/>
                  </a:cubicBezTo>
                  <a:lnTo>
                    <a:pt x="323753" y="202652"/>
                  </a:lnTo>
                  <a:cubicBezTo>
                    <a:pt x="316634" y="202652"/>
                    <a:pt x="302960" y="203776"/>
                    <a:pt x="282728" y="206024"/>
                  </a:cubicBezTo>
                  <a:cubicBezTo>
                    <a:pt x="267742" y="207897"/>
                    <a:pt x="256316" y="209208"/>
                    <a:pt x="248448" y="209958"/>
                  </a:cubicBezTo>
                  <a:cubicBezTo>
                    <a:pt x="228592" y="211082"/>
                    <a:pt x="216977" y="199280"/>
                    <a:pt x="213606" y="174553"/>
                  </a:cubicBezTo>
                  <a:cubicBezTo>
                    <a:pt x="213606" y="170432"/>
                    <a:pt x="213980" y="157319"/>
                    <a:pt x="214730" y="135215"/>
                  </a:cubicBezTo>
                  <a:cubicBezTo>
                    <a:pt x="215479" y="116857"/>
                    <a:pt x="215853" y="106367"/>
                    <a:pt x="215853" y="103744"/>
                  </a:cubicBezTo>
                  <a:cubicBezTo>
                    <a:pt x="215853" y="97750"/>
                    <a:pt x="214730" y="92692"/>
                    <a:pt x="212482" y="88571"/>
                  </a:cubicBezTo>
                  <a:close/>
                  <a:moveTo>
                    <a:pt x="344546" y="77332"/>
                  </a:moveTo>
                  <a:cubicBezTo>
                    <a:pt x="322441" y="77332"/>
                    <a:pt x="300712" y="78081"/>
                    <a:pt x="279357" y="79579"/>
                  </a:cubicBezTo>
                  <a:cubicBezTo>
                    <a:pt x="282354" y="84825"/>
                    <a:pt x="283290" y="89882"/>
                    <a:pt x="282167" y="94753"/>
                  </a:cubicBezTo>
                  <a:cubicBezTo>
                    <a:pt x="281417" y="98499"/>
                    <a:pt x="279919" y="112549"/>
                    <a:pt x="277671" y="136901"/>
                  </a:cubicBezTo>
                  <a:cubicBezTo>
                    <a:pt x="277296" y="140647"/>
                    <a:pt x="278982" y="142333"/>
                    <a:pt x="282728" y="141959"/>
                  </a:cubicBezTo>
                  <a:cubicBezTo>
                    <a:pt x="283103" y="141959"/>
                    <a:pt x="283478" y="141959"/>
                    <a:pt x="283852" y="141959"/>
                  </a:cubicBezTo>
                  <a:cubicBezTo>
                    <a:pt x="284976" y="141959"/>
                    <a:pt x="288536" y="141584"/>
                    <a:pt x="294530" y="140835"/>
                  </a:cubicBezTo>
                  <a:cubicBezTo>
                    <a:pt x="304646" y="139336"/>
                    <a:pt x="310827" y="138587"/>
                    <a:pt x="313075" y="138587"/>
                  </a:cubicBezTo>
                  <a:cubicBezTo>
                    <a:pt x="322441" y="138212"/>
                    <a:pt x="329560" y="141584"/>
                    <a:pt x="334430" y="148702"/>
                  </a:cubicBezTo>
                  <a:cubicBezTo>
                    <a:pt x="335929" y="151700"/>
                    <a:pt x="337615" y="156383"/>
                    <a:pt x="339488" y="162752"/>
                  </a:cubicBezTo>
                  <a:cubicBezTo>
                    <a:pt x="343984" y="146642"/>
                    <a:pt x="348667" y="127160"/>
                    <a:pt x="353537" y="104306"/>
                  </a:cubicBezTo>
                  <a:cubicBezTo>
                    <a:pt x="354661" y="98687"/>
                    <a:pt x="355411" y="94753"/>
                    <a:pt x="355785" y="92505"/>
                  </a:cubicBezTo>
                  <a:cubicBezTo>
                    <a:pt x="358782" y="81640"/>
                    <a:pt x="355036" y="76582"/>
                    <a:pt x="344546" y="77332"/>
                  </a:cubicBezTo>
                  <a:close/>
                  <a:moveTo>
                    <a:pt x="381496" y="60"/>
                  </a:moveTo>
                  <a:cubicBezTo>
                    <a:pt x="386460" y="435"/>
                    <a:pt x="391564" y="2589"/>
                    <a:pt x="396809" y="6523"/>
                  </a:cubicBezTo>
                  <a:cubicBezTo>
                    <a:pt x="411795" y="17013"/>
                    <a:pt x="428655" y="32374"/>
                    <a:pt x="447387" y="52605"/>
                  </a:cubicBezTo>
                  <a:cubicBezTo>
                    <a:pt x="455629" y="59723"/>
                    <a:pt x="457503" y="72648"/>
                    <a:pt x="453007" y="91381"/>
                  </a:cubicBezTo>
                  <a:cubicBezTo>
                    <a:pt x="431652" y="159193"/>
                    <a:pt x="411046" y="217451"/>
                    <a:pt x="391190" y="266155"/>
                  </a:cubicBezTo>
                  <a:cubicBezTo>
                    <a:pt x="390440" y="267654"/>
                    <a:pt x="389129" y="270464"/>
                    <a:pt x="387256" y="274585"/>
                  </a:cubicBezTo>
                  <a:cubicBezTo>
                    <a:pt x="372645" y="305681"/>
                    <a:pt x="360843" y="324788"/>
                    <a:pt x="351851" y="331906"/>
                  </a:cubicBezTo>
                  <a:cubicBezTo>
                    <a:pt x="336865" y="343146"/>
                    <a:pt x="321317" y="343895"/>
                    <a:pt x="305207" y="334154"/>
                  </a:cubicBezTo>
                  <a:cubicBezTo>
                    <a:pt x="299213" y="328909"/>
                    <a:pt x="289847" y="319168"/>
                    <a:pt x="277109" y="304932"/>
                  </a:cubicBezTo>
                  <a:cubicBezTo>
                    <a:pt x="252007" y="303808"/>
                    <a:pt x="230839" y="304182"/>
                    <a:pt x="213606" y="306055"/>
                  </a:cubicBezTo>
                  <a:cubicBezTo>
                    <a:pt x="184758" y="309427"/>
                    <a:pt x="153662" y="314860"/>
                    <a:pt x="120318" y="322353"/>
                  </a:cubicBezTo>
                  <a:cubicBezTo>
                    <a:pt x="117321" y="323102"/>
                    <a:pt x="115166" y="324320"/>
                    <a:pt x="113855" y="326006"/>
                  </a:cubicBezTo>
                  <a:cubicBezTo>
                    <a:pt x="112544" y="327691"/>
                    <a:pt x="111326" y="329096"/>
                    <a:pt x="110202" y="330220"/>
                  </a:cubicBezTo>
                  <a:cubicBezTo>
                    <a:pt x="104957" y="336589"/>
                    <a:pt x="98775" y="337151"/>
                    <a:pt x="91657" y="331906"/>
                  </a:cubicBezTo>
                  <a:cubicBezTo>
                    <a:pt x="91282" y="331906"/>
                    <a:pt x="90720" y="331532"/>
                    <a:pt x="89971" y="330782"/>
                  </a:cubicBezTo>
                  <a:cubicBezTo>
                    <a:pt x="73487" y="323664"/>
                    <a:pt x="62622" y="317108"/>
                    <a:pt x="57377" y="311113"/>
                  </a:cubicBezTo>
                  <a:cubicBezTo>
                    <a:pt x="56253" y="309989"/>
                    <a:pt x="54941" y="308491"/>
                    <a:pt x="53443" y="306617"/>
                  </a:cubicBezTo>
                  <a:cubicBezTo>
                    <a:pt x="47823" y="301747"/>
                    <a:pt x="44076" y="293692"/>
                    <a:pt x="42203" y="282452"/>
                  </a:cubicBezTo>
                  <a:cubicBezTo>
                    <a:pt x="41079" y="276833"/>
                    <a:pt x="37895" y="264657"/>
                    <a:pt x="32650" y="245924"/>
                  </a:cubicBezTo>
                  <a:cubicBezTo>
                    <a:pt x="25157" y="219324"/>
                    <a:pt x="19912" y="198906"/>
                    <a:pt x="16914" y="184669"/>
                  </a:cubicBezTo>
                  <a:cubicBezTo>
                    <a:pt x="16540" y="182421"/>
                    <a:pt x="15790" y="178862"/>
                    <a:pt x="14666" y="173991"/>
                  </a:cubicBezTo>
                  <a:cubicBezTo>
                    <a:pt x="4551" y="130907"/>
                    <a:pt x="-320" y="106367"/>
                    <a:pt x="55" y="100373"/>
                  </a:cubicBezTo>
                  <a:cubicBezTo>
                    <a:pt x="-694" y="90632"/>
                    <a:pt x="6237" y="83139"/>
                    <a:pt x="20848" y="77894"/>
                  </a:cubicBezTo>
                  <a:cubicBezTo>
                    <a:pt x="24595" y="76770"/>
                    <a:pt x="30027" y="77519"/>
                    <a:pt x="37145" y="80141"/>
                  </a:cubicBezTo>
                  <a:cubicBezTo>
                    <a:pt x="37145" y="73023"/>
                    <a:pt x="42203" y="67216"/>
                    <a:pt x="52319" y="62720"/>
                  </a:cubicBezTo>
                  <a:cubicBezTo>
                    <a:pt x="88660" y="49608"/>
                    <a:pt x="136240" y="37244"/>
                    <a:pt x="195060" y="25630"/>
                  </a:cubicBezTo>
                  <a:cubicBezTo>
                    <a:pt x="239269" y="17388"/>
                    <a:pt x="288536" y="12330"/>
                    <a:pt x="342860" y="10457"/>
                  </a:cubicBezTo>
                  <a:cubicBezTo>
                    <a:pt x="351851" y="10831"/>
                    <a:pt x="359906" y="8771"/>
                    <a:pt x="367025" y="4275"/>
                  </a:cubicBezTo>
                  <a:cubicBezTo>
                    <a:pt x="371708" y="1090"/>
                    <a:pt x="376532" y="-315"/>
                    <a:pt x="381496" y="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8" name="组合 7"/>
          <p:cNvGrpSpPr>
            <a:grpSpLocks noChangeAspect="1"/>
          </p:cNvGrpSpPr>
          <p:nvPr/>
        </p:nvGrpSpPr>
        <p:grpSpPr>
          <a:xfrm>
            <a:off x="10041376" y="3524539"/>
            <a:ext cx="417600" cy="417600"/>
            <a:chOff x="9847033" y="1029668"/>
            <a:chExt cx="775290" cy="775290"/>
          </a:xfrm>
        </p:grpSpPr>
        <p:sp>
          <p:nvSpPr>
            <p:cNvPr id="42" name="íṡ1íḋè"/>
            <p:cNvSpPr/>
            <p:nvPr/>
          </p:nvSpPr>
          <p:spPr bwMode="auto">
            <a:xfrm>
              <a:off x="9847033" y="1029668"/>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dirty="0">
                <a:cs typeface="+mn-ea"/>
                <a:sym typeface="+mn-lt"/>
              </a:endParaRPr>
            </a:p>
          </p:txBody>
        </p:sp>
        <p:sp>
          <p:nvSpPr>
            <p:cNvPr id="51" name="任意多边形: 形状 50"/>
            <p:cNvSpPr/>
            <p:nvPr/>
          </p:nvSpPr>
          <p:spPr>
            <a:xfrm>
              <a:off x="9995766" y="1204436"/>
              <a:ext cx="477822" cy="438702"/>
            </a:xfrm>
            <a:custGeom>
              <a:avLst/>
              <a:gdLst/>
              <a:ahLst/>
              <a:cxnLst/>
              <a:rect l="l" t="t" r="r" b="b"/>
              <a:pathLst>
                <a:path w="477822" h="438702">
                  <a:moveTo>
                    <a:pt x="136279" y="237653"/>
                  </a:moveTo>
                  <a:cubicBezTo>
                    <a:pt x="135530" y="238402"/>
                    <a:pt x="135343" y="239714"/>
                    <a:pt x="135717" y="241587"/>
                  </a:cubicBezTo>
                  <a:cubicBezTo>
                    <a:pt x="137591" y="251328"/>
                    <a:pt x="139651" y="264066"/>
                    <a:pt x="141899" y="279801"/>
                  </a:cubicBezTo>
                  <a:cubicBezTo>
                    <a:pt x="143023" y="284672"/>
                    <a:pt x="144896" y="287669"/>
                    <a:pt x="147519" y="288793"/>
                  </a:cubicBezTo>
                  <a:cubicBezTo>
                    <a:pt x="150141" y="289167"/>
                    <a:pt x="152202" y="287294"/>
                    <a:pt x="153701" y="283173"/>
                  </a:cubicBezTo>
                  <a:cubicBezTo>
                    <a:pt x="154075" y="282424"/>
                    <a:pt x="154824" y="280176"/>
                    <a:pt x="155948" y="276429"/>
                  </a:cubicBezTo>
                  <a:cubicBezTo>
                    <a:pt x="159320" y="268187"/>
                    <a:pt x="161943" y="261443"/>
                    <a:pt x="163816" y="256198"/>
                  </a:cubicBezTo>
                  <a:cubicBezTo>
                    <a:pt x="163067" y="256198"/>
                    <a:pt x="162692" y="256011"/>
                    <a:pt x="162692" y="255636"/>
                  </a:cubicBezTo>
                  <a:cubicBezTo>
                    <a:pt x="158196" y="252639"/>
                    <a:pt x="152015" y="247956"/>
                    <a:pt x="144147" y="241587"/>
                  </a:cubicBezTo>
                  <a:cubicBezTo>
                    <a:pt x="141899" y="239714"/>
                    <a:pt x="140213" y="238402"/>
                    <a:pt x="139089" y="237653"/>
                  </a:cubicBezTo>
                  <a:cubicBezTo>
                    <a:pt x="137965" y="236904"/>
                    <a:pt x="137029" y="236904"/>
                    <a:pt x="136279" y="237653"/>
                  </a:cubicBezTo>
                  <a:close/>
                  <a:moveTo>
                    <a:pt x="276773" y="222971"/>
                  </a:moveTo>
                  <a:cubicBezTo>
                    <a:pt x="275274" y="222831"/>
                    <a:pt x="273401" y="223042"/>
                    <a:pt x="271153" y="223604"/>
                  </a:cubicBezTo>
                  <a:cubicBezTo>
                    <a:pt x="267782" y="224353"/>
                    <a:pt x="262724" y="225852"/>
                    <a:pt x="255980" y="228100"/>
                  </a:cubicBezTo>
                  <a:cubicBezTo>
                    <a:pt x="253357" y="229223"/>
                    <a:pt x="251484" y="229973"/>
                    <a:pt x="250360" y="230347"/>
                  </a:cubicBezTo>
                  <a:cubicBezTo>
                    <a:pt x="246239" y="240463"/>
                    <a:pt x="239870" y="256198"/>
                    <a:pt x="231253" y="277553"/>
                  </a:cubicBezTo>
                  <a:cubicBezTo>
                    <a:pt x="221138" y="302280"/>
                    <a:pt x="214207" y="319139"/>
                    <a:pt x="210460" y="328131"/>
                  </a:cubicBezTo>
                  <a:cubicBezTo>
                    <a:pt x="217578" y="327007"/>
                    <a:pt x="225259" y="325883"/>
                    <a:pt x="233501" y="324759"/>
                  </a:cubicBezTo>
                  <a:cubicBezTo>
                    <a:pt x="236873" y="324010"/>
                    <a:pt x="240245" y="323635"/>
                    <a:pt x="243617" y="323635"/>
                  </a:cubicBezTo>
                  <a:cubicBezTo>
                    <a:pt x="248487" y="311272"/>
                    <a:pt x="257104" y="290291"/>
                    <a:pt x="269467" y="260694"/>
                  </a:cubicBezTo>
                  <a:cubicBezTo>
                    <a:pt x="275836" y="244584"/>
                    <a:pt x="279396" y="235593"/>
                    <a:pt x="280145" y="233719"/>
                  </a:cubicBezTo>
                  <a:cubicBezTo>
                    <a:pt x="281644" y="229223"/>
                    <a:pt x="281644" y="226133"/>
                    <a:pt x="280145" y="224447"/>
                  </a:cubicBezTo>
                  <a:cubicBezTo>
                    <a:pt x="279396" y="223604"/>
                    <a:pt x="278272" y="223112"/>
                    <a:pt x="276773" y="222971"/>
                  </a:cubicBezTo>
                  <a:close/>
                  <a:moveTo>
                    <a:pt x="270591" y="500"/>
                  </a:moveTo>
                  <a:cubicBezTo>
                    <a:pt x="275836" y="-999"/>
                    <a:pt x="282580" y="874"/>
                    <a:pt x="290822" y="6119"/>
                  </a:cubicBezTo>
                  <a:cubicBezTo>
                    <a:pt x="305059" y="15111"/>
                    <a:pt x="317797" y="29160"/>
                    <a:pt x="329037" y="48267"/>
                  </a:cubicBezTo>
                  <a:cubicBezTo>
                    <a:pt x="338028" y="63628"/>
                    <a:pt x="336904" y="74868"/>
                    <a:pt x="325665" y="81986"/>
                  </a:cubicBezTo>
                  <a:cubicBezTo>
                    <a:pt x="317048" y="85358"/>
                    <a:pt x="310492" y="91165"/>
                    <a:pt x="305996" y="99407"/>
                  </a:cubicBezTo>
                  <a:cubicBezTo>
                    <a:pt x="298128" y="113269"/>
                    <a:pt x="290260" y="129754"/>
                    <a:pt x="282393" y="148861"/>
                  </a:cubicBezTo>
                  <a:cubicBezTo>
                    <a:pt x="283142" y="148861"/>
                    <a:pt x="284266" y="148674"/>
                    <a:pt x="285765" y="148299"/>
                  </a:cubicBezTo>
                  <a:cubicBezTo>
                    <a:pt x="289136" y="147924"/>
                    <a:pt x="291384" y="147550"/>
                    <a:pt x="292508" y="147175"/>
                  </a:cubicBezTo>
                  <a:cubicBezTo>
                    <a:pt x="305621" y="143429"/>
                    <a:pt x="318547" y="146426"/>
                    <a:pt x="331285" y="156167"/>
                  </a:cubicBezTo>
                  <a:cubicBezTo>
                    <a:pt x="341026" y="162161"/>
                    <a:pt x="353951" y="173213"/>
                    <a:pt x="370061" y="189323"/>
                  </a:cubicBezTo>
                  <a:cubicBezTo>
                    <a:pt x="371185" y="190447"/>
                    <a:pt x="371934" y="191196"/>
                    <a:pt x="372309" y="191571"/>
                  </a:cubicBezTo>
                  <a:cubicBezTo>
                    <a:pt x="372683" y="191946"/>
                    <a:pt x="373058" y="192508"/>
                    <a:pt x="373433" y="193257"/>
                  </a:cubicBezTo>
                  <a:cubicBezTo>
                    <a:pt x="379427" y="200001"/>
                    <a:pt x="382424" y="206182"/>
                    <a:pt x="382424" y="211802"/>
                  </a:cubicBezTo>
                  <a:cubicBezTo>
                    <a:pt x="382050" y="222292"/>
                    <a:pt x="379053" y="229973"/>
                    <a:pt x="373433" y="234843"/>
                  </a:cubicBezTo>
                  <a:cubicBezTo>
                    <a:pt x="373058" y="235218"/>
                    <a:pt x="372496" y="235593"/>
                    <a:pt x="371747" y="235967"/>
                  </a:cubicBezTo>
                  <a:cubicBezTo>
                    <a:pt x="365752" y="238964"/>
                    <a:pt x="361631" y="243273"/>
                    <a:pt x="359383" y="248893"/>
                  </a:cubicBezTo>
                  <a:cubicBezTo>
                    <a:pt x="357885" y="251140"/>
                    <a:pt x="347395" y="273057"/>
                    <a:pt x="327913" y="314644"/>
                  </a:cubicBezTo>
                  <a:cubicBezTo>
                    <a:pt x="343648" y="313520"/>
                    <a:pt x="361631" y="312396"/>
                    <a:pt x="381862" y="311272"/>
                  </a:cubicBezTo>
                  <a:lnTo>
                    <a:pt x="384672" y="311272"/>
                  </a:lnTo>
                  <a:cubicBezTo>
                    <a:pt x="390667" y="311646"/>
                    <a:pt x="398347" y="310148"/>
                    <a:pt x="407713" y="306776"/>
                  </a:cubicBezTo>
                  <a:cubicBezTo>
                    <a:pt x="416705" y="304528"/>
                    <a:pt x="424947" y="306401"/>
                    <a:pt x="432440" y="312396"/>
                  </a:cubicBezTo>
                  <a:cubicBezTo>
                    <a:pt x="444054" y="322886"/>
                    <a:pt x="456980" y="337497"/>
                    <a:pt x="471216" y="356230"/>
                  </a:cubicBezTo>
                  <a:cubicBezTo>
                    <a:pt x="479833" y="367469"/>
                    <a:pt x="480021" y="378147"/>
                    <a:pt x="471778" y="388262"/>
                  </a:cubicBezTo>
                  <a:cubicBezTo>
                    <a:pt x="465409" y="399127"/>
                    <a:pt x="459602" y="405684"/>
                    <a:pt x="454357" y="407931"/>
                  </a:cubicBezTo>
                  <a:cubicBezTo>
                    <a:pt x="449861" y="410179"/>
                    <a:pt x="444054" y="409992"/>
                    <a:pt x="436936" y="407370"/>
                  </a:cubicBezTo>
                  <a:cubicBezTo>
                    <a:pt x="434688" y="406246"/>
                    <a:pt x="431316" y="404560"/>
                    <a:pt x="426820" y="402312"/>
                  </a:cubicBezTo>
                  <a:cubicBezTo>
                    <a:pt x="421575" y="399315"/>
                    <a:pt x="417267" y="397067"/>
                    <a:pt x="413895" y="395568"/>
                  </a:cubicBezTo>
                  <a:cubicBezTo>
                    <a:pt x="407526" y="392945"/>
                    <a:pt x="399471" y="391822"/>
                    <a:pt x="389730" y="392196"/>
                  </a:cubicBezTo>
                  <a:cubicBezTo>
                    <a:pt x="325665" y="394069"/>
                    <a:pt x="274525" y="397067"/>
                    <a:pt x="236311" y="401188"/>
                  </a:cubicBezTo>
                  <a:cubicBezTo>
                    <a:pt x="170747" y="410929"/>
                    <a:pt x="120731" y="421419"/>
                    <a:pt x="86264" y="432658"/>
                  </a:cubicBezTo>
                  <a:cubicBezTo>
                    <a:pt x="68655" y="440526"/>
                    <a:pt x="55730" y="440713"/>
                    <a:pt x="47487" y="433220"/>
                  </a:cubicBezTo>
                  <a:cubicBezTo>
                    <a:pt x="47113" y="432846"/>
                    <a:pt x="46176" y="432096"/>
                    <a:pt x="44677" y="430972"/>
                  </a:cubicBezTo>
                  <a:cubicBezTo>
                    <a:pt x="23697" y="412989"/>
                    <a:pt x="9460" y="398378"/>
                    <a:pt x="1967" y="387138"/>
                  </a:cubicBezTo>
                  <a:cubicBezTo>
                    <a:pt x="-3278" y="374400"/>
                    <a:pt x="1967" y="364285"/>
                    <a:pt x="17703" y="356792"/>
                  </a:cubicBezTo>
                  <a:cubicBezTo>
                    <a:pt x="21074" y="356417"/>
                    <a:pt x="26320" y="355855"/>
                    <a:pt x="33438" y="355106"/>
                  </a:cubicBezTo>
                  <a:cubicBezTo>
                    <a:pt x="45052" y="353982"/>
                    <a:pt x="54980" y="352858"/>
                    <a:pt x="63223" y="351734"/>
                  </a:cubicBezTo>
                  <a:cubicBezTo>
                    <a:pt x="68842" y="350985"/>
                    <a:pt x="79333" y="349299"/>
                    <a:pt x="94693" y="346676"/>
                  </a:cubicBezTo>
                  <a:cubicBezTo>
                    <a:pt x="110054" y="344054"/>
                    <a:pt x="122230" y="341993"/>
                    <a:pt x="131222" y="340495"/>
                  </a:cubicBezTo>
                  <a:cubicBezTo>
                    <a:pt x="130472" y="338621"/>
                    <a:pt x="130098" y="335999"/>
                    <a:pt x="130098" y="332627"/>
                  </a:cubicBezTo>
                  <a:cubicBezTo>
                    <a:pt x="127475" y="309024"/>
                    <a:pt x="125040" y="274369"/>
                    <a:pt x="122792" y="228661"/>
                  </a:cubicBezTo>
                  <a:lnTo>
                    <a:pt x="122792" y="228100"/>
                  </a:lnTo>
                  <a:cubicBezTo>
                    <a:pt x="122417" y="222854"/>
                    <a:pt x="122417" y="219108"/>
                    <a:pt x="122792" y="216860"/>
                  </a:cubicBezTo>
                  <a:cubicBezTo>
                    <a:pt x="123167" y="208243"/>
                    <a:pt x="128412" y="201874"/>
                    <a:pt x="138527" y="197753"/>
                  </a:cubicBezTo>
                  <a:cubicBezTo>
                    <a:pt x="140026" y="197378"/>
                    <a:pt x="142836" y="196254"/>
                    <a:pt x="146957" y="194381"/>
                  </a:cubicBezTo>
                  <a:cubicBezTo>
                    <a:pt x="164191" y="186888"/>
                    <a:pt x="179739" y="180706"/>
                    <a:pt x="193601" y="175836"/>
                  </a:cubicBezTo>
                  <a:cubicBezTo>
                    <a:pt x="204466" y="149236"/>
                    <a:pt x="213832" y="127693"/>
                    <a:pt x="221700" y="111209"/>
                  </a:cubicBezTo>
                  <a:cubicBezTo>
                    <a:pt x="223573" y="107088"/>
                    <a:pt x="223760" y="103997"/>
                    <a:pt x="222261" y="101936"/>
                  </a:cubicBezTo>
                  <a:cubicBezTo>
                    <a:pt x="220763" y="99876"/>
                    <a:pt x="217953" y="99407"/>
                    <a:pt x="213832" y="100531"/>
                  </a:cubicBezTo>
                  <a:cubicBezTo>
                    <a:pt x="213083" y="100906"/>
                    <a:pt x="211397" y="101468"/>
                    <a:pt x="208774" y="102217"/>
                  </a:cubicBezTo>
                  <a:cubicBezTo>
                    <a:pt x="199408" y="105964"/>
                    <a:pt x="192477" y="108212"/>
                    <a:pt x="187981" y="108961"/>
                  </a:cubicBezTo>
                  <a:cubicBezTo>
                    <a:pt x="179739" y="111958"/>
                    <a:pt x="171309" y="108961"/>
                    <a:pt x="162692" y="99969"/>
                  </a:cubicBezTo>
                  <a:cubicBezTo>
                    <a:pt x="154075" y="90228"/>
                    <a:pt x="146020" y="79551"/>
                    <a:pt x="138527" y="67937"/>
                  </a:cubicBezTo>
                  <a:cubicBezTo>
                    <a:pt x="129910" y="54449"/>
                    <a:pt x="134406" y="45083"/>
                    <a:pt x="152015" y="39838"/>
                  </a:cubicBezTo>
                  <a:cubicBezTo>
                    <a:pt x="199595" y="27100"/>
                    <a:pt x="229567" y="19232"/>
                    <a:pt x="241931" y="16235"/>
                  </a:cubicBezTo>
                  <a:cubicBezTo>
                    <a:pt x="252421" y="12488"/>
                    <a:pt x="258790" y="9491"/>
                    <a:pt x="261038" y="7243"/>
                  </a:cubicBezTo>
                  <a:cubicBezTo>
                    <a:pt x="261787" y="6494"/>
                    <a:pt x="262724" y="5557"/>
                    <a:pt x="263848" y="4433"/>
                  </a:cubicBezTo>
                  <a:cubicBezTo>
                    <a:pt x="264972" y="2560"/>
                    <a:pt x="267220" y="1249"/>
                    <a:pt x="270591" y="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24" name="组合 23"/>
          <p:cNvGrpSpPr/>
          <p:nvPr/>
        </p:nvGrpSpPr>
        <p:grpSpPr>
          <a:xfrm>
            <a:off x="4233827" y="534266"/>
            <a:ext cx="3721676" cy="670202"/>
            <a:chOff x="9003189" y="740677"/>
            <a:chExt cx="2974957" cy="670202"/>
          </a:xfrm>
        </p:grpSpPr>
        <p:sp>
          <p:nvSpPr>
            <p:cNvPr id="26"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经济体制改革</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07" y="1708219"/>
            <a:ext cx="12192002" cy="4455428"/>
          </a:xfrm>
          <a:prstGeom prst="rect">
            <a:avLst/>
          </a:prstGeom>
          <a:gradFill flip="none" rotWithShape="1">
            <a:gsLst>
              <a:gs pos="0">
                <a:srgbClr val="EB3F12">
                  <a:shade val="30000"/>
                  <a:satMod val="115000"/>
                </a:srgbClr>
              </a:gs>
              <a:gs pos="50000">
                <a:srgbClr val="EB3F12">
                  <a:shade val="67500"/>
                  <a:satMod val="115000"/>
                </a:srgbClr>
              </a:gs>
              <a:gs pos="100000">
                <a:srgbClr val="EB3F12">
                  <a:shade val="100000"/>
                  <a:satMod val="115000"/>
                </a:srgbClr>
              </a:gs>
            </a:gsLst>
            <a:lin ang="0" scaled="1"/>
            <a:tileRect/>
          </a:gra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a:off x="737784" y="535185"/>
            <a:ext cx="2459065" cy="748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cs typeface="+mn-ea"/>
              <a:sym typeface="+mn-lt"/>
            </a:endParaRPr>
          </a:p>
        </p:txBody>
      </p:sp>
      <p:sp>
        <p:nvSpPr>
          <p:cNvPr id="94" name="íṩ1ïḋê"/>
          <p:cNvSpPr/>
          <p:nvPr/>
        </p:nvSpPr>
        <p:spPr>
          <a:xfrm>
            <a:off x="-32723" y="1902272"/>
            <a:ext cx="12192002" cy="4261375"/>
          </a:xfrm>
          <a:prstGeom prst="rect">
            <a:avLst/>
          </a:prstGeom>
          <a:solidFill>
            <a:schemeClr val="bg1"/>
          </a:solidFill>
        </p:spPr>
        <p:txBody>
          <a:bodyPr wrap="square" lIns="91440" tIns="45720" rIns="91440" bIns="45720" anchor="t" anchorCtr="0">
            <a:normAutofit/>
          </a:bodyPr>
          <a:lstStyle/>
          <a:p>
            <a:pPr algn="ctr">
              <a:lnSpc>
                <a:spcPct val="150000"/>
              </a:lnSpc>
            </a:pPr>
            <a:endParaRPr lang="zh-CN" altLang="en-US" b="1" dirty="0">
              <a:cs typeface="+mn-ea"/>
              <a:sym typeface="+mn-lt"/>
            </a:endParaRPr>
          </a:p>
        </p:txBody>
      </p:sp>
      <p:sp>
        <p:nvSpPr>
          <p:cNvPr id="121" name="îSliḋè"/>
          <p:cNvSpPr txBox="1"/>
          <p:nvPr/>
        </p:nvSpPr>
        <p:spPr>
          <a:xfrm>
            <a:off x="211476" y="2148857"/>
            <a:ext cx="2821058" cy="962764"/>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sym typeface="+mn-lt"/>
              </a:rPr>
              <a:t>汉族和少数民族</a:t>
            </a:r>
            <a:endParaRPr lang="en-US" altLang="zh-CN" dirty="0">
              <a:sym typeface="+mn-lt"/>
            </a:endParaRPr>
          </a:p>
          <a:p>
            <a:r>
              <a:rPr lang="zh-CN" altLang="en-US" dirty="0">
                <a:sym typeface="+mn-lt"/>
              </a:rPr>
              <a:t>的关系</a:t>
            </a:r>
            <a:endParaRPr lang="en-US" altLang="zh-CN" dirty="0">
              <a:sym typeface="+mn-lt"/>
            </a:endParaRPr>
          </a:p>
        </p:txBody>
      </p:sp>
      <p:sp>
        <p:nvSpPr>
          <p:cNvPr id="122" name="îŝḻïḓé"/>
          <p:cNvSpPr/>
          <p:nvPr/>
        </p:nvSpPr>
        <p:spPr>
          <a:xfrm>
            <a:off x="584776" y="3189587"/>
            <a:ext cx="2074455" cy="1973178"/>
          </a:xfrm>
          <a:prstGeom prst="rect">
            <a:avLst/>
          </a:prstGeom>
          <a:noFill/>
          <a:ln>
            <a:noFill/>
          </a:ln>
        </p:spPr>
        <p:txBody>
          <a:bodyPr wrap="square" lIns="91440" tIns="45720" rIns="91440" bIns="45720" anchor="t" anchorCtr="0">
            <a:noAutofit/>
          </a:bodyPr>
          <a:lstStyle/>
          <a:p>
            <a:pPr algn="just">
              <a:lnSpc>
                <a:spcPct val="130000"/>
              </a:lnSpc>
              <a:spcBef>
                <a:spcPct val="0"/>
              </a:spcBef>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搞好汉族和少数民族的关系，巩固各民族的团结，来共同努力于建设伟大的社会主义祖国。</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19" name="îṩļíde"/>
          <p:cNvSpPr txBox="1"/>
          <p:nvPr/>
        </p:nvSpPr>
        <p:spPr>
          <a:xfrm>
            <a:off x="2930886" y="1959964"/>
            <a:ext cx="2016675" cy="1336878"/>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sym typeface="+mn-lt"/>
              </a:rPr>
              <a:t>党和非党</a:t>
            </a:r>
            <a:endParaRPr lang="en-US" altLang="zh-CN" dirty="0">
              <a:sym typeface="+mn-lt"/>
            </a:endParaRPr>
          </a:p>
          <a:p>
            <a:r>
              <a:rPr lang="zh-CN" altLang="en-US" dirty="0">
                <a:sym typeface="+mn-lt"/>
              </a:rPr>
              <a:t>的关系</a:t>
            </a:r>
            <a:endParaRPr lang="en-US" altLang="zh-CN" dirty="0">
              <a:sym typeface="+mn-lt"/>
            </a:endParaRPr>
          </a:p>
        </p:txBody>
      </p:sp>
      <p:sp>
        <p:nvSpPr>
          <p:cNvPr id="120" name="ïṣliḋê"/>
          <p:cNvSpPr/>
          <p:nvPr/>
        </p:nvSpPr>
        <p:spPr>
          <a:xfrm>
            <a:off x="3172536" y="3176588"/>
            <a:ext cx="1535388" cy="848659"/>
          </a:xfrm>
          <a:prstGeom prst="rect">
            <a:avLst/>
          </a:prstGeom>
          <a:noFill/>
          <a:ln>
            <a:noFill/>
          </a:ln>
        </p:spPr>
        <p:txBody>
          <a:bodyPr wrap="square" lIns="91440" tIns="45720" rIns="91440" bIns="45720" anchor="t" anchorCtr="0">
            <a:noAutofit/>
          </a:bodyPr>
          <a:lstStyle/>
          <a:p>
            <a:pPr algn="just">
              <a:lnSpc>
                <a:spcPct val="130000"/>
              </a:lnSpc>
              <a:spcBef>
                <a:spcPct val="0"/>
              </a:spcBef>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长期共存，互相监督。</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17" name="ïśļidê"/>
          <p:cNvSpPr txBox="1"/>
          <p:nvPr/>
        </p:nvSpPr>
        <p:spPr>
          <a:xfrm>
            <a:off x="4924517" y="1821435"/>
            <a:ext cx="2361015" cy="1606911"/>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sym typeface="+mn-lt"/>
              </a:rPr>
              <a:t>革命和反革命</a:t>
            </a:r>
            <a:endParaRPr lang="en-US" altLang="zh-CN" dirty="0">
              <a:sym typeface="+mn-lt"/>
            </a:endParaRPr>
          </a:p>
          <a:p>
            <a:r>
              <a:rPr lang="zh-CN" altLang="en-US" dirty="0">
                <a:sym typeface="+mn-lt"/>
              </a:rPr>
              <a:t>的关系</a:t>
            </a:r>
            <a:endParaRPr lang="en-US" altLang="zh-CN" dirty="0">
              <a:sym typeface="+mn-lt"/>
            </a:endParaRPr>
          </a:p>
        </p:txBody>
      </p:sp>
      <p:sp>
        <p:nvSpPr>
          <p:cNvPr id="118" name="íṩļíḍé"/>
          <p:cNvSpPr/>
          <p:nvPr/>
        </p:nvSpPr>
        <p:spPr>
          <a:xfrm>
            <a:off x="5151219" y="3189587"/>
            <a:ext cx="1699428" cy="1877840"/>
          </a:xfrm>
          <a:prstGeom prst="rect">
            <a:avLst/>
          </a:prstGeom>
          <a:noFill/>
          <a:ln>
            <a:noFill/>
          </a:ln>
        </p:spPr>
        <p:txBody>
          <a:bodyPr wrap="square" lIns="91440" tIns="45720" rIns="91440" bIns="45720" anchor="t" anchorCtr="0">
            <a:noAutofit/>
          </a:bodyPr>
          <a:lstStyle/>
          <a:p>
            <a:pPr algn="just">
              <a:lnSpc>
                <a:spcPct val="130000"/>
              </a:lnSpc>
              <a:spcBef>
                <a:spcPct val="0"/>
              </a:spcBef>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分清敌我，化消极因素为积极因素。</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15" name="í$1iḋé"/>
          <p:cNvSpPr txBox="1"/>
          <p:nvPr/>
        </p:nvSpPr>
        <p:spPr>
          <a:xfrm>
            <a:off x="7331781" y="1891910"/>
            <a:ext cx="2016675" cy="1473358"/>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spcBef>
                <a:spcPct val="0"/>
              </a:spcBef>
            </a:pPr>
            <a:r>
              <a:rPr lang="zh-CN" altLang="en-US" sz="2000" b="1" dirty="0">
                <a:solidFill>
                  <a:schemeClr val="bg2">
                    <a:lumMod val="10000"/>
                  </a:schemeClr>
                </a:solidFill>
                <a:latin typeface="华文中宋" panose="02010600040101010101" pitchFamily="2" charset="-122"/>
                <a:ea typeface="华文中宋" panose="02010600040101010101" pitchFamily="2" charset="-122"/>
                <a:cs typeface="+mn-ea"/>
                <a:sym typeface="+mn-lt"/>
              </a:rPr>
              <a:t>是非</a:t>
            </a:r>
            <a:endParaRPr lang="en-US" altLang="zh-CN" sz="2000" b="1" dirty="0">
              <a:solidFill>
                <a:schemeClr val="bg2">
                  <a:lumMod val="10000"/>
                </a:schemeClr>
              </a:solidFill>
              <a:latin typeface="华文中宋" panose="02010600040101010101" pitchFamily="2" charset="-122"/>
              <a:ea typeface="华文中宋" panose="02010600040101010101" pitchFamily="2" charset="-122"/>
              <a:cs typeface="+mn-ea"/>
              <a:sym typeface="+mn-lt"/>
            </a:endParaRPr>
          </a:p>
          <a:p>
            <a:pPr algn="ctr">
              <a:lnSpc>
                <a:spcPct val="130000"/>
              </a:lnSpc>
              <a:spcBef>
                <a:spcPct val="0"/>
              </a:spcBef>
            </a:pPr>
            <a:r>
              <a:rPr lang="zh-CN" altLang="en-US" sz="2000" b="1" dirty="0">
                <a:solidFill>
                  <a:schemeClr val="bg2">
                    <a:lumMod val="10000"/>
                  </a:schemeClr>
                </a:solidFill>
                <a:latin typeface="华文中宋" panose="02010600040101010101" pitchFamily="2" charset="-122"/>
                <a:ea typeface="华文中宋" panose="02010600040101010101" pitchFamily="2" charset="-122"/>
                <a:cs typeface="+mn-ea"/>
                <a:sym typeface="+mn-lt"/>
              </a:rPr>
              <a:t>关系</a:t>
            </a:r>
            <a:endParaRPr lang="en-US" altLang="zh-CN" sz="2000" b="1" dirty="0">
              <a:solidFill>
                <a:schemeClr val="bg2">
                  <a:lumMod val="10000"/>
                </a:schemeClr>
              </a:solidFill>
              <a:latin typeface="华文中宋" panose="02010600040101010101" pitchFamily="2" charset="-122"/>
              <a:ea typeface="华文中宋" panose="02010600040101010101" pitchFamily="2" charset="-122"/>
              <a:cs typeface="+mn-ea"/>
              <a:sym typeface="+mn-lt"/>
            </a:endParaRPr>
          </a:p>
        </p:txBody>
      </p:sp>
      <p:sp>
        <p:nvSpPr>
          <p:cNvPr id="116" name="ïṡľiďè"/>
          <p:cNvSpPr/>
          <p:nvPr/>
        </p:nvSpPr>
        <p:spPr>
          <a:xfrm>
            <a:off x="7315958" y="3175794"/>
            <a:ext cx="1976558" cy="2585289"/>
          </a:xfrm>
          <a:prstGeom prst="rect">
            <a:avLst/>
          </a:prstGeom>
          <a:noFill/>
          <a:ln>
            <a:noFill/>
          </a:ln>
        </p:spPr>
        <p:txBody>
          <a:bodyPr wrap="square" lIns="91440" tIns="45720" rIns="91440" bIns="45720" anchor="t" anchorCtr="0">
            <a:noAutofit/>
          </a:bodyPr>
          <a:lstStyle/>
          <a:p>
            <a:pPr algn="just">
              <a:lnSpc>
                <a:spcPct val="130000"/>
              </a:lnSpc>
              <a:spcBef>
                <a:spcPct val="0"/>
              </a:spcBef>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党内党外都要分清是非。对于犯错误的同志，采取</a:t>
            </a:r>
            <a:r>
              <a:rPr lang="zh-CN" altLang="en-US" sz="1600" dirty="0">
                <a:solidFill>
                  <a:schemeClr val="tx1">
                    <a:lumMod val="85000"/>
                    <a:lumOff val="15000"/>
                  </a:schemeClr>
                </a:solidFill>
                <a:latin typeface="楷体" panose="02010609060101010101" pitchFamily="49" charset="-122"/>
                <a:ea typeface="楷体" panose="02010609060101010101" pitchFamily="49" charset="-122"/>
                <a:cs typeface="+mn-ea"/>
                <a:sym typeface="+mn-lt"/>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惩前毖后，治病救人</a:t>
            </a:r>
            <a:r>
              <a:rPr lang="zh-CN" altLang="en-US" sz="1600" dirty="0">
                <a:solidFill>
                  <a:schemeClr val="tx1">
                    <a:lumMod val="85000"/>
                    <a:lumOff val="15000"/>
                  </a:schemeClr>
                </a:solidFill>
                <a:latin typeface="楷体" panose="02010609060101010101" pitchFamily="49" charset="-122"/>
                <a:ea typeface="楷体" panose="02010609060101010101" pitchFamily="49" charset="-122"/>
                <a:cs typeface="+mn-ea"/>
                <a:sym typeface="+mn-lt"/>
              </a:rPr>
              <a: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的方针，帮助他们改正错误，允许他们继续革命。</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11" name="íṩ1îdê"/>
          <p:cNvSpPr txBox="1"/>
          <p:nvPr/>
        </p:nvSpPr>
        <p:spPr>
          <a:xfrm>
            <a:off x="9597531" y="1978458"/>
            <a:ext cx="2016674" cy="1292984"/>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sym typeface="+mn-lt"/>
              </a:rPr>
              <a:t>中国和外国</a:t>
            </a:r>
            <a:endParaRPr lang="en-US" altLang="zh-CN" dirty="0">
              <a:sym typeface="+mn-lt"/>
            </a:endParaRPr>
          </a:p>
          <a:p>
            <a:r>
              <a:rPr lang="zh-CN" altLang="en-US" dirty="0">
                <a:sym typeface="+mn-lt"/>
              </a:rPr>
              <a:t>的关系</a:t>
            </a:r>
            <a:endParaRPr lang="en-US" altLang="zh-CN" dirty="0">
              <a:sym typeface="+mn-lt"/>
            </a:endParaRPr>
          </a:p>
        </p:txBody>
      </p:sp>
      <p:sp>
        <p:nvSpPr>
          <p:cNvPr id="112" name="ïŝ1íďê"/>
          <p:cNvSpPr/>
          <p:nvPr/>
        </p:nvSpPr>
        <p:spPr>
          <a:xfrm>
            <a:off x="9654681" y="3170952"/>
            <a:ext cx="1928641" cy="2491485"/>
          </a:xfrm>
          <a:prstGeom prst="rect">
            <a:avLst/>
          </a:prstGeom>
          <a:noFill/>
          <a:ln>
            <a:noFill/>
          </a:ln>
        </p:spPr>
        <p:txBody>
          <a:bodyPr wrap="square" lIns="91440" tIns="45720" rIns="91440" bIns="45720" anchor="t" anchorCtr="0">
            <a:noAutofit/>
          </a:bodyPr>
          <a:lstStyle/>
          <a:p>
            <a:pPr algn="just">
              <a:lnSpc>
                <a:spcPct val="130000"/>
              </a:lnSpc>
              <a:spcBef>
                <a:spcPct val="0"/>
              </a:spcBef>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一切民族、一切国家的长处都要学习。但要批判地学，不能照抄照搬。他们的短处和缺点，不要学。</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47" name="îṥḷíḑe"/>
          <p:cNvGrpSpPr/>
          <p:nvPr/>
        </p:nvGrpSpPr>
        <p:grpSpPr>
          <a:xfrm>
            <a:off x="5043" y="5202042"/>
            <a:ext cx="12192000" cy="1296643"/>
            <a:chOff x="6901" y="3178628"/>
            <a:chExt cx="12228383" cy="1300513"/>
          </a:xfrm>
          <a:effectLst>
            <a:outerShdw blurRad="50800" dist="38100" dir="2700000" algn="tl" rotWithShape="0">
              <a:prstClr val="black">
                <a:alpha val="40000"/>
              </a:prstClr>
            </a:outerShdw>
          </a:effectLst>
        </p:grpSpPr>
        <p:sp>
          <p:nvSpPr>
            <p:cNvPr id="48" name="íŝliḓe"/>
            <p:cNvSpPr/>
            <p:nvPr/>
          </p:nvSpPr>
          <p:spPr>
            <a:xfrm flipH="1" flipV="1">
              <a:off x="22830" y="3666823"/>
              <a:ext cx="12212454" cy="812318"/>
            </a:xfrm>
            <a:custGeom>
              <a:avLst/>
              <a:gdLst>
                <a:gd name="connsiteX0" fmla="*/ 3369945 w 3362325"/>
                <a:gd name="connsiteY0" fmla="*/ 512626 h 542925"/>
                <a:gd name="connsiteX1" fmla="*/ 3369945 w 3362325"/>
                <a:gd name="connsiteY1" fmla="*/ 545963 h 542925"/>
                <a:gd name="connsiteX2" fmla="*/ 0 w 3362325"/>
                <a:gd name="connsiteY2" fmla="*/ 417376 h 542925"/>
                <a:gd name="connsiteX3" fmla="*/ 0 w 3362325"/>
                <a:gd name="connsiteY3" fmla="*/ 284026 h 542925"/>
                <a:gd name="connsiteX4" fmla="*/ 3369945 w 3362325"/>
                <a:gd name="connsiteY4" fmla="*/ 512626 h 542925"/>
                <a:gd name="connsiteX0-1" fmla="*/ 3369945 w 3369945"/>
                <a:gd name="connsiteY0-2" fmla="*/ 512626 h 545963"/>
                <a:gd name="connsiteX1-3" fmla="*/ 3369945 w 3369945"/>
                <a:gd name="connsiteY1-4" fmla="*/ 545963 h 545963"/>
                <a:gd name="connsiteX2-5" fmla="*/ 0 w 3369945"/>
                <a:gd name="connsiteY2-6" fmla="*/ 468590 h 545963"/>
                <a:gd name="connsiteX3-7" fmla="*/ 0 w 3369945"/>
                <a:gd name="connsiteY3-8" fmla="*/ 284026 h 545963"/>
                <a:gd name="connsiteX4-9" fmla="*/ 3369945 w 3369945"/>
                <a:gd name="connsiteY4-10" fmla="*/ 512626 h 545963"/>
                <a:gd name="connsiteX0-11" fmla="*/ 3369945 w 3369945"/>
                <a:gd name="connsiteY0-12" fmla="*/ 512626 h 545963"/>
                <a:gd name="connsiteX1-13" fmla="*/ 3369945 w 3369945"/>
                <a:gd name="connsiteY1-14" fmla="*/ 545963 h 545963"/>
                <a:gd name="connsiteX2-15" fmla="*/ 0 w 3369945"/>
                <a:gd name="connsiteY2-16" fmla="*/ 468590 h 545963"/>
                <a:gd name="connsiteX3-17" fmla="*/ 0 w 3369945"/>
                <a:gd name="connsiteY3-18" fmla="*/ 284026 h 545963"/>
                <a:gd name="connsiteX4-19" fmla="*/ 3369945 w 3369945"/>
                <a:gd name="connsiteY4-20" fmla="*/ 512626 h 5459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545963">
                  <a:moveTo>
                    <a:pt x="3369945" y="512626"/>
                  </a:moveTo>
                  <a:lnTo>
                    <a:pt x="3369945" y="545963"/>
                  </a:lnTo>
                  <a:cubicBezTo>
                    <a:pt x="3369945" y="545963"/>
                    <a:pt x="1883973" y="-346603"/>
                    <a:pt x="0" y="468590"/>
                  </a:cubicBezTo>
                  <a:lnTo>
                    <a:pt x="0" y="284026"/>
                  </a:lnTo>
                  <a:cubicBezTo>
                    <a:pt x="0" y="284026"/>
                    <a:pt x="1654493" y="-487499"/>
                    <a:pt x="3369945" y="512626"/>
                  </a:cubicBezTo>
                  <a:close/>
                </a:path>
              </a:pathLst>
            </a:custGeom>
            <a:solidFill>
              <a:srgbClr val="CB0B0A"/>
            </a:solidFill>
            <a:ln w="38100">
              <a:noFill/>
            </a:ln>
          </p:spPr>
          <p:txBody>
            <a:bodyPr wrap="square" lIns="91440" tIns="45720" rIns="91440" bIns="45720" rtlCol="0" anchor="ctr">
              <a:normAutofit/>
            </a:bodyPr>
            <a:lstStyle/>
            <a:p>
              <a:endParaRPr lang="zh-CN" altLang="en-US" sz="2400" kern="0">
                <a:solidFill>
                  <a:srgbClr val="FFFFFF"/>
                </a:solidFill>
                <a:cs typeface="+mn-ea"/>
                <a:sym typeface="+mn-lt"/>
              </a:endParaRPr>
            </a:p>
          </p:txBody>
        </p:sp>
        <p:sp>
          <p:nvSpPr>
            <p:cNvPr id="49" name="iṩļíďè"/>
            <p:cNvSpPr/>
            <p:nvPr/>
          </p:nvSpPr>
          <p:spPr>
            <a:xfrm flipV="1">
              <a:off x="6901" y="3632242"/>
              <a:ext cx="12212454" cy="711882"/>
            </a:xfrm>
            <a:custGeom>
              <a:avLst/>
              <a:gdLst>
                <a:gd name="connsiteX0" fmla="*/ 0 w 3362325"/>
                <a:gd name="connsiteY0" fmla="*/ 485505 h 476250"/>
                <a:gd name="connsiteX1" fmla="*/ 0 w 3362325"/>
                <a:gd name="connsiteY1" fmla="*/ 314055 h 476250"/>
                <a:gd name="connsiteX2" fmla="*/ 3369945 w 3362325"/>
                <a:gd name="connsiteY2" fmla="*/ 442643 h 476250"/>
                <a:gd name="connsiteX3" fmla="*/ 3369945 w 3362325"/>
                <a:gd name="connsiteY3" fmla="*/ 485505 h 476250"/>
                <a:gd name="connsiteX4" fmla="*/ 0 w 3362325"/>
                <a:gd name="connsiteY4" fmla="*/ 485505 h 476250"/>
                <a:gd name="connsiteX0-1" fmla="*/ 0 w 3369945"/>
                <a:gd name="connsiteY0-2" fmla="*/ 515475 h 515475"/>
                <a:gd name="connsiteX1-3" fmla="*/ 0 w 3369945"/>
                <a:gd name="connsiteY1-4" fmla="*/ 344025 h 515475"/>
                <a:gd name="connsiteX2-5" fmla="*/ 3369945 w 3369945"/>
                <a:gd name="connsiteY2-6" fmla="*/ 429934 h 515475"/>
                <a:gd name="connsiteX3-7" fmla="*/ 3369945 w 3369945"/>
                <a:gd name="connsiteY3-8" fmla="*/ 515475 h 515475"/>
                <a:gd name="connsiteX4-9" fmla="*/ 0 w 3369945"/>
                <a:gd name="connsiteY4-10" fmla="*/ 515475 h 515475"/>
                <a:gd name="connsiteX0-11" fmla="*/ 0 w 3369945"/>
                <a:gd name="connsiteY0-12" fmla="*/ 489013 h 489013"/>
                <a:gd name="connsiteX1-13" fmla="*/ 0 w 3369945"/>
                <a:gd name="connsiteY1-14" fmla="*/ 317563 h 489013"/>
                <a:gd name="connsiteX2-15" fmla="*/ 3369945 w 3369945"/>
                <a:gd name="connsiteY2-16" fmla="*/ 403472 h 489013"/>
                <a:gd name="connsiteX3-17" fmla="*/ 3369945 w 3369945"/>
                <a:gd name="connsiteY3-18" fmla="*/ 489013 h 489013"/>
                <a:gd name="connsiteX4-19" fmla="*/ 0 w 3369945"/>
                <a:gd name="connsiteY4-20" fmla="*/ 489013 h 489013"/>
                <a:gd name="connsiteX0-21" fmla="*/ 0 w 3369945"/>
                <a:gd name="connsiteY0-22" fmla="*/ 501163 h 501163"/>
                <a:gd name="connsiteX1-23" fmla="*/ 0 w 3369945"/>
                <a:gd name="connsiteY1-24" fmla="*/ 329713 h 501163"/>
                <a:gd name="connsiteX2-25" fmla="*/ 3362936 w 3369945"/>
                <a:gd name="connsiteY2-26" fmla="*/ 398551 h 501163"/>
                <a:gd name="connsiteX3-27" fmla="*/ 3369945 w 3369945"/>
                <a:gd name="connsiteY3-28" fmla="*/ 501163 h 501163"/>
                <a:gd name="connsiteX4-29" fmla="*/ 0 w 3369945"/>
                <a:gd name="connsiteY4-30" fmla="*/ 501163 h 501163"/>
                <a:gd name="connsiteX0-31" fmla="*/ 0 w 3369945"/>
                <a:gd name="connsiteY0-32" fmla="*/ 478459 h 478459"/>
                <a:gd name="connsiteX1-33" fmla="*/ 0 w 3369945"/>
                <a:gd name="connsiteY1-34" fmla="*/ 307009 h 478459"/>
                <a:gd name="connsiteX2-35" fmla="*/ 3362936 w 3369945"/>
                <a:gd name="connsiteY2-36" fmla="*/ 375847 h 478459"/>
                <a:gd name="connsiteX3-37" fmla="*/ 3369945 w 3369945"/>
                <a:gd name="connsiteY3-38" fmla="*/ 478459 h 478459"/>
                <a:gd name="connsiteX4-39" fmla="*/ 0 w 3369945"/>
                <a:gd name="connsiteY4-40" fmla="*/ 478459 h 4784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478459">
                  <a:moveTo>
                    <a:pt x="0" y="478459"/>
                  </a:moveTo>
                  <a:lnTo>
                    <a:pt x="0" y="307009"/>
                  </a:lnTo>
                  <a:cubicBezTo>
                    <a:pt x="0" y="307009"/>
                    <a:pt x="1601207" y="-427589"/>
                    <a:pt x="3362936" y="375847"/>
                  </a:cubicBezTo>
                  <a:lnTo>
                    <a:pt x="3369945" y="478459"/>
                  </a:lnTo>
                  <a:cubicBezTo>
                    <a:pt x="3369945" y="478459"/>
                    <a:pt x="1547813" y="-459753"/>
                    <a:pt x="0" y="478459"/>
                  </a:cubicBezTo>
                  <a:close/>
                </a:path>
              </a:pathLst>
            </a:custGeom>
            <a:solidFill>
              <a:schemeClr val="bg1">
                <a:lumMod val="85000"/>
              </a:schemeClr>
            </a:solidFill>
            <a:ln w="38100">
              <a:noFill/>
            </a:ln>
          </p:spPr>
          <p:txBody>
            <a:bodyPr wrap="square" lIns="91440" tIns="45720" rIns="91440" bIns="45720" rtlCol="0" anchor="ctr">
              <a:normAutofit/>
            </a:bodyPr>
            <a:lstStyle/>
            <a:p>
              <a:endParaRPr lang="zh-CN" altLang="en-US" sz="2400" kern="0">
                <a:solidFill>
                  <a:srgbClr val="FFFFFF"/>
                </a:solidFill>
                <a:cs typeface="+mn-ea"/>
                <a:sym typeface="+mn-lt"/>
              </a:endParaRPr>
            </a:p>
          </p:txBody>
        </p:sp>
        <p:sp>
          <p:nvSpPr>
            <p:cNvPr id="50" name="ïṩḻíḋé"/>
            <p:cNvSpPr/>
            <p:nvPr/>
          </p:nvSpPr>
          <p:spPr>
            <a:xfrm flipH="1" flipV="1">
              <a:off x="5978508" y="3178628"/>
              <a:ext cx="6213233" cy="977861"/>
            </a:xfrm>
            <a:custGeom>
              <a:avLst/>
              <a:gdLst>
                <a:gd name="connsiteX0" fmla="*/ 0 w 1714500"/>
                <a:gd name="connsiteY0" fmla="*/ 448169 h 657225"/>
                <a:gd name="connsiteX1" fmla="*/ 0 w 1714500"/>
                <a:gd name="connsiteY1" fmla="*/ 662482 h 657225"/>
                <a:gd name="connsiteX2" fmla="*/ 1714500 w 1714500"/>
                <a:gd name="connsiteY2" fmla="*/ 494 h 657225"/>
                <a:gd name="connsiteX3" fmla="*/ 0 w 1714500"/>
                <a:gd name="connsiteY3" fmla="*/ 448169 h 657225"/>
              </a:gdLst>
              <a:ahLst/>
              <a:cxnLst>
                <a:cxn ang="0">
                  <a:pos x="connsiteX0" y="connsiteY0"/>
                </a:cxn>
                <a:cxn ang="0">
                  <a:pos x="connsiteX1" y="connsiteY1"/>
                </a:cxn>
                <a:cxn ang="0">
                  <a:pos x="connsiteX2" y="connsiteY2"/>
                </a:cxn>
                <a:cxn ang="0">
                  <a:pos x="connsiteX3" y="connsiteY3"/>
                </a:cxn>
              </a:cxnLst>
              <a:rect l="l" t="t" r="r" b="b"/>
              <a:pathLst>
                <a:path w="1714500" h="657225">
                  <a:moveTo>
                    <a:pt x="0" y="448169"/>
                  </a:moveTo>
                  <a:lnTo>
                    <a:pt x="0" y="662482"/>
                  </a:lnTo>
                  <a:cubicBezTo>
                    <a:pt x="0" y="662482"/>
                    <a:pt x="704850" y="62407"/>
                    <a:pt x="1714500" y="494"/>
                  </a:cubicBezTo>
                  <a:cubicBezTo>
                    <a:pt x="1714500" y="494"/>
                    <a:pt x="733425" y="-32843"/>
                    <a:pt x="0" y="448169"/>
                  </a:cubicBezTo>
                  <a:close/>
                </a:path>
              </a:pathLst>
            </a:custGeom>
            <a:solidFill>
              <a:schemeClr val="bg1">
                <a:lumMod val="85000"/>
                <a:alpha val="29000"/>
              </a:schemeClr>
            </a:solidFill>
            <a:ln w="9525" cap="flat">
              <a:noFill/>
              <a:prstDash val="solid"/>
              <a:miter/>
            </a:ln>
          </p:spPr>
          <p:txBody>
            <a:bodyPr wrap="square" lIns="91440" tIns="45720" rIns="91440" bIns="45720" rtlCol="0" anchor="ctr">
              <a:normAutofit/>
            </a:bodyPr>
            <a:lstStyle/>
            <a:p>
              <a:endParaRPr lang="zh-CN" altLang="en-US">
                <a:cs typeface="+mn-ea"/>
                <a:sym typeface="+mn-lt"/>
              </a:endParaRPr>
            </a:p>
          </p:txBody>
        </p:sp>
      </p:grpSp>
      <p:grpSp>
        <p:nvGrpSpPr>
          <p:cNvPr id="3" name="组合 2"/>
          <p:cNvGrpSpPr>
            <a:grpSpLocks noChangeAspect="1"/>
          </p:cNvGrpSpPr>
          <p:nvPr/>
        </p:nvGrpSpPr>
        <p:grpSpPr>
          <a:xfrm>
            <a:off x="3730423" y="1593820"/>
            <a:ext cx="417600" cy="417600"/>
            <a:chOff x="3550487" y="1530320"/>
            <a:chExt cx="676462" cy="676462"/>
          </a:xfrm>
        </p:grpSpPr>
        <p:sp>
          <p:nvSpPr>
            <p:cNvPr id="99" name="ïṡľidê"/>
            <p:cNvSpPr txBox="1"/>
            <p:nvPr/>
          </p:nvSpPr>
          <p:spPr bwMode="auto">
            <a:xfrm>
              <a:off x="3550487" y="1530320"/>
              <a:ext cx="676462" cy="676462"/>
            </a:xfrm>
            <a:prstGeom prst="ellipse">
              <a:avLst/>
            </a:prstGeom>
            <a:solidFill>
              <a:srgbClr val="C0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20000"/>
                </a:lnSpc>
                <a:spcBef>
                  <a:spcPct val="0"/>
                </a:spcBef>
              </a:pPr>
              <a:endParaRPr lang="en-US" altLang="zh-CN" sz="3200" b="1" dirty="0">
                <a:solidFill>
                  <a:schemeClr val="bg1"/>
                </a:solidFill>
                <a:latin typeface="方正字迹-佛君包装简体" panose="02000000000000000000" pitchFamily="2" charset="-122"/>
                <a:ea typeface="方正字迹-佛君包装简体" panose="02000000000000000000" pitchFamily="2" charset="-122"/>
                <a:cs typeface="+mn-ea"/>
                <a:sym typeface="+mn-lt"/>
              </a:endParaRPr>
            </a:p>
          </p:txBody>
        </p:sp>
        <p:sp>
          <p:nvSpPr>
            <p:cNvPr id="52" name="文本框 51"/>
            <p:cNvSpPr txBox="1"/>
            <p:nvPr/>
          </p:nvSpPr>
          <p:spPr>
            <a:xfrm>
              <a:off x="3711880" y="1705375"/>
              <a:ext cx="353676" cy="297430"/>
            </a:xfrm>
            <a:custGeom>
              <a:avLst/>
              <a:gdLst/>
              <a:ahLst/>
              <a:cxnLst/>
              <a:rect l="l" t="t" r="r" b="b"/>
              <a:pathLst>
                <a:path w="353676" h="297430">
                  <a:moveTo>
                    <a:pt x="136696" y="488"/>
                  </a:moveTo>
                  <a:cubicBezTo>
                    <a:pt x="147072" y="3218"/>
                    <a:pt x="162090" y="8816"/>
                    <a:pt x="181749" y="17280"/>
                  </a:cubicBezTo>
                  <a:cubicBezTo>
                    <a:pt x="190760" y="20557"/>
                    <a:pt x="196494" y="26564"/>
                    <a:pt x="198951" y="35302"/>
                  </a:cubicBezTo>
                  <a:cubicBezTo>
                    <a:pt x="200863" y="41309"/>
                    <a:pt x="200180" y="48408"/>
                    <a:pt x="196903" y="56599"/>
                  </a:cubicBezTo>
                  <a:cubicBezTo>
                    <a:pt x="194719" y="60968"/>
                    <a:pt x="193763" y="67112"/>
                    <a:pt x="194036" y="75030"/>
                  </a:cubicBezTo>
                  <a:cubicBezTo>
                    <a:pt x="194036" y="76942"/>
                    <a:pt x="194036" y="78443"/>
                    <a:pt x="194036" y="79536"/>
                  </a:cubicBezTo>
                  <a:cubicBezTo>
                    <a:pt x="194036" y="90731"/>
                    <a:pt x="193900" y="101653"/>
                    <a:pt x="193627" y="112302"/>
                  </a:cubicBezTo>
                  <a:cubicBezTo>
                    <a:pt x="211102" y="107114"/>
                    <a:pt x="232263" y="101107"/>
                    <a:pt x="257111" y="94280"/>
                  </a:cubicBezTo>
                  <a:cubicBezTo>
                    <a:pt x="261480" y="93188"/>
                    <a:pt x="264074" y="92505"/>
                    <a:pt x="264893" y="92232"/>
                  </a:cubicBezTo>
                  <a:cubicBezTo>
                    <a:pt x="274450" y="90048"/>
                    <a:pt x="280866" y="87181"/>
                    <a:pt x="284143" y="83631"/>
                  </a:cubicBezTo>
                  <a:cubicBezTo>
                    <a:pt x="291788" y="77624"/>
                    <a:pt x="298615" y="76259"/>
                    <a:pt x="304622" y="79536"/>
                  </a:cubicBezTo>
                  <a:cubicBezTo>
                    <a:pt x="306806" y="80628"/>
                    <a:pt x="310492" y="82676"/>
                    <a:pt x="315680" y="85679"/>
                  </a:cubicBezTo>
                  <a:cubicBezTo>
                    <a:pt x="333155" y="95236"/>
                    <a:pt x="343804" y="101926"/>
                    <a:pt x="347627" y="105748"/>
                  </a:cubicBezTo>
                  <a:cubicBezTo>
                    <a:pt x="354180" y="110663"/>
                    <a:pt x="355409" y="119401"/>
                    <a:pt x="351313" y="131961"/>
                  </a:cubicBezTo>
                  <a:cubicBezTo>
                    <a:pt x="346125" y="149163"/>
                    <a:pt x="339845" y="156399"/>
                    <a:pt x="332473" y="153669"/>
                  </a:cubicBezTo>
                  <a:cubicBezTo>
                    <a:pt x="319912" y="148481"/>
                    <a:pt x="308854" y="146569"/>
                    <a:pt x="299297" y="147935"/>
                  </a:cubicBezTo>
                  <a:cubicBezTo>
                    <a:pt x="262982" y="154761"/>
                    <a:pt x="227622" y="163499"/>
                    <a:pt x="193217" y="174147"/>
                  </a:cubicBezTo>
                  <a:lnTo>
                    <a:pt x="193217" y="212648"/>
                  </a:lnTo>
                  <a:cubicBezTo>
                    <a:pt x="192671" y="228211"/>
                    <a:pt x="201272" y="235038"/>
                    <a:pt x="219020" y="233126"/>
                  </a:cubicBezTo>
                  <a:cubicBezTo>
                    <a:pt x="249875" y="230396"/>
                    <a:pt x="270763" y="226983"/>
                    <a:pt x="281685" y="222887"/>
                  </a:cubicBezTo>
                  <a:cubicBezTo>
                    <a:pt x="290150" y="218518"/>
                    <a:pt x="297932" y="219337"/>
                    <a:pt x="305031" y="225344"/>
                  </a:cubicBezTo>
                  <a:cubicBezTo>
                    <a:pt x="315134" y="232990"/>
                    <a:pt x="323462" y="240908"/>
                    <a:pt x="330015" y="249100"/>
                  </a:cubicBezTo>
                  <a:cubicBezTo>
                    <a:pt x="334657" y="253742"/>
                    <a:pt x="335476" y="260022"/>
                    <a:pt x="332473" y="267940"/>
                  </a:cubicBezTo>
                  <a:cubicBezTo>
                    <a:pt x="329469" y="281047"/>
                    <a:pt x="323053" y="288419"/>
                    <a:pt x="313223" y="290057"/>
                  </a:cubicBezTo>
                  <a:cubicBezTo>
                    <a:pt x="284552" y="294426"/>
                    <a:pt x="250558" y="296883"/>
                    <a:pt x="211239" y="297430"/>
                  </a:cubicBezTo>
                  <a:cubicBezTo>
                    <a:pt x="179838" y="295518"/>
                    <a:pt x="157721" y="286644"/>
                    <a:pt x="144887" y="270807"/>
                  </a:cubicBezTo>
                  <a:cubicBezTo>
                    <a:pt x="138880" y="263435"/>
                    <a:pt x="134921" y="256882"/>
                    <a:pt x="133010" y="251148"/>
                  </a:cubicBezTo>
                  <a:cubicBezTo>
                    <a:pt x="131371" y="246779"/>
                    <a:pt x="130143" y="238178"/>
                    <a:pt x="129324" y="225344"/>
                  </a:cubicBezTo>
                  <a:cubicBezTo>
                    <a:pt x="128777" y="217972"/>
                    <a:pt x="128641" y="209234"/>
                    <a:pt x="128914" y="199132"/>
                  </a:cubicBezTo>
                  <a:cubicBezTo>
                    <a:pt x="106251" y="208961"/>
                    <a:pt x="83315" y="221795"/>
                    <a:pt x="60105" y="237632"/>
                  </a:cubicBezTo>
                  <a:cubicBezTo>
                    <a:pt x="52733" y="242820"/>
                    <a:pt x="44815" y="244048"/>
                    <a:pt x="36350" y="241318"/>
                  </a:cubicBezTo>
                  <a:cubicBezTo>
                    <a:pt x="28159" y="238041"/>
                    <a:pt x="18192" y="232853"/>
                    <a:pt x="6451" y="225754"/>
                  </a:cubicBezTo>
                  <a:cubicBezTo>
                    <a:pt x="717" y="221931"/>
                    <a:pt x="-1194" y="217699"/>
                    <a:pt x="717" y="213057"/>
                  </a:cubicBezTo>
                  <a:cubicBezTo>
                    <a:pt x="2628" y="209234"/>
                    <a:pt x="3174" y="205821"/>
                    <a:pt x="2355" y="202818"/>
                  </a:cubicBezTo>
                  <a:cubicBezTo>
                    <a:pt x="-102" y="197084"/>
                    <a:pt x="2082" y="192715"/>
                    <a:pt x="8909" y="189711"/>
                  </a:cubicBezTo>
                  <a:cubicBezTo>
                    <a:pt x="55600" y="167594"/>
                    <a:pt x="96011" y="149300"/>
                    <a:pt x="130143" y="134828"/>
                  </a:cubicBezTo>
                  <a:cubicBezTo>
                    <a:pt x="130416" y="123633"/>
                    <a:pt x="130825" y="108752"/>
                    <a:pt x="131371" y="90185"/>
                  </a:cubicBezTo>
                  <a:cubicBezTo>
                    <a:pt x="131918" y="78443"/>
                    <a:pt x="132191" y="71754"/>
                    <a:pt x="132191" y="70115"/>
                  </a:cubicBezTo>
                  <a:cubicBezTo>
                    <a:pt x="132191" y="57009"/>
                    <a:pt x="128368" y="47589"/>
                    <a:pt x="120723" y="41855"/>
                  </a:cubicBezTo>
                  <a:cubicBezTo>
                    <a:pt x="115262" y="37486"/>
                    <a:pt x="112394" y="31479"/>
                    <a:pt x="112121" y="23833"/>
                  </a:cubicBezTo>
                  <a:cubicBezTo>
                    <a:pt x="112121" y="22468"/>
                    <a:pt x="112121" y="21376"/>
                    <a:pt x="112121" y="20557"/>
                  </a:cubicBezTo>
                  <a:cubicBezTo>
                    <a:pt x="110756" y="13458"/>
                    <a:pt x="113077" y="8270"/>
                    <a:pt x="119084" y="4993"/>
                  </a:cubicBezTo>
                  <a:cubicBezTo>
                    <a:pt x="125637" y="624"/>
                    <a:pt x="131508" y="-878"/>
                    <a:pt x="136696" y="488"/>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dirty="0">
                <a:latin typeface="方正榜书行简体" panose="02000000000000000000" pitchFamily="2" charset="-122"/>
                <a:ea typeface="方正榜书行简体" panose="02000000000000000000" pitchFamily="2" charset="-122"/>
              </a:endParaRPr>
            </a:p>
          </p:txBody>
        </p:sp>
      </p:grpSp>
      <p:grpSp>
        <p:nvGrpSpPr>
          <p:cNvPr id="5" name="组合 4"/>
          <p:cNvGrpSpPr>
            <a:grpSpLocks noChangeAspect="1"/>
          </p:cNvGrpSpPr>
          <p:nvPr/>
        </p:nvGrpSpPr>
        <p:grpSpPr>
          <a:xfrm>
            <a:off x="5896224" y="1593820"/>
            <a:ext cx="417600" cy="417600"/>
            <a:chOff x="5757769" y="1530320"/>
            <a:chExt cx="676462" cy="676462"/>
          </a:xfrm>
        </p:grpSpPr>
        <p:sp>
          <p:nvSpPr>
            <p:cNvPr id="101" name="ïṩḻíḋe"/>
            <p:cNvSpPr txBox="1"/>
            <p:nvPr/>
          </p:nvSpPr>
          <p:spPr bwMode="auto">
            <a:xfrm>
              <a:off x="5757769" y="1530320"/>
              <a:ext cx="676462" cy="676462"/>
            </a:xfrm>
            <a:prstGeom prst="ellipse">
              <a:avLst/>
            </a:prstGeom>
            <a:solidFill>
              <a:srgbClr val="C0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20000"/>
                </a:lnSpc>
                <a:spcBef>
                  <a:spcPct val="0"/>
                </a:spcBef>
              </a:pPr>
              <a:endParaRPr lang="en-US" altLang="zh-CN" sz="3200" b="1" dirty="0">
                <a:solidFill>
                  <a:schemeClr val="bg1"/>
                </a:solidFill>
                <a:latin typeface="方正字迹-佛君包装简体" panose="02000000000000000000" pitchFamily="2" charset="-122"/>
                <a:ea typeface="方正字迹-佛君包装简体" panose="02000000000000000000" pitchFamily="2" charset="-122"/>
                <a:cs typeface="+mn-ea"/>
                <a:sym typeface="+mn-lt"/>
              </a:endParaRPr>
            </a:p>
          </p:txBody>
        </p:sp>
        <p:sp>
          <p:nvSpPr>
            <p:cNvPr id="56" name="文本框 55"/>
            <p:cNvSpPr txBox="1"/>
            <p:nvPr/>
          </p:nvSpPr>
          <p:spPr>
            <a:xfrm>
              <a:off x="5930650" y="1750632"/>
              <a:ext cx="402887" cy="238948"/>
            </a:xfrm>
            <a:custGeom>
              <a:avLst/>
              <a:gdLst/>
              <a:ahLst/>
              <a:cxnLst/>
              <a:rect l="l" t="t" r="r" b="b"/>
              <a:pathLst>
                <a:path w="402887" h="238948">
                  <a:moveTo>
                    <a:pt x="95104" y="78337"/>
                  </a:moveTo>
                  <a:cubicBezTo>
                    <a:pt x="110121" y="83251"/>
                    <a:pt x="123501" y="89805"/>
                    <a:pt x="135242" y="97996"/>
                  </a:cubicBezTo>
                  <a:cubicBezTo>
                    <a:pt x="145072" y="104822"/>
                    <a:pt x="146983" y="113970"/>
                    <a:pt x="140976" y="125438"/>
                  </a:cubicBezTo>
                  <a:cubicBezTo>
                    <a:pt x="125685" y="157658"/>
                    <a:pt x="104251" y="189877"/>
                    <a:pt x="76673" y="222097"/>
                  </a:cubicBezTo>
                  <a:cubicBezTo>
                    <a:pt x="65478" y="235204"/>
                    <a:pt x="55648" y="240665"/>
                    <a:pt x="47183" y="238480"/>
                  </a:cubicBezTo>
                  <a:cubicBezTo>
                    <a:pt x="46364" y="238207"/>
                    <a:pt x="45272" y="237934"/>
                    <a:pt x="43907" y="237661"/>
                  </a:cubicBezTo>
                  <a:cubicBezTo>
                    <a:pt x="37900" y="236842"/>
                    <a:pt x="33394" y="235340"/>
                    <a:pt x="30391" y="233156"/>
                  </a:cubicBezTo>
                  <a:cubicBezTo>
                    <a:pt x="24930" y="229060"/>
                    <a:pt x="17831" y="225784"/>
                    <a:pt x="9093" y="223326"/>
                  </a:cubicBezTo>
                  <a:cubicBezTo>
                    <a:pt x="3632" y="221688"/>
                    <a:pt x="628" y="218957"/>
                    <a:pt x="82" y="215135"/>
                  </a:cubicBezTo>
                  <a:cubicBezTo>
                    <a:pt x="-464" y="211312"/>
                    <a:pt x="1721" y="207899"/>
                    <a:pt x="6635" y="204895"/>
                  </a:cubicBezTo>
                  <a:cubicBezTo>
                    <a:pt x="14827" y="199980"/>
                    <a:pt x="23974" y="191106"/>
                    <a:pt x="34077" y="178273"/>
                  </a:cubicBezTo>
                  <a:cubicBezTo>
                    <a:pt x="36534" y="174996"/>
                    <a:pt x="38309" y="172675"/>
                    <a:pt x="39402" y="171310"/>
                  </a:cubicBezTo>
                  <a:cubicBezTo>
                    <a:pt x="49777" y="160934"/>
                    <a:pt x="62474" y="142230"/>
                    <a:pt x="77492" y="115198"/>
                  </a:cubicBezTo>
                  <a:cubicBezTo>
                    <a:pt x="81588" y="108099"/>
                    <a:pt x="82407" y="100727"/>
                    <a:pt x="79949" y="93081"/>
                  </a:cubicBezTo>
                  <a:cubicBezTo>
                    <a:pt x="80222" y="82159"/>
                    <a:pt x="85274" y="77244"/>
                    <a:pt x="95104" y="78337"/>
                  </a:cubicBezTo>
                  <a:close/>
                  <a:moveTo>
                    <a:pt x="154748" y="56"/>
                  </a:moveTo>
                  <a:cubicBezTo>
                    <a:pt x="158810" y="227"/>
                    <a:pt x="163366" y="790"/>
                    <a:pt x="168418" y="1746"/>
                  </a:cubicBezTo>
                  <a:cubicBezTo>
                    <a:pt x="185620" y="6388"/>
                    <a:pt x="199682" y="14579"/>
                    <a:pt x="210604" y="26320"/>
                  </a:cubicBezTo>
                  <a:cubicBezTo>
                    <a:pt x="212242" y="28505"/>
                    <a:pt x="214700" y="31781"/>
                    <a:pt x="217976" y="36150"/>
                  </a:cubicBezTo>
                  <a:cubicBezTo>
                    <a:pt x="245554" y="74377"/>
                    <a:pt x="273132" y="107553"/>
                    <a:pt x="300710" y="135677"/>
                  </a:cubicBezTo>
                  <a:cubicBezTo>
                    <a:pt x="314909" y="150149"/>
                    <a:pt x="329108" y="161617"/>
                    <a:pt x="343306" y="170081"/>
                  </a:cubicBezTo>
                  <a:cubicBezTo>
                    <a:pt x="349859" y="174177"/>
                    <a:pt x="362966" y="181549"/>
                    <a:pt x="382625" y="192198"/>
                  </a:cubicBezTo>
                  <a:cubicBezTo>
                    <a:pt x="384264" y="193291"/>
                    <a:pt x="385492" y="193973"/>
                    <a:pt x="386312" y="194246"/>
                  </a:cubicBezTo>
                  <a:cubicBezTo>
                    <a:pt x="391226" y="196158"/>
                    <a:pt x="396005" y="202028"/>
                    <a:pt x="400647" y="211858"/>
                  </a:cubicBezTo>
                  <a:cubicBezTo>
                    <a:pt x="405835" y="223326"/>
                    <a:pt x="402012" y="229743"/>
                    <a:pt x="389179" y="231108"/>
                  </a:cubicBezTo>
                  <a:cubicBezTo>
                    <a:pt x="352863" y="233839"/>
                    <a:pt x="323920" y="235613"/>
                    <a:pt x="302349" y="236433"/>
                  </a:cubicBezTo>
                  <a:cubicBezTo>
                    <a:pt x="285693" y="237798"/>
                    <a:pt x="273132" y="233019"/>
                    <a:pt x="264668" y="222097"/>
                  </a:cubicBezTo>
                  <a:cubicBezTo>
                    <a:pt x="263576" y="220732"/>
                    <a:pt x="261528" y="218138"/>
                    <a:pt x="258524" y="214315"/>
                  </a:cubicBezTo>
                  <a:cubicBezTo>
                    <a:pt x="244872" y="197386"/>
                    <a:pt x="231902" y="179638"/>
                    <a:pt x="219614" y="161071"/>
                  </a:cubicBezTo>
                  <a:cubicBezTo>
                    <a:pt x="211696" y="149330"/>
                    <a:pt x="199682" y="129533"/>
                    <a:pt x="183572" y="101682"/>
                  </a:cubicBezTo>
                  <a:cubicBezTo>
                    <a:pt x="174288" y="85845"/>
                    <a:pt x="168554" y="76425"/>
                    <a:pt x="166370" y="73422"/>
                  </a:cubicBezTo>
                  <a:cubicBezTo>
                    <a:pt x="159270" y="62773"/>
                    <a:pt x="145891" y="56766"/>
                    <a:pt x="126231" y="55400"/>
                  </a:cubicBezTo>
                  <a:cubicBezTo>
                    <a:pt x="118859" y="52943"/>
                    <a:pt x="115446" y="45980"/>
                    <a:pt x="115992" y="34512"/>
                  </a:cubicBezTo>
                  <a:cubicBezTo>
                    <a:pt x="117084" y="30689"/>
                    <a:pt x="120770" y="24273"/>
                    <a:pt x="127051" y="15262"/>
                  </a:cubicBezTo>
                  <a:cubicBezTo>
                    <a:pt x="129235" y="12531"/>
                    <a:pt x="130737" y="10484"/>
                    <a:pt x="131556" y="9118"/>
                  </a:cubicBezTo>
                  <a:cubicBezTo>
                    <a:pt x="134832" y="2565"/>
                    <a:pt x="142563" y="-455"/>
                    <a:pt x="154748" y="56"/>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dirty="0">
                <a:latin typeface="方正榜书行简体" panose="02000000000000000000" pitchFamily="2" charset="-122"/>
                <a:ea typeface="方正榜书行简体" panose="02000000000000000000" pitchFamily="2" charset="-122"/>
              </a:endParaRPr>
            </a:p>
          </p:txBody>
        </p:sp>
      </p:grpSp>
      <p:grpSp>
        <p:nvGrpSpPr>
          <p:cNvPr id="6" name="组合 5"/>
          <p:cNvGrpSpPr>
            <a:grpSpLocks noChangeAspect="1"/>
          </p:cNvGrpSpPr>
          <p:nvPr/>
        </p:nvGrpSpPr>
        <p:grpSpPr>
          <a:xfrm>
            <a:off x="8131318" y="1593820"/>
            <a:ext cx="417600" cy="417600"/>
            <a:chOff x="7965051" y="1530320"/>
            <a:chExt cx="676462" cy="676462"/>
          </a:xfrm>
        </p:grpSpPr>
        <p:sp>
          <p:nvSpPr>
            <p:cNvPr id="103" name="i$ľïdè"/>
            <p:cNvSpPr txBox="1"/>
            <p:nvPr/>
          </p:nvSpPr>
          <p:spPr bwMode="auto">
            <a:xfrm>
              <a:off x="7965051" y="1530320"/>
              <a:ext cx="676462" cy="676462"/>
            </a:xfrm>
            <a:prstGeom prst="ellipse">
              <a:avLst/>
            </a:prstGeom>
            <a:solidFill>
              <a:srgbClr val="C0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20000"/>
                </a:lnSpc>
                <a:spcBef>
                  <a:spcPct val="0"/>
                </a:spcBef>
              </a:pPr>
              <a:endParaRPr lang="en-US" altLang="zh-CN" sz="3200" b="1" dirty="0">
                <a:solidFill>
                  <a:schemeClr val="bg1"/>
                </a:solidFill>
                <a:latin typeface="方正字迹-佛君包装简体" panose="02000000000000000000" pitchFamily="2" charset="-122"/>
                <a:ea typeface="方正字迹-佛君包装简体" panose="02000000000000000000" pitchFamily="2" charset="-122"/>
                <a:cs typeface="+mn-ea"/>
                <a:sym typeface="+mn-lt"/>
              </a:endParaRPr>
            </a:p>
          </p:txBody>
        </p:sp>
        <p:sp>
          <p:nvSpPr>
            <p:cNvPr id="57" name="文本框 56"/>
            <p:cNvSpPr txBox="1"/>
            <p:nvPr/>
          </p:nvSpPr>
          <p:spPr>
            <a:xfrm>
              <a:off x="8157924" y="1705375"/>
              <a:ext cx="361488" cy="310234"/>
            </a:xfrm>
            <a:custGeom>
              <a:avLst/>
              <a:gdLst/>
              <a:ahLst/>
              <a:cxnLst/>
              <a:rect l="l" t="t" r="r" b="b"/>
              <a:pathLst>
                <a:path w="361488" h="310234">
                  <a:moveTo>
                    <a:pt x="134538" y="0"/>
                  </a:moveTo>
                  <a:cubicBezTo>
                    <a:pt x="145186" y="0"/>
                    <a:pt x="153105" y="136"/>
                    <a:pt x="158293" y="409"/>
                  </a:cubicBezTo>
                  <a:cubicBezTo>
                    <a:pt x="169488" y="409"/>
                    <a:pt x="177952" y="5597"/>
                    <a:pt x="183687" y="15973"/>
                  </a:cubicBezTo>
                  <a:cubicBezTo>
                    <a:pt x="188328" y="23892"/>
                    <a:pt x="189557" y="32493"/>
                    <a:pt x="187373" y="41777"/>
                  </a:cubicBezTo>
                  <a:cubicBezTo>
                    <a:pt x="187100" y="42596"/>
                    <a:pt x="186144" y="45326"/>
                    <a:pt x="184506" y="49968"/>
                  </a:cubicBezTo>
                  <a:cubicBezTo>
                    <a:pt x="180956" y="59252"/>
                    <a:pt x="177952" y="67307"/>
                    <a:pt x="175495" y="74133"/>
                  </a:cubicBezTo>
                  <a:cubicBezTo>
                    <a:pt x="181502" y="71949"/>
                    <a:pt x="188738" y="69218"/>
                    <a:pt x="197202" y="65941"/>
                  </a:cubicBezTo>
                  <a:cubicBezTo>
                    <a:pt x="199933" y="64576"/>
                    <a:pt x="201844" y="63757"/>
                    <a:pt x="202937" y="63484"/>
                  </a:cubicBezTo>
                  <a:cubicBezTo>
                    <a:pt x="207578" y="61300"/>
                    <a:pt x="212493" y="61300"/>
                    <a:pt x="217681" y="63484"/>
                  </a:cubicBezTo>
                  <a:cubicBezTo>
                    <a:pt x="218500" y="63757"/>
                    <a:pt x="219593" y="64303"/>
                    <a:pt x="220958" y="65122"/>
                  </a:cubicBezTo>
                  <a:cubicBezTo>
                    <a:pt x="223961" y="66761"/>
                    <a:pt x="226419" y="67170"/>
                    <a:pt x="228330" y="66351"/>
                  </a:cubicBezTo>
                  <a:cubicBezTo>
                    <a:pt x="229968" y="64440"/>
                    <a:pt x="232562" y="64849"/>
                    <a:pt x="236112" y="67580"/>
                  </a:cubicBezTo>
                  <a:cubicBezTo>
                    <a:pt x="236658" y="67853"/>
                    <a:pt x="237068" y="68126"/>
                    <a:pt x="237341" y="68399"/>
                  </a:cubicBezTo>
                  <a:cubicBezTo>
                    <a:pt x="243348" y="73314"/>
                    <a:pt x="250857" y="83417"/>
                    <a:pt x="259867" y="98707"/>
                  </a:cubicBezTo>
                  <a:cubicBezTo>
                    <a:pt x="263144" y="107718"/>
                    <a:pt x="261233" y="114954"/>
                    <a:pt x="254133" y="120415"/>
                  </a:cubicBezTo>
                  <a:cubicBezTo>
                    <a:pt x="244031" y="125057"/>
                    <a:pt x="237614" y="131064"/>
                    <a:pt x="234883" y="138436"/>
                  </a:cubicBezTo>
                  <a:cubicBezTo>
                    <a:pt x="223142" y="168745"/>
                    <a:pt x="214678" y="199190"/>
                    <a:pt x="209490" y="229771"/>
                  </a:cubicBezTo>
                  <a:cubicBezTo>
                    <a:pt x="208671" y="244789"/>
                    <a:pt x="215087" y="252981"/>
                    <a:pt x="228740" y="254346"/>
                  </a:cubicBezTo>
                  <a:cubicBezTo>
                    <a:pt x="241846" y="255165"/>
                    <a:pt x="252427" y="255370"/>
                    <a:pt x="260482" y="254960"/>
                  </a:cubicBezTo>
                  <a:cubicBezTo>
                    <a:pt x="268537" y="254551"/>
                    <a:pt x="277070" y="253527"/>
                    <a:pt x="286080" y="251889"/>
                  </a:cubicBezTo>
                  <a:cubicBezTo>
                    <a:pt x="296456" y="250523"/>
                    <a:pt x="302327" y="245745"/>
                    <a:pt x="303692" y="237553"/>
                  </a:cubicBezTo>
                  <a:cubicBezTo>
                    <a:pt x="305330" y="232638"/>
                    <a:pt x="306013" y="224720"/>
                    <a:pt x="305740" y="213798"/>
                  </a:cubicBezTo>
                  <a:cubicBezTo>
                    <a:pt x="305740" y="204787"/>
                    <a:pt x="305194" y="192364"/>
                    <a:pt x="304102" y="176527"/>
                  </a:cubicBezTo>
                  <a:cubicBezTo>
                    <a:pt x="304102" y="172704"/>
                    <a:pt x="303965" y="169564"/>
                    <a:pt x="303692" y="167106"/>
                  </a:cubicBezTo>
                  <a:cubicBezTo>
                    <a:pt x="303419" y="164649"/>
                    <a:pt x="303897" y="163216"/>
                    <a:pt x="305125" y="162806"/>
                  </a:cubicBezTo>
                  <a:cubicBezTo>
                    <a:pt x="306354" y="162396"/>
                    <a:pt x="307515" y="163147"/>
                    <a:pt x="308607" y="165059"/>
                  </a:cubicBezTo>
                  <a:cubicBezTo>
                    <a:pt x="309426" y="166424"/>
                    <a:pt x="310382" y="168335"/>
                    <a:pt x="311474" y="170793"/>
                  </a:cubicBezTo>
                  <a:cubicBezTo>
                    <a:pt x="312566" y="173250"/>
                    <a:pt x="313317" y="174888"/>
                    <a:pt x="313727" y="175708"/>
                  </a:cubicBezTo>
                  <a:cubicBezTo>
                    <a:pt x="314136" y="176527"/>
                    <a:pt x="314614" y="176868"/>
                    <a:pt x="315160" y="176731"/>
                  </a:cubicBezTo>
                  <a:cubicBezTo>
                    <a:pt x="315706" y="176595"/>
                    <a:pt x="315979" y="176254"/>
                    <a:pt x="315979" y="175708"/>
                  </a:cubicBezTo>
                  <a:lnTo>
                    <a:pt x="315979" y="171612"/>
                  </a:lnTo>
                  <a:cubicBezTo>
                    <a:pt x="315706" y="170793"/>
                    <a:pt x="315843" y="170315"/>
                    <a:pt x="316389" y="170178"/>
                  </a:cubicBezTo>
                  <a:cubicBezTo>
                    <a:pt x="316935" y="170042"/>
                    <a:pt x="317413" y="170315"/>
                    <a:pt x="317822" y="170997"/>
                  </a:cubicBezTo>
                  <a:cubicBezTo>
                    <a:pt x="318232" y="171680"/>
                    <a:pt x="319938" y="175025"/>
                    <a:pt x="322942" y="181032"/>
                  </a:cubicBezTo>
                  <a:cubicBezTo>
                    <a:pt x="325946" y="187039"/>
                    <a:pt x="327720" y="190589"/>
                    <a:pt x="328266" y="191681"/>
                  </a:cubicBezTo>
                  <a:cubicBezTo>
                    <a:pt x="328813" y="193319"/>
                    <a:pt x="329632" y="194138"/>
                    <a:pt x="330724" y="194138"/>
                  </a:cubicBezTo>
                  <a:cubicBezTo>
                    <a:pt x="331543" y="193592"/>
                    <a:pt x="331680" y="192364"/>
                    <a:pt x="331133" y="190452"/>
                  </a:cubicBezTo>
                  <a:cubicBezTo>
                    <a:pt x="331133" y="190179"/>
                    <a:pt x="330997" y="189497"/>
                    <a:pt x="330724" y="188404"/>
                  </a:cubicBezTo>
                  <a:cubicBezTo>
                    <a:pt x="330451" y="186766"/>
                    <a:pt x="329495" y="184036"/>
                    <a:pt x="327857" y="180213"/>
                  </a:cubicBezTo>
                  <a:cubicBezTo>
                    <a:pt x="327311" y="178575"/>
                    <a:pt x="327447" y="177346"/>
                    <a:pt x="328266" y="176527"/>
                  </a:cubicBezTo>
                  <a:cubicBezTo>
                    <a:pt x="329359" y="176254"/>
                    <a:pt x="330314" y="176800"/>
                    <a:pt x="331133" y="178165"/>
                  </a:cubicBezTo>
                  <a:cubicBezTo>
                    <a:pt x="340417" y="197552"/>
                    <a:pt x="346288" y="210931"/>
                    <a:pt x="348745" y="218303"/>
                  </a:cubicBezTo>
                  <a:cubicBezTo>
                    <a:pt x="349564" y="220488"/>
                    <a:pt x="350657" y="223901"/>
                    <a:pt x="352022" y="228543"/>
                  </a:cubicBezTo>
                  <a:cubicBezTo>
                    <a:pt x="358029" y="246564"/>
                    <a:pt x="361169" y="259261"/>
                    <a:pt x="361442" y="266633"/>
                  </a:cubicBezTo>
                  <a:cubicBezTo>
                    <a:pt x="362261" y="286839"/>
                    <a:pt x="352158" y="298990"/>
                    <a:pt x="331133" y="303085"/>
                  </a:cubicBezTo>
                  <a:cubicBezTo>
                    <a:pt x="313931" y="306635"/>
                    <a:pt x="294681" y="308819"/>
                    <a:pt x="273383" y="309639"/>
                  </a:cubicBezTo>
                  <a:cubicBezTo>
                    <a:pt x="252905" y="310731"/>
                    <a:pt x="233382" y="310321"/>
                    <a:pt x="214814" y="308410"/>
                  </a:cubicBezTo>
                  <a:cubicBezTo>
                    <a:pt x="192697" y="307045"/>
                    <a:pt x="175358" y="298853"/>
                    <a:pt x="162798" y="283835"/>
                  </a:cubicBezTo>
                  <a:cubicBezTo>
                    <a:pt x="155153" y="275371"/>
                    <a:pt x="152013" y="259124"/>
                    <a:pt x="153378" y="235096"/>
                  </a:cubicBezTo>
                  <a:cubicBezTo>
                    <a:pt x="154743" y="204514"/>
                    <a:pt x="163754" y="171202"/>
                    <a:pt x="180410" y="135160"/>
                  </a:cubicBezTo>
                  <a:cubicBezTo>
                    <a:pt x="181502" y="133248"/>
                    <a:pt x="181639" y="131951"/>
                    <a:pt x="180819" y="131269"/>
                  </a:cubicBezTo>
                  <a:cubicBezTo>
                    <a:pt x="180000" y="130586"/>
                    <a:pt x="178362" y="130518"/>
                    <a:pt x="175905" y="131064"/>
                  </a:cubicBezTo>
                  <a:cubicBezTo>
                    <a:pt x="175632" y="131064"/>
                    <a:pt x="174266" y="131473"/>
                    <a:pt x="171809" y="132293"/>
                  </a:cubicBezTo>
                  <a:cubicBezTo>
                    <a:pt x="163344" y="135296"/>
                    <a:pt x="155972" y="138027"/>
                    <a:pt x="149692" y="140484"/>
                  </a:cubicBezTo>
                  <a:cubicBezTo>
                    <a:pt x="148327" y="143215"/>
                    <a:pt x="146483" y="147242"/>
                    <a:pt x="144163" y="152567"/>
                  </a:cubicBezTo>
                  <a:cubicBezTo>
                    <a:pt x="141842" y="157891"/>
                    <a:pt x="140135" y="161645"/>
                    <a:pt x="139043" y="163830"/>
                  </a:cubicBezTo>
                  <a:cubicBezTo>
                    <a:pt x="135766" y="170383"/>
                    <a:pt x="130851" y="180622"/>
                    <a:pt x="124298" y="194548"/>
                  </a:cubicBezTo>
                  <a:cubicBezTo>
                    <a:pt x="107369" y="230045"/>
                    <a:pt x="94536" y="254209"/>
                    <a:pt x="85798" y="267043"/>
                  </a:cubicBezTo>
                  <a:cubicBezTo>
                    <a:pt x="73784" y="287795"/>
                    <a:pt x="62725" y="298853"/>
                    <a:pt x="52623" y="300218"/>
                  </a:cubicBezTo>
                  <a:cubicBezTo>
                    <a:pt x="43339" y="301584"/>
                    <a:pt x="35693" y="299399"/>
                    <a:pt x="29686" y="293665"/>
                  </a:cubicBezTo>
                  <a:cubicBezTo>
                    <a:pt x="19583" y="283835"/>
                    <a:pt x="10163" y="272367"/>
                    <a:pt x="1426" y="259261"/>
                  </a:cubicBezTo>
                  <a:cubicBezTo>
                    <a:pt x="60" y="257076"/>
                    <a:pt x="-281" y="255506"/>
                    <a:pt x="402" y="254551"/>
                  </a:cubicBezTo>
                  <a:cubicBezTo>
                    <a:pt x="1084" y="253595"/>
                    <a:pt x="2381" y="253800"/>
                    <a:pt x="4293" y="255165"/>
                  </a:cubicBezTo>
                  <a:cubicBezTo>
                    <a:pt x="5385" y="255711"/>
                    <a:pt x="6136" y="255848"/>
                    <a:pt x="6545" y="255575"/>
                  </a:cubicBezTo>
                  <a:cubicBezTo>
                    <a:pt x="6955" y="255302"/>
                    <a:pt x="6887" y="254483"/>
                    <a:pt x="6341" y="253117"/>
                  </a:cubicBezTo>
                  <a:cubicBezTo>
                    <a:pt x="4702" y="249841"/>
                    <a:pt x="3474" y="247793"/>
                    <a:pt x="2654" y="246974"/>
                  </a:cubicBezTo>
                  <a:cubicBezTo>
                    <a:pt x="197" y="243697"/>
                    <a:pt x="-554" y="241308"/>
                    <a:pt x="402" y="239806"/>
                  </a:cubicBezTo>
                  <a:cubicBezTo>
                    <a:pt x="1357" y="238304"/>
                    <a:pt x="3747" y="238373"/>
                    <a:pt x="7569" y="240011"/>
                  </a:cubicBezTo>
                  <a:cubicBezTo>
                    <a:pt x="8661" y="240284"/>
                    <a:pt x="10300" y="240830"/>
                    <a:pt x="12484" y="241649"/>
                  </a:cubicBezTo>
                  <a:cubicBezTo>
                    <a:pt x="19857" y="244653"/>
                    <a:pt x="24635" y="246291"/>
                    <a:pt x="26819" y="246564"/>
                  </a:cubicBezTo>
                  <a:cubicBezTo>
                    <a:pt x="31188" y="247656"/>
                    <a:pt x="35557" y="244653"/>
                    <a:pt x="39926" y="237553"/>
                  </a:cubicBezTo>
                  <a:cubicBezTo>
                    <a:pt x="50029" y="220624"/>
                    <a:pt x="61497" y="198098"/>
                    <a:pt x="74330" y="169974"/>
                  </a:cubicBezTo>
                  <a:cubicBezTo>
                    <a:pt x="69415" y="171612"/>
                    <a:pt x="66139" y="172841"/>
                    <a:pt x="64500" y="173660"/>
                  </a:cubicBezTo>
                  <a:cubicBezTo>
                    <a:pt x="54943" y="178302"/>
                    <a:pt x="46069" y="177073"/>
                    <a:pt x="37878" y="169974"/>
                  </a:cubicBezTo>
                  <a:cubicBezTo>
                    <a:pt x="36240" y="168608"/>
                    <a:pt x="33782" y="166560"/>
                    <a:pt x="30505" y="163830"/>
                  </a:cubicBezTo>
                  <a:cubicBezTo>
                    <a:pt x="22587" y="157823"/>
                    <a:pt x="17126" y="153044"/>
                    <a:pt x="14122" y="149495"/>
                  </a:cubicBezTo>
                  <a:cubicBezTo>
                    <a:pt x="12757" y="147310"/>
                    <a:pt x="12825" y="143965"/>
                    <a:pt x="14327" y="139460"/>
                  </a:cubicBezTo>
                  <a:cubicBezTo>
                    <a:pt x="15829" y="134955"/>
                    <a:pt x="17809" y="132156"/>
                    <a:pt x="20266" y="131064"/>
                  </a:cubicBezTo>
                  <a:cubicBezTo>
                    <a:pt x="28185" y="127241"/>
                    <a:pt x="55217" y="117138"/>
                    <a:pt x="101362" y="100755"/>
                  </a:cubicBezTo>
                  <a:cubicBezTo>
                    <a:pt x="108734" y="80823"/>
                    <a:pt x="114741" y="63074"/>
                    <a:pt x="119383" y="47511"/>
                  </a:cubicBezTo>
                  <a:cubicBezTo>
                    <a:pt x="120748" y="43142"/>
                    <a:pt x="119793" y="39319"/>
                    <a:pt x="116516" y="36042"/>
                  </a:cubicBezTo>
                  <a:cubicBezTo>
                    <a:pt x="114878" y="34677"/>
                    <a:pt x="113649" y="33585"/>
                    <a:pt x="112830" y="32766"/>
                  </a:cubicBezTo>
                  <a:cubicBezTo>
                    <a:pt x="109007" y="28670"/>
                    <a:pt x="105185" y="23073"/>
                    <a:pt x="101362" y="15973"/>
                  </a:cubicBezTo>
                  <a:cubicBezTo>
                    <a:pt x="100816" y="15154"/>
                    <a:pt x="100406" y="14472"/>
                    <a:pt x="100133" y="13925"/>
                  </a:cubicBezTo>
                  <a:cubicBezTo>
                    <a:pt x="96584" y="7099"/>
                    <a:pt x="99178" y="2867"/>
                    <a:pt x="107915" y="1229"/>
                  </a:cubicBezTo>
                  <a:cubicBezTo>
                    <a:pt x="113649" y="682"/>
                    <a:pt x="122523" y="273"/>
                    <a:pt x="13453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dirty="0">
                <a:latin typeface="方正榜书行简体" panose="02000000000000000000" pitchFamily="2" charset="-122"/>
                <a:ea typeface="方正榜书行简体" panose="02000000000000000000" pitchFamily="2" charset="-122"/>
              </a:endParaRPr>
            </a:p>
          </p:txBody>
        </p:sp>
      </p:grpSp>
      <p:grpSp>
        <p:nvGrpSpPr>
          <p:cNvPr id="7" name="组合 6"/>
          <p:cNvGrpSpPr>
            <a:grpSpLocks noChangeAspect="1"/>
          </p:cNvGrpSpPr>
          <p:nvPr/>
        </p:nvGrpSpPr>
        <p:grpSpPr>
          <a:xfrm>
            <a:off x="10397068" y="1593820"/>
            <a:ext cx="417600" cy="417600"/>
            <a:chOff x="10172331" y="1530320"/>
            <a:chExt cx="676462" cy="676462"/>
          </a:xfrm>
        </p:grpSpPr>
        <p:sp>
          <p:nvSpPr>
            <p:cNvPr id="110" name="ïṣ1idé"/>
            <p:cNvSpPr txBox="1"/>
            <p:nvPr/>
          </p:nvSpPr>
          <p:spPr bwMode="auto">
            <a:xfrm>
              <a:off x="10172331" y="1530320"/>
              <a:ext cx="676462" cy="676462"/>
            </a:xfrm>
            <a:prstGeom prst="ellipse">
              <a:avLst/>
            </a:prstGeom>
            <a:solidFill>
              <a:srgbClr val="C0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20000"/>
                </a:lnSpc>
                <a:spcBef>
                  <a:spcPct val="0"/>
                </a:spcBef>
              </a:pPr>
              <a:endParaRPr lang="en-US" altLang="zh-CN" sz="3200" b="1" dirty="0">
                <a:solidFill>
                  <a:schemeClr val="bg1"/>
                </a:solidFill>
                <a:latin typeface="方正字迹-佛君包装简体" panose="02000000000000000000" pitchFamily="2" charset="-122"/>
                <a:ea typeface="方正字迹-佛君包装简体" panose="02000000000000000000" pitchFamily="2" charset="-122"/>
                <a:cs typeface="+mn-ea"/>
                <a:sym typeface="+mn-lt"/>
              </a:endParaRPr>
            </a:p>
          </p:txBody>
        </p:sp>
        <p:sp>
          <p:nvSpPr>
            <p:cNvPr id="58" name="文本框 57"/>
            <p:cNvSpPr txBox="1"/>
            <p:nvPr/>
          </p:nvSpPr>
          <p:spPr>
            <a:xfrm>
              <a:off x="10360401" y="1687091"/>
              <a:ext cx="349456" cy="373839"/>
            </a:xfrm>
            <a:custGeom>
              <a:avLst/>
              <a:gdLst/>
              <a:ahLst/>
              <a:cxnLst/>
              <a:rect l="l" t="t" r="r" b="b"/>
              <a:pathLst>
                <a:path w="349456" h="373839">
                  <a:moveTo>
                    <a:pt x="164216" y="335"/>
                  </a:moveTo>
                  <a:cubicBezTo>
                    <a:pt x="167083" y="-416"/>
                    <a:pt x="170632" y="96"/>
                    <a:pt x="174864" y="1871"/>
                  </a:cubicBezTo>
                  <a:cubicBezTo>
                    <a:pt x="180872" y="3509"/>
                    <a:pt x="191111" y="9653"/>
                    <a:pt x="205583" y="20302"/>
                  </a:cubicBezTo>
                  <a:cubicBezTo>
                    <a:pt x="208313" y="22213"/>
                    <a:pt x="210088" y="23442"/>
                    <a:pt x="210907" y="23988"/>
                  </a:cubicBezTo>
                  <a:cubicBezTo>
                    <a:pt x="217733" y="28630"/>
                    <a:pt x="221283" y="35593"/>
                    <a:pt x="221556" y="44876"/>
                  </a:cubicBezTo>
                  <a:cubicBezTo>
                    <a:pt x="221556" y="56344"/>
                    <a:pt x="220054" y="63717"/>
                    <a:pt x="217051" y="66993"/>
                  </a:cubicBezTo>
                  <a:cubicBezTo>
                    <a:pt x="212409" y="71635"/>
                    <a:pt x="210088" y="77506"/>
                    <a:pt x="210088" y="84605"/>
                  </a:cubicBezTo>
                  <a:cubicBezTo>
                    <a:pt x="210088" y="97165"/>
                    <a:pt x="209815" y="110818"/>
                    <a:pt x="209269" y="125562"/>
                  </a:cubicBezTo>
                  <a:cubicBezTo>
                    <a:pt x="263606" y="114640"/>
                    <a:pt x="293505" y="109316"/>
                    <a:pt x="298966" y="109589"/>
                  </a:cubicBezTo>
                  <a:cubicBezTo>
                    <a:pt x="300331" y="109589"/>
                    <a:pt x="302106" y="109589"/>
                    <a:pt x="304290" y="109589"/>
                  </a:cubicBezTo>
                  <a:cubicBezTo>
                    <a:pt x="309478" y="108770"/>
                    <a:pt x="314803" y="110408"/>
                    <a:pt x="320264" y="114504"/>
                  </a:cubicBezTo>
                  <a:cubicBezTo>
                    <a:pt x="332824" y="124334"/>
                    <a:pt x="341630" y="133891"/>
                    <a:pt x="346681" y="143174"/>
                  </a:cubicBezTo>
                  <a:cubicBezTo>
                    <a:pt x="351733" y="152458"/>
                    <a:pt x="349889" y="162697"/>
                    <a:pt x="341152" y="173892"/>
                  </a:cubicBezTo>
                  <a:cubicBezTo>
                    <a:pt x="332960" y="181265"/>
                    <a:pt x="324359" y="182766"/>
                    <a:pt x="315349" y="178398"/>
                  </a:cubicBezTo>
                  <a:cubicBezTo>
                    <a:pt x="306884" y="174029"/>
                    <a:pt x="298147" y="171571"/>
                    <a:pt x="289136" y="171025"/>
                  </a:cubicBezTo>
                  <a:cubicBezTo>
                    <a:pt x="280944" y="170752"/>
                    <a:pt x="253776" y="173892"/>
                    <a:pt x="207630" y="180446"/>
                  </a:cubicBezTo>
                  <a:cubicBezTo>
                    <a:pt x="205992" y="242155"/>
                    <a:pt x="204490" y="289939"/>
                    <a:pt x="203125" y="323797"/>
                  </a:cubicBezTo>
                  <a:cubicBezTo>
                    <a:pt x="201214" y="333900"/>
                    <a:pt x="196435" y="347006"/>
                    <a:pt x="188790" y="363116"/>
                  </a:cubicBezTo>
                  <a:cubicBezTo>
                    <a:pt x="186060" y="369669"/>
                    <a:pt x="182715" y="373219"/>
                    <a:pt x="178755" y="373765"/>
                  </a:cubicBezTo>
                  <a:cubicBezTo>
                    <a:pt x="174796" y="374311"/>
                    <a:pt x="170769" y="371854"/>
                    <a:pt x="166673" y="366393"/>
                  </a:cubicBezTo>
                  <a:cubicBezTo>
                    <a:pt x="157662" y="353559"/>
                    <a:pt x="151109" y="330487"/>
                    <a:pt x="147013" y="297174"/>
                  </a:cubicBezTo>
                  <a:cubicBezTo>
                    <a:pt x="146194" y="287891"/>
                    <a:pt x="146331" y="253077"/>
                    <a:pt x="147423" y="192733"/>
                  </a:cubicBezTo>
                  <a:cubicBezTo>
                    <a:pt x="101004" y="204747"/>
                    <a:pt x="72061" y="213348"/>
                    <a:pt x="60593" y="218536"/>
                  </a:cubicBezTo>
                  <a:cubicBezTo>
                    <a:pt x="51855" y="225362"/>
                    <a:pt x="43254" y="225635"/>
                    <a:pt x="34790" y="219355"/>
                  </a:cubicBezTo>
                  <a:cubicBezTo>
                    <a:pt x="29602" y="215806"/>
                    <a:pt x="22366" y="209116"/>
                    <a:pt x="13082" y="199286"/>
                  </a:cubicBezTo>
                  <a:cubicBezTo>
                    <a:pt x="10625" y="196829"/>
                    <a:pt x="8850" y="195054"/>
                    <a:pt x="7758" y="193962"/>
                  </a:cubicBezTo>
                  <a:cubicBezTo>
                    <a:pt x="932" y="186862"/>
                    <a:pt x="-1389" y="179763"/>
                    <a:pt x="795" y="172664"/>
                  </a:cubicBezTo>
                  <a:cubicBezTo>
                    <a:pt x="3799" y="164472"/>
                    <a:pt x="8304" y="160786"/>
                    <a:pt x="14311" y="161605"/>
                  </a:cubicBezTo>
                  <a:cubicBezTo>
                    <a:pt x="15676" y="161878"/>
                    <a:pt x="17588" y="162288"/>
                    <a:pt x="20045" y="162834"/>
                  </a:cubicBezTo>
                  <a:cubicBezTo>
                    <a:pt x="28237" y="165018"/>
                    <a:pt x="35882" y="164882"/>
                    <a:pt x="42981" y="162424"/>
                  </a:cubicBezTo>
                  <a:cubicBezTo>
                    <a:pt x="47623" y="161332"/>
                    <a:pt x="71652" y="156008"/>
                    <a:pt x="115067" y="146451"/>
                  </a:cubicBezTo>
                  <a:cubicBezTo>
                    <a:pt x="130357" y="143174"/>
                    <a:pt x="141416" y="140717"/>
                    <a:pt x="148242" y="139078"/>
                  </a:cubicBezTo>
                  <a:cubicBezTo>
                    <a:pt x="148515" y="122969"/>
                    <a:pt x="148925" y="104538"/>
                    <a:pt x="149471" y="83786"/>
                  </a:cubicBezTo>
                  <a:cubicBezTo>
                    <a:pt x="149471" y="78871"/>
                    <a:pt x="149471" y="76209"/>
                    <a:pt x="149471" y="75799"/>
                  </a:cubicBezTo>
                  <a:cubicBezTo>
                    <a:pt x="149471" y="75390"/>
                    <a:pt x="149471" y="74912"/>
                    <a:pt x="149471" y="74366"/>
                  </a:cubicBezTo>
                  <a:cubicBezTo>
                    <a:pt x="149744" y="63444"/>
                    <a:pt x="148106" y="56481"/>
                    <a:pt x="144556" y="53477"/>
                  </a:cubicBezTo>
                  <a:cubicBezTo>
                    <a:pt x="136911" y="44740"/>
                    <a:pt x="134999" y="37367"/>
                    <a:pt x="138822" y="31360"/>
                  </a:cubicBezTo>
                  <a:cubicBezTo>
                    <a:pt x="140733" y="28630"/>
                    <a:pt x="144146" y="24124"/>
                    <a:pt x="149061" y="17844"/>
                  </a:cubicBezTo>
                  <a:cubicBezTo>
                    <a:pt x="153430" y="12110"/>
                    <a:pt x="156297" y="8288"/>
                    <a:pt x="157662" y="6376"/>
                  </a:cubicBezTo>
                  <a:cubicBezTo>
                    <a:pt x="159164" y="3100"/>
                    <a:pt x="161349" y="1086"/>
                    <a:pt x="164216" y="335"/>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dirty="0">
                <a:latin typeface="方正榜书行简体" panose="02000000000000000000" pitchFamily="2" charset="-122"/>
                <a:ea typeface="方正榜书行简体" panose="02000000000000000000" pitchFamily="2" charset="-122"/>
              </a:endParaRPr>
            </a:p>
          </p:txBody>
        </p:sp>
      </p:grpSp>
      <p:grpSp>
        <p:nvGrpSpPr>
          <p:cNvPr id="2" name="组合 1"/>
          <p:cNvGrpSpPr>
            <a:grpSpLocks noChangeAspect="1"/>
          </p:cNvGrpSpPr>
          <p:nvPr/>
        </p:nvGrpSpPr>
        <p:grpSpPr>
          <a:xfrm>
            <a:off x="1413205" y="1593820"/>
            <a:ext cx="417600" cy="417600"/>
            <a:chOff x="1343205" y="1530320"/>
            <a:chExt cx="676462" cy="676462"/>
          </a:xfrm>
        </p:grpSpPr>
        <p:sp>
          <p:nvSpPr>
            <p:cNvPr id="97" name="íṣḷïḑè"/>
            <p:cNvSpPr txBox="1"/>
            <p:nvPr/>
          </p:nvSpPr>
          <p:spPr bwMode="auto">
            <a:xfrm>
              <a:off x="1343205" y="1530320"/>
              <a:ext cx="676462" cy="676462"/>
            </a:xfrm>
            <a:prstGeom prst="ellipse">
              <a:avLst/>
            </a:prstGeom>
            <a:solidFill>
              <a:srgbClr val="C0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ctr">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20000"/>
                </a:lnSpc>
                <a:spcBef>
                  <a:spcPct val="0"/>
                </a:spcBef>
              </a:pPr>
              <a:endParaRPr lang="en-US" altLang="zh-CN" sz="3200" b="1" dirty="0">
                <a:solidFill>
                  <a:schemeClr val="bg1"/>
                </a:solidFill>
                <a:latin typeface="方正字迹-佛君包装简体" panose="02000000000000000000" pitchFamily="2" charset="-122"/>
                <a:ea typeface="方正字迹-佛君包装简体" panose="02000000000000000000" pitchFamily="2" charset="-122"/>
                <a:cs typeface="+mn-ea"/>
                <a:sym typeface="+mn-lt"/>
              </a:endParaRPr>
            </a:p>
          </p:txBody>
        </p:sp>
        <p:sp>
          <p:nvSpPr>
            <p:cNvPr id="59" name="文本框 58"/>
            <p:cNvSpPr txBox="1"/>
            <p:nvPr/>
          </p:nvSpPr>
          <p:spPr>
            <a:xfrm>
              <a:off x="1532315" y="1687091"/>
              <a:ext cx="298241" cy="334740"/>
            </a:xfrm>
            <a:custGeom>
              <a:avLst/>
              <a:gdLst/>
              <a:ahLst/>
              <a:cxnLst/>
              <a:rect l="l" t="t" r="r" b="b"/>
              <a:pathLst>
                <a:path w="298241" h="334740">
                  <a:moveTo>
                    <a:pt x="208135" y="200399"/>
                  </a:moveTo>
                  <a:cubicBezTo>
                    <a:pt x="214143" y="199307"/>
                    <a:pt x="219330" y="199307"/>
                    <a:pt x="223699" y="200399"/>
                  </a:cubicBezTo>
                  <a:cubicBezTo>
                    <a:pt x="225338" y="200945"/>
                    <a:pt x="230116" y="202174"/>
                    <a:pt x="238034" y="204085"/>
                  </a:cubicBezTo>
                  <a:cubicBezTo>
                    <a:pt x="257694" y="208727"/>
                    <a:pt x="268889" y="211731"/>
                    <a:pt x="271620" y="213096"/>
                  </a:cubicBezTo>
                  <a:cubicBezTo>
                    <a:pt x="278173" y="215827"/>
                    <a:pt x="283429" y="221492"/>
                    <a:pt x="287388" y="230093"/>
                  </a:cubicBezTo>
                  <a:cubicBezTo>
                    <a:pt x="291347" y="238694"/>
                    <a:pt x="294829" y="248866"/>
                    <a:pt x="297832" y="260607"/>
                  </a:cubicBezTo>
                  <a:cubicBezTo>
                    <a:pt x="298378" y="263064"/>
                    <a:pt x="298378" y="266068"/>
                    <a:pt x="297832" y="269617"/>
                  </a:cubicBezTo>
                  <a:cubicBezTo>
                    <a:pt x="297559" y="272075"/>
                    <a:pt x="297423" y="274123"/>
                    <a:pt x="297423" y="275761"/>
                  </a:cubicBezTo>
                  <a:cubicBezTo>
                    <a:pt x="296331" y="285591"/>
                    <a:pt x="294146" y="293782"/>
                    <a:pt x="290870" y="300336"/>
                  </a:cubicBezTo>
                  <a:cubicBezTo>
                    <a:pt x="286501" y="307708"/>
                    <a:pt x="280221" y="311667"/>
                    <a:pt x="272029" y="312213"/>
                  </a:cubicBezTo>
                  <a:cubicBezTo>
                    <a:pt x="270664" y="312213"/>
                    <a:pt x="268616" y="312350"/>
                    <a:pt x="265886" y="312623"/>
                  </a:cubicBezTo>
                  <a:cubicBezTo>
                    <a:pt x="256875" y="313988"/>
                    <a:pt x="250185" y="313715"/>
                    <a:pt x="245816" y="311804"/>
                  </a:cubicBezTo>
                  <a:cubicBezTo>
                    <a:pt x="242540" y="310711"/>
                    <a:pt x="237625" y="308527"/>
                    <a:pt x="231072" y="305250"/>
                  </a:cubicBezTo>
                  <a:cubicBezTo>
                    <a:pt x="226703" y="303066"/>
                    <a:pt x="223563" y="301701"/>
                    <a:pt x="221651" y="301155"/>
                  </a:cubicBezTo>
                  <a:cubicBezTo>
                    <a:pt x="213187" y="298424"/>
                    <a:pt x="201855" y="296513"/>
                    <a:pt x="187657" y="295421"/>
                  </a:cubicBezTo>
                  <a:cubicBezTo>
                    <a:pt x="184926" y="295421"/>
                    <a:pt x="183015" y="294943"/>
                    <a:pt x="181923" y="293987"/>
                  </a:cubicBezTo>
                  <a:cubicBezTo>
                    <a:pt x="180830" y="293031"/>
                    <a:pt x="181104" y="292007"/>
                    <a:pt x="182742" y="290915"/>
                  </a:cubicBezTo>
                  <a:cubicBezTo>
                    <a:pt x="187111" y="287912"/>
                    <a:pt x="187793" y="286137"/>
                    <a:pt x="184790" y="285591"/>
                  </a:cubicBezTo>
                  <a:cubicBezTo>
                    <a:pt x="180694" y="285318"/>
                    <a:pt x="173185" y="284226"/>
                    <a:pt x="162263" y="282314"/>
                  </a:cubicBezTo>
                  <a:cubicBezTo>
                    <a:pt x="159533" y="282041"/>
                    <a:pt x="157894" y="281359"/>
                    <a:pt x="157348" y="280266"/>
                  </a:cubicBezTo>
                  <a:cubicBezTo>
                    <a:pt x="157348" y="279174"/>
                    <a:pt x="158577" y="277809"/>
                    <a:pt x="161034" y="276171"/>
                  </a:cubicBezTo>
                  <a:cubicBezTo>
                    <a:pt x="179329" y="269890"/>
                    <a:pt x="198306" y="264429"/>
                    <a:pt x="217965" y="259788"/>
                  </a:cubicBezTo>
                  <a:cubicBezTo>
                    <a:pt x="220150" y="259515"/>
                    <a:pt x="221583" y="258900"/>
                    <a:pt x="222266" y="257945"/>
                  </a:cubicBezTo>
                  <a:cubicBezTo>
                    <a:pt x="222948" y="256989"/>
                    <a:pt x="222334" y="256238"/>
                    <a:pt x="220423" y="255692"/>
                  </a:cubicBezTo>
                  <a:cubicBezTo>
                    <a:pt x="215508" y="253780"/>
                    <a:pt x="211412" y="251323"/>
                    <a:pt x="208135" y="248319"/>
                  </a:cubicBezTo>
                  <a:cubicBezTo>
                    <a:pt x="207043" y="247227"/>
                    <a:pt x="204859" y="243678"/>
                    <a:pt x="201582" y="237671"/>
                  </a:cubicBezTo>
                  <a:cubicBezTo>
                    <a:pt x="199944" y="234667"/>
                    <a:pt x="198852" y="232756"/>
                    <a:pt x="198306" y="231937"/>
                  </a:cubicBezTo>
                  <a:cubicBezTo>
                    <a:pt x="195575" y="227841"/>
                    <a:pt x="192845" y="225929"/>
                    <a:pt x="190114" y="226202"/>
                  </a:cubicBezTo>
                  <a:cubicBezTo>
                    <a:pt x="188476" y="226202"/>
                    <a:pt x="185745" y="226339"/>
                    <a:pt x="181923" y="226612"/>
                  </a:cubicBezTo>
                  <a:cubicBezTo>
                    <a:pt x="178646" y="226612"/>
                    <a:pt x="176462" y="226612"/>
                    <a:pt x="175369" y="226612"/>
                  </a:cubicBezTo>
                  <a:cubicBezTo>
                    <a:pt x="173731" y="226612"/>
                    <a:pt x="172707" y="225793"/>
                    <a:pt x="172298" y="224155"/>
                  </a:cubicBezTo>
                  <a:cubicBezTo>
                    <a:pt x="171888" y="222516"/>
                    <a:pt x="172502" y="221288"/>
                    <a:pt x="174141" y="220468"/>
                  </a:cubicBezTo>
                  <a:lnTo>
                    <a:pt x="183151" y="217192"/>
                  </a:lnTo>
                  <a:cubicBezTo>
                    <a:pt x="184244" y="216919"/>
                    <a:pt x="184585" y="216441"/>
                    <a:pt x="184175" y="215758"/>
                  </a:cubicBezTo>
                  <a:cubicBezTo>
                    <a:pt x="183766" y="215076"/>
                    <a:pt x="182878" y="214734"/>
                    <a:pt x="181513" y="214734"/>
                  </a:cubicBezTo>
                  <a:cubicBezTo>
                    <a:pt x="180967" y="214734"/>
                    <a:pt x="180148" y="214734"/>
                    <a:pt x="179056" y="214734"/>
                  </a:cubicBezTo>
                  <a:cubicBezTo>
                    <a:pt x="176598" y="214461"/>
                    <a:pt x="174414" y="214461"/>
                    <a:pt x="172502" y="214734"/>
                  </a:cubicBezTo>
                  <a:cubicBezTo>
                    <a:pt x="170045" y="214734"/>
                    <a:pt x="168611" y="214257"/>
                    <a:pt x="168202" y="213301"/>
                  </a:cubicBezTo>
                  <a:cubicBezTo>
                    <a:pt x="167792" y="212345"/>
                    <a:pt x="168816" y="211458"/>
                    <a:pt x="171274" y="210639"/>
                  </a:cubicBezTo>
                  <a:cubicBezTo>
                    <a:pt x="177008" y="208454"/>
                    <a:pt x="188339" y="205178"/>
                    <a:pt x="205268" y="200809"/>
                  </a:cubicBezTo>
                  <a:cubicBezTo>
                    <a:pt x="205815" y="200809"/>
                    <a:pt x="206770" y="200672"/>
                    <a:pt x="208135" y="200399"/>
                  </a:cubicBezTo>
                  <a:close/>
                  <a:moveTo>
                    <a:pt x="142603" y="117"/>
                  </a:moveTo>
                  <a:cubicBezTo>
                    <a:pt x="147518" y="-429"/>
                    <a:pt x="152160" y="936"/>
                    <a:pt x="156529" y="4213"/>
                  </a:cubicBezTo>
                  <a:cubicBezTo>
                    <a:pt x="167997" y="15681"/>
                    <a:pt x="175916" y="25920"/>
                    <a:pt x="180284" y="34931"/>
                  </a:cubicBezTo>
                  <a:cubicBezTo>
                    <a:pt x="183834" y="46126"/>
                    <a:pt x="182878" y="56638"/>
                    <a:pt x="177417" y="66468"/>
                  </a:cubicBezTo>
                  <a:cubicBezTo>
                    <a:pt x="174960" y="69745"/>
                    <a:pt x="170523" y="75138"/>
                    <a:pt x="164106" y="82646"/>
                  </a:cubicBezTo>
                  <a:cubicBezTo>
                    <a:pt x="157689" y="90155"/>
                    <a:pt x="153252" y="95548"/>
                    <a:pt x="150795" y="98825"/>
                  </a:cubicBezTo>
                  <a:cubicBezTo>
                    <a:pt x="149157" y="101009"/>
                    <a:pt x="148542" y="102647"/>
                    <a:pt x="148952" y="103739"/>
                  </a:cubicBezTo>
                  <a:cubicBezTo>
                    <a:pt x="149361" y="104832"/>
                    <a:pt x="150658" y="105105"/>
                    <a:pt x="152843" y="104559"/>
                  </a:cubicBezTo>
                  <a:cubicBezTo>
                    <a:pt x="170864" y="99098"/>
                    <a:pt x="184790" y="93773"/>
                    <a:pt x="194619" y="88585"/>
                  </a:cubicBezTo>
                  <a:cubicBezTo>
                    <a:pt x="203084" y="84489"/>
                    <a:pt x="211685" y="85172"/>
                    <a:pt x="220423" y="90633"/>
                  </a:cubicBezTo>
                  <a:cubicBezTo>
                    <a:pt x="225338" y="93091"/>
                    <a:pt x="231618" y="99371"/>
                    <a:pt x="239263" y="109474"/>
                  </a:cubicBezTo>
                  <a:cubicBezTo>
                    <a:pt x="243086" y="114661"/>
                    <a:pt x="243495" y="121897"/>
                    <a:pt x="240492" y="131181"/>
                  </a:cubicBezTo>
                  <a:cubicBezTo>
                    <a:pt x="237488" y="138553"/>
                    <a:pt x="231754" y="147291"/>
                    <a:pt x="223290" y="157394"/>
                  </a:cubicBezTo>
                  <a:cubicBezTo>
                    <a:pt x="218102" y="163128"/>
                    <a:pt x="212914" y="165995"/>
                    <a:pt x="207726" y="165995"/>
                  </a:cubicBezTo>
                  <a:cubicBezTo>
                    <a:pt x="205268" y="165722"/>
                    <a:pt x="202128" y="165722"/>
                    <a:pt x="198306" y="165995"/>
                  </a:cubicBezTo>
                  <a:cubicBezTo>
                    <a:pt x="196121" y="166268"/>
                    <a:pt x="194619" y="166404"/>
                    <a:pt x="193800" y="166404"/>
                  </a:cubicBezTo>
                  <a:cubicBezTo>
                    <a:pt x="191889" y="166404"/>
                    <a:pt x="187247" y="167770"/>
                    <a:pt x="179875" y="170500"/>
                  </a:cubicBezTo>
                  <a:cubicBezTo>
                    <a:pt x="178510" y="171046"/>
                    <a:pt x="177554" y="171456"/>
                    <a:pt x="177008" y="171729"/>
                  </a:cubicBezTo>
                  <a:cubicBezTo>
                    <a:pt x="174277" y="172821"/>
                    <a:pt x="170455" y="174459"/>
                    <a:pt x="165540" y="176644"/>
                  </a:cubicBezTo>
                  <a:cubicBezTo>
                    <a:pt x="153525" y="181832"/>
                    <a:pt x="143832" y="186474"/>
                    <a:pt x="136460" y="190569"/>
                  </a:cubicBezTo>
                  <a:cubicBezTo>
                    <a:pt x="133729" y="192208"/>
                    <a:pt x="131886" y="192617"/>
                    <a:pt x="130931" y="191798"/>
                  </a:cubicBezTo>
                  <a:cubicBezTo>
                    <a:pt x="129975" y="190979"/>
                    <a:pt x="130453" y="189545"/>
                    <a:pt x="132364" y="187498"/>
                  </a:cubicBezTo>
                  <a:cubicBezTo>
                    <a:pt x="134275" y="185450"/>
                    <a:pt x="135777" y="183607"/>
                    <a:pt x="136869" y="181968"/>
                  </a:cubicBezTo>
                  <a:cubicBezTo>
                    <a:pt x="137689" y="180876"/>
                    <a:pt x="138371" y="179920"/>
                    <a:pt x="138917" y="179101"/>
                  </a:cubicBezTo>
                  <a:cubicBezTo>
                    <a:pt x="140009" y="177736"/>
                    <a:pt x="140283" y="176576"/>
                    <a:pt x="139736" y="175620"/>
                  </a:cubicBezTo>
                  <a:cubicBezTo>
                    <a:pt x="139190" y="174664"/>
                    <a:pt x="138235" y="174459"/>
                    <a:pt x="136869" y="175006"/>
                  </a:cubicBezTo>
                  <a:cubicBezTo>
                    <a:pt x="121306" y="187020"/>
                    <a:pt x="98369" y="205587"/>
                    <a:pt x="68061" y="230708"/>
                  </a:cubicBezTo>
                  <a:cubicBezTo>
                    <a:pt x="66149" y="232346"/>
                    <a:pt x="65399" y="233370"/>
                    <a:pt x="65808" y="233780"/>
                  </a:cubicBezTo>
                  <a:cubicBezTo>
                    <a:pt x="66218" y="234189"/>
                    <a:pt x="67515" y="233848"/>
                    <a:pt x="69699" y="232756"/>
                  </a:cubicBezTo>
                  <a:cubicBezTo>
                    <a:pt x="79256" y="226476"/>
                    <a:pt x="85809" y="222516"/>
                    <a:pt x="89359" y="220878"/>
                  </a:cubicBezTo>
                  <a:cubicBezTo>
                    <a:pt x="91270" y="220059"/>
                    <a:pt x="92499" y="219991"/>
                    <a:pt x="93045" y="220673"/>
                  </a:cubicBezTo>
                  <a:cubicBezTo>
                    <a:pt x="93591" y="221356"/>
                    <a:pt x="93045" y="222107"/>
                    <a:pt x="91407" y="222926"/>
                  </a:cubicBezTo>
                  <a:cubicBezTo>
                    <a:pt x="90587" y="223745"/>
                    <a:pt x="88403" y="225656"/>
                    <a:pt x="84853" y="228660"/>
                  </a:cubicBezTo>
                  <a:cubicBezTo>
                    <a:pt x="79392" y="233302"/>
                    <a:pt x="76252" y="236032"/>
                    <a:pt x="75433" y="236851"/>
                  </a:cubicBezTo>
                  <a:cubicBezTo>
                    <a:pt x="74068" y="237671"/>
                    <a:pt x="73658" y="238285"/>
                    <a:pt x="74204" y="238694"/>
                  </a:cubicBezTo>
                  <a:cubicBezTo>
                    <a:pt x="74751" y="239104"/>
                    <a:pt x="75843" y="238899"/>
                    <a:pt x="77481" y="238080"/>
                  </a:cubicBezTo>
                  <a:cubicBezTo>
                    <a:pt x="82669" y="235077"/>
                    <a:pt x="89495" y="231663"/>
                    <a:pt x="97960" y="227841"/>
                  </a:cubicBezTo>
                  <a:cubicBezTo>
                    <a:pt x="100417" y="227022"/>
                    <a:pt x="102260" y="226817"/>
                    <a:pt x="103489" y="227226"/>
                  </a:cubicBezTo>
                  <a:cubicBezTo>
                    <a:pt x="104718" y="227636"/>
                    <a:pt x="104650" y="228387"/>
                    <a:pt x="103284" y="229479"/>
                  </a:cubicBezTo>
                  <a:cubicBezTo>
                    <a:pt x="101100" y="231937"/>
                    <a:pt x="100827" y="232892"/>
                    <a:pt x="102465" y="232346"/>
                  </a:cubicBezTo>
                  <a:cubicBezTo>
                    <a:pt x="103011" y="232346"/>
                    <a:pt x="105878" y="231117"/>
                    <a:pt x="111066" y="228660"/>
                  </a:cubicBezTo>
                  <a:cubicBezTo>
                    <a:pt x="120896" y="224564"/>
                    <a:pt x="126698" y="222380"/>
                    <a:pt x="128473" y="222107"/>
                  </a:cubicBezTo>
                  <a:cubicBezTo>
                    <a:pt x="130248" y="221834"/>
                    <a:pt x="130999" y="222243"/>
                    <a:pt x="130726" y="223335"/>
                  </a:cubicBezTo>
                  <a:cubicBezTo>
                    <a:pt x="130453" y="224428"/>
                    <a:pt x="129087" y="225793"/>
                    <a:pt x="126630" y="227431"/>
                  </a:cubicBezTo>
                  <a:cubicBezTo>
                    <a:pt x="115435" y="233438"/>
                    <a:pt x="107380" y="238490"/>
                    <a:pt x="102465" y="242585"/>
                  </a:cubicBezTo>
                  <a:cubicBezTo>
                    <a:pt x="101646" y="243405"/>
                    <a:pt x="100827" y="244224"/>
                    <a:pt x="100008" y="245043"/>
                  </a:cubicBezTo>
                  <a:cubicBezTo>
                    <a:pt x="99462" y="245316"/>
                    <a:pt x="98984" y="245794"/>
                    <a:pt x="98574" y="246476"/>
                  </a:cubicBezTo>
                  <a:cubicBezTo>
                    <a:pt x="98165" y="247159"/>
                    <a:pt x="98096" y="247773"/>
                    <a:pt x="98369" y="248319"/>
                  </a:cubicBezTo>
                  <a:cubicBezTo>
                    <a:pt x="98642" y="248866"/>
                    <a:pt x="99120" y="248934"/>
                    <a:pt x="99803" y="248524"/>
                  </a:cubicBezTo>
                  <a:cubicBezTo>
                    <a:pt x="100485" y="248115"/>
                    <a:pt x="101919" y="247227"/>
                    <a:pt x="104103" y="245862"/>
                  </a:cubicBezTo>
                  <a:cubicBezTo>
                    <a:pt x="109564" y="242858"/>
                    <a:pt x="112841" y="241220"/>
                    <a:pt x="113933" y="240947"/>
                  </a:cubicBezTo>
                  <a:cubicBezTo>
                    <a:pt x="115025" y="240674"/>
                    <a:pt x="115845" y="240811"/>
                    <a:pt x="116391" y="241357"/>
                  </a:cubicBezTo>
                  <a:cubicBezTo>
                    <a:pt x="116391" y="242176"/>
                    <a:pt x="115845" y="242995"/>
                    <a:pt x="114752" y="243814"/>
                  </a:cubicBezTo>
                  <a:cubicBezTo>
                    <a:pt x="114206" y="244360"/>
                    <a:pt x="111612" y="246408"/>
                    <a:pt x="106970" y="249958"/>
                  </a:cubicBezTo>
                  <a:cubicBezTo>
                    <a:pt x="99052" y="255965"/>
                    <a:pt x="94137" y="259924"/>
                    <a:pt x="92226" y="261835"/>
                  </a:cubicBezTo>
                  <a:cubicBezTo>
                    <a:pt x="81304" y="272757"/>
                    <a:pt x="74477" y="281495"/>
                    <a:pt x="71747" y="288048"/>
                  </a:cubicBezTo>
                  <a:cubicBezTo>
                    <a:pt x="71201" y="290233"/>
                    <a:pt x="70109" y="294328"/>
                    <a:pt x="68470" y="300336"/>
                  </a:cubicBezTo>
                  <a:cubicBezTo>
                    <a:pt x="66832" y="307435"/>
                    <a:pt x="65603" y="312077"/>
                    <a:pt x="64784" y="314261"/>
                  </a:cubicBezTo>
                  <a:cubicBezTo>
                    <a:pt x="63692" y="317811"/>
                    <a:pt x="61644" y="322043"/>
                    <a:pt x="58641" y="326958"/>
                  </a:cubicBezTo>
                  <a:cubicBezTo>
                    <a:pt x="58641" y="327231"/>
                    <a:pt x="58504" y="327504"/>
                    <a:pt x="58231" y="327777"/>
                  </a:cubicBezTo>
                  <a:cubicBezTo>
                    <a:pt x="56866" y="331054"/>
                    <a:pt x="54545" y="332555"/>
                    <a:pt x="51268" y="332282"/>
                  </a:cubicBezTo>
                  <a:cubicBezTo>
                    <a:pt x="46080" y="331463"/>
                    <a:pt x="42667" y="331736"/>
                    <a:pt x="41029" y="333102"/>
                  </a:cubicBezTo>
                  <a:cubicBezTo>
                    <a:pt x="36933" y="335286"/>
                    <a:pt x="32974" y="335286"/>
                    <a:pt x="29151" y="333102"/>
                  </a:cubicBezTo>
                  <a:cubicBezTo>
                    <a:pt x="16318" y="321633"/>
                    <a:pt x="8126" y="312486"/>
                    <a:pt x="4577" y="305660"/>
                  </a:cubicBezTo>
                  <a:cubicBezTo>
                    <a:pt x="-338" y="290642"/>
                    <a:pt x="-1294" y="278901"/>
                    <a:pt x="1710" y="270437"/>
                  </a:cubicBezTo>
                  <a:cubicBezTo>
                    <a:pt x="6078" y="260880"/>
                    <a:pt x="11403" y="253507"/>
                    <a:pt x="17683" y="248319"/>
                  </a:cubicBezTo>
                  <a:cubicBezTo>
                    <a:pt x="25602" y="242312"/>
                    <a:pt x="34885" y="236305"/>
                    <a:pt x="45534" y="230298"/>
                  </a:cubicBezTo>
                  <a:cubicBezTo>
                    <a:pt x="56183" y="223745"/>
                    <a:pt x="72703" y="212413"/>
                    <a:pt x="95093" y="196303"/>
                  </a:cubicBezTo>
                  <a:cubicBezTo>
                    <a:pt x="95366" y="196030"/>
                    <a:pt x="95912" y="195484"/>
                    <a:pt x="96731" y="194665"/>
                  </a:cubicBezTo>
                  <a:cubicBezTo>
                    <a:pt x="100281" y="191935"/>
                    <a:pt x="100417" y="190296"/>
                    <a:pt x="97141" y="189750"/>
                  </a:cubicBezTo>
                  <a:cubicBezTo>
                    <a:pt x="96048" y="189477"/>
                    <a:pt x="94001" y="189068"/>
                    <a:pt x="90997" y="188522"/>
                  </a:cubicBezTo>
                  <a:cubicBezTo>
                    <a:pt x="83352" y="186883"/>
                    <a:pt x="78573" y="185108"/>
                    <a:pt x="76662" y="183197"/>
                  </a:cubicBezTo>
                  <a:cubicBezTo>
                    <a:pt x="75024" y="181832"/>
                    <a:pt x="71337" y="177736"/>
                    <a:pt x="65603" y="170910"/>
                  </a:cubicBezTo>
                  <a:cubicBezTo>
                    <a:pt x="60142" y="164903"/>
                    <a:pt x="56866" y="161353"/>
                    <a:pt x="55774" y="160261"/>
                  </a:cubicBezTo>
                  <a:cubicBezTo>
                    <a:pt x="49766" y="153435"/>
                    <a:pt x="50313" y="145380"/>
                    <a:pt x="57412" y="136096"/>
                  </a:cubicBezTo>
                  <a:cubicBezTo>
                    <a:pt x="58231" y="134731"/>
                    <a:pt x="58914" y="133775"/>
                    <a:pt x="59460" y="133229"/>
                  </a:cubicBezTo>
                  <a:cubicBezTo>
                    <a:pt x="60552" y="131591"/>
                    <a:pt x="62600" y="128177"/>
                    <a:pt x="65603" y="122990"/>
                  </a:cubicBezTo>
                  <a:cubicBezTo>
                    <a:pt x="77618" y="103057"/>
                    <a:pt x="86492" y="89131"/>
                    <a:pt x="92226" y="81213"/>
                  </a:cubicBezTo>
                  <a:cubicBezTo>
                    <a:pt x="97141" y="73841"/>
                    <a:pt x="105196" y="60461"/>
                    <a:pt x="116391" y="41075"/>
                  </a:cubicBezTo>
                  <a:cubicBezTo>
                    <a:pt x="119394" y="35340"/>
                    <a:pt x="121169" y="32064"/>
                    <a:pt x="121715" y="31245"/>
                  </a:cubicBezTo>
                  <a:cubicBezTo>
                    <a:pt x="124173" y="27149"/>
                    <a:pt x="124855" y="22780"/>
                    <a:pt x="123763" y="18138"/>
                  </a:cubicBezTo>
                  <a:cubicBezTo>
                    <a:pt x="123490" y="12950"/>
                    <a:pt x="125538" y="8855"/>
                    <a:pt x="129907" y="5851"/>
                  </a:cubicBezTo>
                  <a:cubicBezTo>
                    <a:pt x="134275" y="2848"/>
                    <a:pt x="138508" y="936"/>
                    <a:pt x="142603" y="117"/>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dirty="0">
                <a:latin typeface="方正榜书行简体" panose="02000000000000000000" pitchFamily="2" charset="-122"/>
                <a:ea typeface="方正榜书行简体" panose="02000000000000000000" pitchFamily="2" charset="-122"/>
              </a:endParaRPr>
            </a:p>
          </p:txBody>
        </p:sp>
      </p:grpSp>
      <p:grpSp>
        <p:nvGrpSpPr>
          <p:cNvPr id="43" name="组合 42"/>
          <p:cNvGrpSpPr/>
          <p:nvPr/>
        </p:nvGrpSpPr>
        <p:grpSpPr>
          <a:xfrm>
            <a:off x="4233827" y="534266"/>
            <a:ext cx="3721676" cy="835567"/>
            <a:chOff x="9003189" y="740677"/>
            <a:chExt cx="2974957" cy="835567"/>
          </a:xfrm>
        </p:grpSpPr>
        <p:sp>
          <p:nvSpPr>
            <p:cNvPr id="44"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9056055" y="868358"/>
              <a:ext cx="2869225" cy="707886"/>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政治生活和思想文化生活领域</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99466"/>
          <a:stretch>
            <a:fillRect/>
          </a:stretch>
        </p:blipFill>
        <p:spPr>
          <a:xfrm flipH="1">
            <a:off x="7990015" y="0"/>
            <a:ext cx="4201984" cy="6858000"/>
          </a:xfrm>
          <a:prstGeom prst="rect">
            <a:avLst/>
          </a:prstGeom>
        </p:spPr>
      </p:pic>
      <p:pic>
        <p:nvPicPr>
          <p:cNvPr id="4" name="图片 3"/>
          <p:cNvPicPr>
            <a:picLocks noChangeAspect="1"/>
          </p:cNvPicPr>
          <p:nvPr/>
        </p:nvPicPr>
        <p:blipFill rotWithShape="1">
          <a:blip r:embed="rId2"/>
          <a:srcRect l="23758"/>
          <a:stretch>
            <a:fillRect/>
          </a:stretch>
        </p:blipFill>
        <p:spPr>
          <a:xfrm>
            <a:off x="0" y="0"/>
            <a:ext cx="7990016" cy="6858000"/>
          </a:xfrm>
          <a:prstGeom prst="rect">
            <a:avLst/>
          </a:prstGeom>
        </p:spPr>
      </p:pic>
      <p:sp>
        <p:nvSpPr>
          <p:cNvPr id="6" name="圆角矩形 27"/>
          <p:cNvSpPr/>
          <p:nvPr/>
        </p:nvSpPr>
        <p:spPr>
          <a:xfrm>
            <a:off x="5152571" y="1404257"/>
            <a:ext cx="6328229" cy="3617686"/>
          </a:xfrm>
          <a:prstGeom prst="roundRect">
            <a:avLst>
              <a:gd name="adj" fmla="val 6440"/>
            </a:avLst>
          </a:prstGeom>
          <a:solidFill>
            <a:schemeClr val="bg1">
              <a:alpha val="64000"/>
            </a:schemeClr>
          </a:solidFill>
          <a:ln>
            <a:gradFill>
              <a:gsLst>
                <a:gs pos="100000">
                  <a:schemeClr val="bg1"/>
                </a:gs>
                <a:gs pos="0">
                  <a:srgbClr val="FBECC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790981" y="1781939"/>
            <a:ext cx="5109269" cy="2862322"/>
          </a:xfrm>
          <a:prstGeom prst="rect">
            <a:avLst/>
          </a:prstGeom>
          <a:noFill/>
        </p:spPr>
        <p:txBody>
          <a:bodyPr wrap="square" rtlCol="0">
            <a:spAutoFit/>
          </a:bodyPr>
          <a:lstStyle/>
          <a:p>
            <a:pPr indent="457200" algn="just">
              <a:lnSpc>
                <a:spcPct val="150000"/>
              </a:lnSpc>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社会主义建设中的积极因素与消极因素是一对矛盾，这一矛盾呈现出既统一又斗争的关系。</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充分调动一切积极因素，尽可能地克服消极因素，并且努力化消极因素为积极因素，是社会主义事业前进的现实需要。</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3786"/>
          <a:stretch>
            <a:fillRect/>
          </a:stretch>
        </p:blipFill>
        <p:spPr>
          <a:xfrm>
            <a:off x="-145750" y="-81024"/>
            <a:ext cx="12337750" cy="6939023"/>
          </a:xfrm>
          <a:prstGeom prst="rect">
            <a:avLst/>
          </a:prstGeom>
        </p:spPr>
      </p:pic>
      <p:sp>
        <p:nvSpPr>
          <p:cNvPr id="16" name="矩形 15"/>
          <p:cNvSpPr/>
          <p:nvPr/>
        </p:nvSpPr>
        <p:spPr>
          <a:xfrm>
            <a:off x="-1" y="1916935"/>
            <a:ext cx="12191999" cy="4941066"/>
          </a:xfrm>
          <a:prstGeom prst="rect">
            <a:avLst/>
          </a:prstGeom>
          <a:gradFill flip="none" rotWithShape="1">
            <a:gsLst>
              <a:gs pos="55000">
                <a:srgbClr val="C40F07">
                  <a:alpha val="76000"/>
                </a:srgbClr>
              </a:gs>
              <a:gs pos="87000">
                <a:srgbClr val="C00000"/>
              </a:gs>
              <a:gs pos="0">
                <a:srgbClr val="FAC65E">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 y="4540468"/>
            <a:ext cx="12191999" cy="2317531"/>
          </a:xfrm>
          <a:prstGeom prst="rect">
            <a:avLst/>
          </a:prstGeom>
          <a:gradFill flip="none" rotWithShape="1">
            <a:gsLst>
              <a:gs pos="56000">
                <a:srgbClr val="C6654A">
                  <a:alpha val="29000"/>
                </a:srgbClr>
              </a:gs>
              <a:gs pos="0">
                <a:schemeClr val="accent1">
                  <a:lumMod val="75000"/>
                  <a:alpha val="36000"/>
                </a:schemeClr>
              </a:gs>
              <a:gs pos="100000">
                <a:srgbClr val="FCFDFA">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63814" y="4409209"/>
            <a:ext cx="10464373" cy="1754326"/>
          </a:xfrm>
          <a:prstGeom prst="rect">
            <a:avLst/>
          </a:prstGeom>
          <a:noFill/>
        </p:spPr>
        <p:txBody>
          <a:bodyPr wrap="square" rtlCol="0">
            <a:spAutoFit/>
          </a:bodyPr>
          <a:lstStyle>
            <a:defPPr>
              <a:defRPr lang="zh-CN"/>
            </a:defPPr>
            <a:lvl1pPr indent="457200" algn="just">
              <a:lnSpc>
                <a:spcPct val="150000"/>
              </a:lnSpc>
              <a:defRPr sz="2000">
                <a:latin typeface="微软雅黑" panose="020B0503020204020204" pitchFamily="34" charset="-122"/>
                <a:ea typeface="微软雅黑" panose="020B0503020204020204" pitchFamily="34" charset="-122"/>
              </a:defRPr>
            </a:lvl1pPr>
          </a:lstStyle>
          <a:p>
            <a:r>
              <a:rPr lang="zh-CN" altLang="en-US" sz="1800" b="1" dirty="0">
                <a:solidFill>
                  <a:schemeClr val="bg1"/>
                </a:solidFill>
                <a:effectLst>
                  <a:outerShdw blurRad="38100" dist="38100" dir="2700000" algn="tl">
                    <a:srgbClr val="000000">
                      <a:alpha val="43137"/>
                    </a:srgbClr>
                  </a:outerShdw>
                </a:effectLst>
              </a:rPr>
              <a:t> 在社会主义事业的发展中，一般来说，积极因素是处于主导的、统治地位的，占有压倒的优势，这是社会主义事业不断前进的可靠保证。</a:t>
            </a:r>
            <a:endParaRPr lang="en-US" altLang="zh-CN" sz="1800" b="1" dirty="0">
              <a:solidFill>
                <a:schemeClr val="bg1"/>
              </a:solidFill>
              <a:effectLst>
                <a:outerShdw blurRad="38100" dist="38100" dir="2700000" algn="tl">
                  <a:srgbClr val="000000">
                    <a:alpha val="43137"/>
                  </a:srgbClr>
                </a:outerShdw>
              </a:effectLst>
            </a:endParaRPr>
          </a:p>
          <a:p>
            <a:r>
              <a:rPr lang="zh-CN" altLang="en-US" sz="1800" b="1" dirty="0">
                <a:solidFill>
                  <a:schemeClr val="bg1"/>
                </a:solidFill>
                <a:effectLst>
                  <a:outerShdw blurRad="38100" dist="38100" dir="2700000" algn="tl">
                    <a:srgbClr val="000000">
                      <a:alpha val="43137"/>
                    </a:srgbClr>
                  </a:outerShdw>
                </a:effectLst>
              </a:rPr>
              <a:t> 社会主义建设的积极因素与消极因素在一定条件下是可以相互转化的。我们的任务是创造条件，大力促使消极因素比较多、比较快地向积极因素转化，并同时尽力防止积极因素向消极因素逆转。</a:t>
            </a:r>
            <a:endParaRPr lang="en-US" altLang="zh-CN" sz="1800" b="1" dirty="0">
              <a:solidFill>
                <a:schemeClr val="bg1"/>
              </a:solidFill>
              <a:effectLst>
                <a:outerShdw blurRad="38100" dist="38100" dir="2700000" algn="tl">
                  <a:srgbClr val="000000">
                    <a:alpha val="43137"/>
                  </a:srgbClr>
                </a:outerShdw>
              </a:effectLst>
            </a:endParaRPr>
          </a:p>
        </p:txBody>
      </p:sp>
      <p:sp>
        <p:nvSpPr>
          <p:cNvPr id="12" name="矩形 11"/>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solidFill>
                <a:latin typeface="微软雅黑" panose="020B0503020204020204" pitchFamily="34" charset="-122"/>
                <a:ea typeface="微软雅黑" panose="020B0503020204020204" pitchFamily="34" charset="-122"/>
              </a:rPr>
              <a:t>毛泽东思想</a:t>
            </a:r>
            <a:r>
              <a:rPr lang="zh-CN" altLang="en-US" sz="1000" b="1" spc="120" dirty="0">
                <a:solidFill>
                  <a:schemeClr val="bg1"/>
                </a:solidFill>
                <a:latin typeface="微软雅黑" panose="020B0503020204020204" pitchFamily="34" charset="-122"/>
                <a:ea typeface="微软雅黑" panose="020B0503020204020204" pitchFamily="34" charset="-122"/>
              </a:rPr>
              <a:t>和中国特色社会主义理论体系</a:t>
            </a:r>
            <a:r>
              <a:rPr lang="zh-CN" altLang="en-US" sz="1000" b="1" spc="120" dirty="0" smtClean="0">
                <a:solidFill>
                  <a:schemeClr val="bg1"/>
                </a:solidFill>
                <a:latin typeface="微软雅黑" panose="020B0503020204020204" pitchFamily="34" charset="-122"/>
                <a:ea typeface="微软雅黑" panose="020B0503020204020204" pitchFamily="34" charset="-122"/>
              </a:rPr>
              <a:t>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nvSpPr>
        <p:spPr>
          <a:xfrm>
            <a:off x="45719" y="1720239"/>
            <a:ext cx="369332" cy="1836400"/>
          </a:xfrm>
          <a:prstGeom prst="rect">
            <a:avLst/>
          </a:prstGeom>
        </p:spPr>
        <p:txBody>
          <a:bodyPr vert="eaVert"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1957</a:t>
            </a:r>
            <a:r>
              <a:rPr lang="zh-CN" altLang="en-US" sz="1200" dirty="0">
                <a:solidFill>
                  <a:schemeClr val="bg1"/>
                </a:solidFill>
                <a:latin typeface="微软雅黑" panose="020B0503020204020204" pitchFamily="34" charset="-122"/>
                <a:ea typeface="微软雅黑" panose="020B0503020204020204" pitchFamily="34" charset="-122"/>
              </a:rPr>
              <a:t>年，扩建天安门广场</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21859"/>
          <a:stretch>
            <a:fillRect/>
          </a:stretch>
        </p:blipFill>
        <p:spPr>
          <a:xfrm>
            <a:off x="-60427" y="13441"/>
            <a:ext cx="12252428" cy="6927186"/>
          </a:xfrm>
          <a:prstGeom prst="rect">
            <a:avLst/>
          </a:prstGeom>
          <a:effectLst>
            <a:outerShdw blurRad="355600" dist="152400" dir="2700000" algn="tl" rotWithShape="0">
              <a:prstClr val="black">
                <a:alpha val="33000"/>
              </a:prstClr>
            </a:outerShdw>
          </a:effectLst>
        </p:spPr>
      </p:pic>
      <p:sp>
        <p:nvSpPr>
          <p:cNvPr id="26" name="矩形 25"/>
          <p:cNvSpPr/>
          <p:nvPr/>
        </p:nvSpPr>
        <p:spPr bwMode="auto">
          <a:xfrm>
            <a:off x="22859" y="-5757"/>
            <a:ext cx="12192000" cy="6858001"/>
          </a:xfrm>
          <a:prstGeom prst="rect">
            <a:avLst/>
          </a:prstGeom>
          <a:gradFill flip="none" rotWithShape="1">
            <a:gsLst>
              <a:gs pos="28000">
                <a:srgbClr val="EB6F00">
                  <a:alpha val="0"/>
                </a:srgbClr>
              </a:gs>
              <a:gs pos="0">
                <a:srgbClr val="DA380C">
                  <a:alpha val="75000"/>
                </a:srgbClr>
              </a:gs>
              <a:gs pos="85000">
                <a:srgbClr val="AF1E22">
                  <a:alpha val="6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lt1"/>
              </a:solidFill>
              <a:sym typeface="+mn-lt"/>
            </a:endParaRP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06003" y="1700449"/>
            <a:ext cx="5125508" cy="3011251"/>
          </a:xfrm>
          <a:prstGeom prst="rect">
            <a:avLst/>
          </a:prstGeom>
          <a:solidFill>
            <a:schemeClr val="bg1">
              <a:alpha val="75000"/>
            </a:schemeClr>
          </a:solidFill>
          <a:ln w="25400">
            <a:gradFill flip="none" rotWithShape="1">
              <a:gsLst>
                <a:gs pos="0">
                  <a:schemeClr val="accent1">
                    <a:lumMod val="5000"/>
                    <a:lumOff val="95000"/>
                    <a:alpha val="0"/>
                  </a:schemeClr>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p:nvSpPr>
        <p:spPr>
          <a:xfrm>
            <a:off x="1089238" y="3137439"/>
            <a:ext cx="4159039" cy="240851"/>
          </a:xfrm>
          <a:custGeom>
            <a:avLst/>
            <a:gdLst/>
            <a:ahLst/>
            <a:cxnLst/>
            <a:rect l="l" t="t" r="r" b="b"/>
            <a:pathLst>
              <a:path w="4159039" h="240851">
                <a:moveTo>
                  <a:pt x="2083268" y="168520"/>
                </a:moveTo>
                <a:lnTo>
                  <a:pt x="2083268" y="206694"/>
                </a:lnTo>
                <a:lnTo>
                  <a:pt x="2232198" y="206694"/>
                </a:lnTo>
                <a:lnTo>
                  <a:pt x="2232198" y="175552"/>
                </a:lnTo>
                <a:lnTo>
                  <a:pt x="2116419" y="175552"/>
                </a:lnTo>
                <a:lnTo>
                  <a:pt x="2089547" y="178566"/>
                </a:lnTo>
                <a:close/>
                <a:moveTo>
                  <a:pt x="283043" y="168520"/>
                </a:moveTo>
                <a:lnTo>
                  <a:pt x="283043" y="206694"/>
                </a:lnTo>
                <a:lnTo>
                  <a:pt x="431973" y="206694"/>
                </a:lnTo>
                <a:lnTo>
                  <a:pt x="431973" y="175552"/>
                </a:lnTo>
                <a:lnTo>
                  <a:pt x="316194" y="175552"/>
                </a:lnTo>
                <a:lnTo>
                  <a:pt x="289322" y="178566"/>
                </a:lnTo>
                <a:close/>
                <a:moveTo>
                  <a:pt x="629626" y="166511"/>
                </a:moveTo>
                <a:cubicBezTo>
                  <a:pt x="639505" y="166511"/>
                  <a:pt x="652648" y="169943"/>
                  <a:pt x="669057" y="176808"/>
                </a:cubicBezTo>
                <a:cubicBezTo>
                  <a:pt x="685967" y="185179"/>
                  <a:pt x="698022" y="193132"/>
                  <a:pt x="705222" y="200667"/>
                </a:cubicBezTo>
                <a:cubicBezTo>
                  <a:pt x="710412" y="206862"/>
                  <a:pt x="713007" y="213894"/>
                  <a:pt x="713007" y="221763"/>
                </a:cubicBezTo>
                <a:cubicBezTo>
                  <a:pt x="713007" y="226954"/>
                  <a:pt x="711500" y="231642"/>
                  <a:pt x="708487" y="235828"/>
                </a:cubicBezTo>
                <a:cubicBezTo>
                  <a:pt x="705473" y="239176"/>
                  <a:pt x="701371" y="240851"/>
                  <a:pt x="696180" y="240851"/>
                </a:cubicBezTo>
                <a:cubicBezTo>
                  <a:pt x="685967" y="240851"/>
                  <a:pt x="679186" y="234739"/>
                  <a:pt x="675838" y="222517"/>
                </a:cubicBezTo>
                <a:cubicBezTo>
                  <a:pt x="671484" y="208285"/>
                  <a:pt x="665708" y="196983"/>
                  <a:pt x="658508" y="188612"/>
                </a:cubicBezTo>
                <a:cubicBezTo>
                  <a:pt x="650807" y="180240"/>
                  <a:pt x="641681" y="174464"/>
                  <a:pt x="631133" y="171283"/>
                </a:cubicBezTo>
                <a:cubicBezTo>
                  <a:pt x="628120" y="170613"/>
                  <a:pt x="626613" y="169692"/>
                  <a:pt x="626613" y="168520"/>
                </a:cubicBezTo>
                <a:cubicBezTo>
                  <a:pt x="626613" y="167181"/>
                  <a:pt x="627617" y="166511"/>
                  <a:pt x="629626" y="166511"/>
                </a:cubicBezTo>
                <a:close/>
                <a:moveTo>
                  <a:pt x="569602" y="163497"/>
                </a:moveTo>
                <a:cubicBezTo>
                  <a:pt x="570942" y="163497"/>
                  <a:pt x="580318" y="169441"/>
                  <a:pt x="597731" y="181329"/>
                </a:cubicBezTo>
                <a:cubicBezTo>
                  <a:pt x="600410" y="183505"/>
                  <a:pt x="601749" y="185598"/>
                  <a:pt x="601749" y="187607"/>
                </a:cubicBezTo>
                <a:cubicBezTo>
                  <a:pt x="601749" y="190119"/>
                  <a:pt x="598735" y="192212"/>
                  <a:pt x="592708" y="193886"/>
                </a:cubicBezTo>
                <a:cubicBezTo>
                  <a:pt x="590699" y="194723"/>
                  <a:pt x="585927" y="197821"/>
                  <a:pt x="578393" y="203178"/>
                </a:cubicBezTo>
                <a:cubicBezTo>
                  <a:pt x="565333" y="212220"/>
                  <a:pt x="551101" y="220340"/>
                  <a:pt x="535697" y="227540"/>
                </a:cubicBezTo>
                <a:cubicBezTo>
                  <a:pt x="516945" y="235744"/>
                  <a:pt x="505727" y="239846"/>
                  <a:pt x="502044" y="239846"/>
                </a:cubicBezTo>
                <a:cubicBezTo>
                  <a:pt x="500704" y="239846"/>
                  <a:pt x="499700" y="239260"/>
                  <a:pt x="499030" y="238088"/>
                </a:cubicBezTo>
                <a:cubicBezTo>
                  <a:pt x="499030" y="236916"/>
                  <a:pt x="500202" y="235493"/>
                  <a:pt x="502546" y="233818"/>
                </a:cubicBezTo>
                <a:cubicBezTo>
                  <a:pt x="525819" y="217912"/>
                  <a:pt x="546413" y="196314"/>
                  <a:pt x="564328" y="169022"/>
                </a:cubicBezTo>
                <a:cubicBezTo>
                  <a:pt x="566170" y="165339"/>
                  <a:pt x="567928" y="163497"/>
                  <a:pt x="569602" y="163497"/>
                </a:cubicBezTo>
                <a:close/>
                <a:moveTo>
                  <a:pt x="4131162" y="158976"/>
                </a:moveTo>
                <a:cubicBezTo>
                  <a:pt x="4139533" y="158976"/>
                  <a:pt x="4146398" y="162074"/>
                  <a:pt x="4151756" y="168269"/>
                </a:cubicBezTo>
                <a:cubicBezTo>
                  <a:pt x="4156611" y="174296"/>
                  <a:pt x="4159039" y="181747"/>
                  <a:pt x="4159039" y="190621"/>
                </a:cubicBezTo>
                <a:cubicBezTo>
                  <a:pt x="4159039" y="207866"/>
                  <a:pt x="4144975" y="224191"/>
                  <a:pt x="4116846" y="239595"/>
                </a:cubicBezTo>
                <a:lnTo>
                  <a:pt x="4112577" y="233567"/>
                </a:lnTo>
                <a:cubicBezTo>
                  <a:pt x="4115758" y="230888"/>
                  <a:pt x="4119023" y="227540"/>
                  <a:pt x="4122371" y="223521"/>
                </a:cubicBezTo>
                <a:cubicBezTo>
                  <a:pt x="4126725" y="218498"/>
                  <a:pt x="4128901" y="214480"/>
                  <a:pt x="4128901" y="211466"/>
                </a:cubicBezTo>
                <a:cubicBezTo>
                  <a:pt x="4128901" y="209959"/>
                  <a:pt x="4126892" y="208536"/>
                  <a:pt x="4122874" y="207197"/>
                </a:cubicBezTo>
                <a:cubicBezTo>
                  <a:pt x="4111154" y="203178"/>
                  <a:pt x="4105293" y="195811"/>
                  <a:pt x="4105293" y="185096"/>
                </a:cubicBezTo>
                <a:cubicBezTo>
                  <a:pt x="4105293" y="177896"/>
                  <a:pt x="4107721" y="171701"/>
                  <a:pt x="4112577" y="166511"/>
                </a:cubicBezTo>
                <a:cubicBezTo>
                  <a:pt x="4117600" y="161488"/>
                  <a:pt x="4123795" y="158976"/>
                  <a:pt x="4131162" y="158976"/>
                </a:cubicBezTo>
                <a:close/>
                <a:moveTo>
                  <a:pt x="3375942" y="158725"/>
                </a:moveTo>
                <a:cubicBezTo>
                  <a:pt x="3385821" y="158725"/>
                  <a:pt x="3394862" y="161320"/>
                  <a:pt x="3403066" y="166511"/>
                </a:cubicBezTo>
                <a:cubicBezTo>
                  <a:pt x="3410936" y="172538"/>
                  <a:pt x="3414870" y="179571"/>
                  <a:pt x="3414870" y="187607"/>
                </a:cubicBezTo>
                <a:cubicBezTo>
                  <a:pt x="3414870" y="192463"/>
                  <a:pt x="3413447" y="196397"/>
                  <a:pt x="3410601" y="199411"/>
                </a:cubicBezTo>
                <a:cubicBezTo>
                  <a:pt x="3407922" y="202425"/>
                  <a:pt x="3404071" y="203932"/>
                  <a:pt x="3399048" y="203932"/>
                </a:cubicBezTo>
                <a:cubicBezTo>
                  <a:pt x="3388835" y="203932"/>
                  <a:pt x="3383728" y="199579"/>
                  <a:pt x="3383728" y="190872"/>
                </a:cubicBezTo>
                <a:cubicBezTo>
                  <a:pt x="3383393" y="177980"/>
                  <a:pt x="3380128" y="169525"/>
                  <a:pt x="3373933" y="165506"/>
                </a:cubicBezTo>
                <a:cubicBezTo>
                  <a:pt x="3371757" y="164334"/>
                  <a:pt x="3370668" y="163078"/>
                  <a:pt x="3370668" y="161739"/>
                </a:cubicBezTo>
                <a:cubicBezTo>
                  <a:pt x="3370668" y="159730"/>
                  <a:pt x="3372426" y="158725"/>
                  <a:pt x="3375942" y="158725"/>
                </a:cubicBezTo>
                <a:close/>
                <a:moveTo>
                  <a:pt x="2847277" y="132355"/>
                </a:moveTo>
                <a:lnTo>
                  <a:pt x="2847277" y="193886"/>
                </a:lnTo>
                <a:lnTo>
                  <a:pt x="2883693" y="193886"/>
                </a:lnTo>
                <a:lnTo>
                  <a:pt x="2883693" y="132355"/>
                </a:lnTo>
                <a:close/>
                <a:moveTo>
                  <a:pt x="3754189" y="128588"/>
                </a:moveTo>
                <a:cubicBezTo>
                  <a:pt x="3756031" y="128588"/>
                  <a:pt x="3765575" y="134113"/>
                  <a:pt x="3782820" y="145163"/>
                </a:cubicBezTo>
                <a:cubicBezTo>
                  <a:pt x="3785834" y="146503"/>
                  <a:pt x="3787341" y="148345"/>
                  <a:pt x="3787341" y="150689"/>
                </a:cubicBezTo>
                <a:cubicBezTo>
                  <a:pt x="3787341" y="152865"/>
                  <a:pt x="3784494" y="154707"/>
                  <a:pt x="3778802" y="156214"/>
                </a:cubicBezTo>
                <a:cubicBezTo>
                  <a:pt x="3776625" y="156716"/>
                  <a:pt x="3774281" y="158139"/>
                  <a:pt x="3771769" y="160483"/>
                </a:cubicBezTo>
                <a:cubicBezTo>
                  <a:pt x="3762226" y="169022"/>
                  <a:pt x="3753352" y="176473"/>
                  <a:pt x="3745148" y="182835"/>
                </a:cubicBezTo>
                <a:cubicBezTo>
                  <a:pt x="3762728" y="190705"/>
                  <a:pt x="3774114" y="197067"/>
                  <a:pt x="3779304" y="201923"/>
                </a:cubicBezTo>
                <a:cubicBezTo>
                  <a:pt x="3784662" y="206108"/>
                  <a:pt x="3787341" y="209792"/>
                  <a:pt x="3787341" y="212973"/>
                </a:cubicBezTo>
                <a:cubicBezTo>
                  <a:pt x="3787341" y="219336"/>
                  <a:pt x="3785583" y="225196"/>
                  <a:pt x="3782067" y="230553"/>
                </a:cubicBezTo>
                <a:cubicBezTo>
                  <a:pt x="3778216" y="235576"/>
                  <a:pt x="3774532" y="238088"/>
                  <a:pt x="3771016" y="238088"/>
                </a:cubicBezTo>
                <a:cubicBezTo>
                  <a:pt x="3762477" y="238088"/>
                  <a:pt x="3757789" y="234404"/>
                  <a:pt x="3756952" y="227037"/>
                </a:cubicBezTo>
                <a:cubicBezTo>
                  <a:pt x="3754608" y="215485"/>
                  <a:pt x="3751678" y="206611"/>
                  <a:pt x="3748162" y="200416"/>
                </a:cubicBezTo>
                <a:cubicBezTo>
                  <a:pt x="3745483" y="195393"/>
                  <a:pt x="3742469" y="191123"/>
                  <a:pt x="3739120" y="187607"/>
                </a:cubicBezTo>
                <a:cubicBezTo>
                  <a:pt x="3727568" y="196649"/>
                  <a:pt x="3717270" y="203597"/>
                  <a:pt x="3708229" y="208452"/>
                </a:cubicBezTo>
                <a:cubicBezTo>
                  <a:pt x="3691821" y="217494"/>
                  <a:pt x="3668297" y="225614"/>
                  <a:pt x="3637657" y="232814"/>
                </a:cubicBezTo>
                <a:cubicBezTo>
                  <a:pt x="3636485" y="232814"/>
                  <a:pt x="3635815" y="232479"/>
                  <a:pt x="3635648" y="231809"/>
                </a:cubicBezTo>
                <a:cubicBezTo>
                  <a:pt x="3635648" y="231307"/>
                  <a:pt x="3637071" y="230386"/>
                  <a:pt x="3639917" y="229047"/>
                </a:cubicBezTo>
                <a:cubicBezTo>
                  <a:pt x="3666036" y="217996"/>
                  <a:pt x="3686798" y="205606"/>
                  <a:pt x="3702202" y="191877"/>
                </a:cubicBezTo>
                <a:cubicBezTo>
                  <a:pt x="3716768" y="179319"/>
                  <a:pt x="3732758" y="159311"/>
                  <a:pt x="3750171" y="131852"/>
                </a:cubicBezTo>
                <a:cubicBezTo>
                  <a:pt x="3751510" y="129676"/>
                  <a:pt x="3752850" y="128588"/>
                  <a:pt x="3754189" y="128588"/>
                </a:cubicBezTo>
                <a:close/>
                <a:moveTo>
                  <a:pt x="3138608" y="121304"/>
                </a:moveTo>
                <a:cubicBezTo>
                  <a:pt x="3141789" y="121304"/>
                  <a:pt x="3150914" y="126327"/>
                  <a:pt x="3165983" y="136373"/>
                </a:cubicBezTo>
                <a:cubicBezTo>
                  <a:pt x="3170671" y="139722"/>
                  <a:pt x="3173015" y="142401"/>
                  <a:pt x="3173015" y="144410"/>
                </a:cubicBezTo>
                <a:cubicBezTo>
                  <a:pt x="3173015" y="147759"/>
                  <a:pt x="3169918" y="150019"/>
                  <a:pt x="3163723" y="151191"/>
                </a:cubicBezTo>
                <a:cubicBezTo>
                  <a:pt x="3157863" y="152028"/>
                  <a:pt x="3150914" y="155544"/>
                  <a:pt x="3142878" y="161739"/>
                </a:cubicBezTo>
                <a:cubicBezTo>
                  <a:pt x="3133167" y="169106"/>
                  <a:pt x="3124544" y="178231"/>
                  <a:pt x="3117009" y="189114"/>
                </a:cubicBezTo>
                <a:cubicBezTo>
                  <a:pt x="3116675" y="189616"/>
                  <a:pt x="3116423" y="190035"/>
                  <a:pt x="3116256" y="190370"/>
                </a:cubicBezTo>
                <a:cubicBezTo>
                  <a:pt x="3132664" y="200248"/>
                  <a:pt x="3140868" y="210043"/>
                  <a:pt x="3140868" y="219754"/>
                </a:cubicBezTo>
                <a:cubicBezTo>
                  <a:pt x="3140868" y="224777"/>
                  <a:pt x="3138943" y="229381"/>
                  <a:pt x="3135092" y="233567"/>
                </a:cubicBezTo>
                <a:cubicBezTo>
                  <a:pt x="3131743" y="237083"/>
                  <a:pt x="3127641" y="238841"/>
                  <a:pt x="3122786" y="238841"/>
                </a:cubicBezTo>
                <a:cubicBezTo>
                  <a:pt x="3113912" y="238841"/>
                  <a:pt x="3108889" y="234572"/>
                  <a:pt x="3107717" y="226033"/>
                </a:cubicBezTo>
                <a:cubicBezTo>
                  <a:pt x="3104201" y="206108"/>
                  <a:pt x="3095243" y="191458"/>
                  <a:pt x="3080844" y="182082"/>
                </a:cubicBezTo>
                <a:cubicBezTo>
                  <a:pt x="3077998" y="180073"/>
                  <a:pt x="3076575" y="178566"/>
                  <a:pt x="3076575" y="177561"/>
                </a:cubicBezTo>
                <a:cubicBezTo>
                  <a:pt x="3076575" y="176222"/>
                  <a:pt x="3077579" y="175552"/>
                  <a:pt x="3079588" y="175552"/>
                </a:cubicBezTo>
                <a:cubicBezTo>
                  <a:pt x="3085783" y="175552"/>
                  <a:pt x="3096415" y="179571"/>
                  <a:pt x="3111484" y="187607"/>
                </a:cubicBezTo>
                <a:lnTo>
                  <a:pt x="3129818" y="137629"/>
                </a:lnTo>
                <a:lnTo>
                  <a:pt x="3097671" y="137629"/>
                </a:lnTo>
                <a:lnTo>
                  <a:pt x="3075570" y="140643"/>
                </a:lnTo>
                <a:lnTo>
                  <a:pt x="3069543" y="127583"/>
                </a:lnTo>
                <a:lnTo>
                  <a:pt x="3097671" y="129592"/>
                </a:lnTo>
                <a:lnTo>
                  <a:pt x="3129818" y="129592"/>
                </a:lnTo>
                <a:lnTo>
                  <a:pt x="3134590" y="123816"/>
                </a:lnTo>
                <a:cubicBezTo>
                  <a:pt x="3135762" y="122141"/>
                  <a:pt x="3137101" y="121304"/>
                  <a:pt x="3138608" y="121304"/>
                </a:cubicBezTo>
                <a:close/>
                <a:moveTo>
                  <a:pt x="2932667" y="110254"/>
                </a:moveTo>
                <a:cubicBezTo>
                  <a:pt x="2944053" y="110254"/>
                  <a:pt x="2954350" y="113519"/>
                  <a:pt x="2963558" y="120049"/>
                </a:cubicBezTo>
                <a:cubicBezTo>
                  <a:pt x="2972432" y="127416"/>
                  <a:pt x="2976869" y="135871"/>
                  <a:pt x="2976869" y="145414"/>
                </a:cubicBezTo>
                <a:cubicBezTo>
                  <a:pt x="2976869" y="150270"/>
                  <a:pt x="2975530" y="154205"/>
                  <a:pt x="2972851" y="157218"/>
                </a:cubicBezTo>
                <a:cubicBezTo>
                  <a:pt x="2970507" y="160232"/>
                  <a:pt x="2966907" y="161739"/>
                  <a:pt x="2962051" y="161739"/>
                </a:cubicBezTo>
                <a:cubicBezTo>
                  <a:pt x="2951168" y="161739"/>
                  <a:pt x="2945727" y="157386"/>
                  <a:pt x="2945727" y="148679"/>
                </a:cubicBezTo>
                <a:cubicBezTo>
                  <a:pt x="2945392" y="133108"/>
                  <a:pt x="2940788" y="122979"/>
                  <a:pt x="2931914" y="118291"/>
                </a:cubicBezTo>
                <a:cubicBezTo>
                  <a:pt x="2929235" y="116784"/>
                  <a:pt x="2927895" y="115109"/>
                  <a:pt x="2927895" y="113268"/>
                </a:cubicBezTo>
                <a:cubicBezTo>
                  <a:pt x="2927895" y="111258"/>
                  <a:pt x="2929486" y="110254"/>
                  <a:pt x="2932667" y="110254"/>
                </a:cubicBezTo>
                <a:close/>
                <a:moveTo>
                  <a:pt x="1096007" y="108496"/>
                </a:moveTo>
                <a:lnTo>
                  <a:pt x="1096007" y="141647"/>
                </a:lnTo>
                <a:lnTo>
                  <a:pt x="1158292" y="141647"/>
                </a:lnTo>
                <a:lnTo>
                  <a:pt x="1158292" y="108496"/>
                </a:lnTo>
                <a:close/>
                <a:moveTo>
                  <a:pt x="1477751" y="103222"/>
                </a:moveTo>
                <a:cubicBezTo>
                  <a:pt x="1479761" y="103222"/>
                  <a:pt x="1483109" y="104980"/>
                  <a:pt x="1487797" y="108496"/>
                </a:cubicBezTo>
                <a:cubicBezTo>
                  <a:pt x="1500355" y="117537"/>
                  <a:pt x="1506633" y="123146"/>
                  <a:pt x="1506633" y="125323"/>
                </a:cubicBezTo>
                <a:cubicBezTo>
                  <a:pt x="1506633" y="126830"/>
                  <a:pt x="1505964" y="127583"/>
                  <a:pt x="1504624" y="127583"/>
                </a:cubicBezTo>
                <a:lnTo>
                  <a:pt x="1410193" y="127583"/>
                </a:lnTo>
                <a:lnTo>
                  <a:pt x="1410193" y="162744"/>
                </a:lnTo>
                <a:lnTo>
                  <a:pt x="1436563" y="162744"/>
                </a:lnTo>
                <a:lnTo>
                  <a:pt x="1445605" y="149433"/>
                </a:lnTo>
                <a:cubicBezTo>
                  <a:pt x="1447446" y="146084"/>
                  <a:pt x="1449372" y="144410"/>
                  <a:pt x="1451381" y="144410"/>
                </a:cubicBezTo>
                <a:cubicBezTo>
                  <a:pt x="1453558" y="144410"/>
                  <a:pt x="1458748" y="147926"/>
                  <a:pt x="1466952" y="154958"/>
                </a:cubicBezTo>
                <a:cubicBezTo>
                  <a:pt x="1474821" y="161320"/>
                  <a:pt x="1478756" y="165841"/>
                  <a:pt x="1478756" y="168520"/>
                </a:cubicBezTo>
                <a:cubicBezTo>
                  <a:pt x="1478756" y="170027"/>
                  <a:pt x="1477333" y="170780"/>
                  <a:pt x="1474487" y="170780"/>
                </a:cubicBezTo>
                <a:lnTo>
                  <a:pt x="1410193" y="170780"/>
                </a:lnTo>
                <a:lnTo>
                  <a:pt x="1410193" y="202676"/>
                </a:lnTo>
                <a:cubicBezTo>
                  <a:pt x="1421913" y="203513"/>
                  <a:pt x="1435642" y="203932"/>
                  <a:pt x="1451381" y="203932"/>
                </a:cubicBezTo>
                <a:cubicBezTo>
                  <a:pt x="1470301" y="203932"/>
                  <a:pt x="1487462" y="202844"/>
                  <a:pt x="1502866" y="200667"/>
                </a:cubicBezTo>
                <a:cubicBezTo>
                  <a:pt x="1505378" y="200667"/>
                  <a:pt x="1506633" y="201420"/>
                  <a:pt x="1506633" y="202927"/>
                </a:cubicBezTo>
                <a:cubicBezTo>
                  <a:pt x="1506633" y="204769"/>
                  <a:pt x="1504708" y="207280"/>
                  <a:pt x="1500857" y="210462"/>
                </a:cubicBezTo>
                <a:cubicBezTo>
                  <a:pt x="1498178" y="213643"/>
                  <a:pt x="1494913" y="220842"/>
                  <a:pt x="1491062" y="232060"/>
                </a:cubicBezTo>
                <a:cubicBezTo>
                  <a:pt x="1490393" y="234739"/>
                  <a:pt x="1488551" y="236079"/>
                  <a:pt x="1485537" y="236079"/>
                </a:cubicBezTo>
                <a:cubicBezTo>
                  <a:pt x="1423587" y="236079"/>
                  <a:pt x="1384743" y="231725"/>
                  <a:pt x="1369005" y="223019"/>
                </a:cubicBezTo>
                <a:cubicBezTo>
                  <a:pt x="1357452" y="215987"/>
                  <a:pt x="1347322" y="204099"/>
                  <a:pt x="1338616" y="187356"/>
                </a:cubicBezTo>
                <a:cubicBezTo>
                  <a:pt x="1332923" y="195728"/>
                  <a:pt x="1326644" y="203095"/>
                  <a:pt x="1319780" y="209457"/>
                </a:cubicBezTo>
                <a:cubicBezTo>
                  <a:pt x="1305715" y="222014"/>
                  <a:pt x="1291735" y="231223"/>
                  <a:pt x="1277838" y="237083"/>
                </a:cubicBezTo>
                <a:cubicBezTo>
                  <a:pt x="1275829" y="236916"/>
                  <a:pt x="1274824" y="236246"/>
                  <a:pt x="1274824" y="235074"/>
                </a:cubicBezTo>
                <a:cubicBezTo>
                  <a:pt x="1274824" y="234739"/>
                  <a:pt x="1275494" y="233735"/>
                  <a:pt x="1276833" y="232060"/>
                </a:cubicBezTo>
                <a:cubicBezTo>
                  <a:pt x="1291065" y="216991"/>
                  <a:pt x="1301195" y="202844"/>
                  <a:pt x="1307222" y="189616"/>
                </a:cubicBezTo>
                <a:cubicBezTo>
                  <a:pt x="1312580" y="178064"/>
                  <a:pt x="1316850" y="160232"/>
                  <a:pt x="1320031" y="136122"/>
                </a:cubicBezTo>
                <a:cubicBezTo>
                  <a:pt x="1320701" y="134280"/>
                  <a:pt x="1321370" y="133359"/>
                  <a:pt x="1322040" y="133359"/>
                </a:cubicBezTo>
                <a:cubicBezTo>
                  <a:pt x="1324217" y="133359"/>
                  <a:pt x="1335351" y="136875"/>
                  <a:pt x="1355443" y="143908"/>
                </a:cubicBezTo>
                <a:cubicBezTo>
                  <a:pt x="1358624" y="144912"/>
                  <a:pt x="1360214" y="146503"/>
                  <a:pt x="1360214" y="148679"/>
                </a:cubicBezTo>
                <a:cubicBezTo>
                  <a:pt x="1360214" y="150019"/>
                  <a:pt x="1359294" y="151275"/>
                  <a:pt x="1357452" y="152447"/>
                </a:cubicBezTo>
                <a:cubicBezTo>
                  <a:pt x="1356112" y="153451"/>
                  <a:pt x="1354605" y="155963"/>
                  <a:pt x="1352931" y="159981"/>
                </a:cubicBezTo>
                <a:cubicBezTo>
                  <a:pt x="1350755" y="165674"/>
                  <a:pt x="1348243" y="170948"/>
                  <a:pt x="1345397" y="175803"/>
                </a:cubicBezTo>
                <a:cubicBezTo>
                  <a:pt x="1355610" y="186017"/>
                  <a:pt x="1365572" y="192881"/>
                  <a:pt x="1375283" y="196397"/>
                </a:cubicBezTo>
                <a:lnTo>
                  <a:pt x="1375283" y="127583"/>
                </a:lnTo>
                <a:lnTo>
                  <a:pt x="1301697" y="127583"/>
                </a:lnTo>
                <a:lnTo>
                  <a:pt x="1274824" y="130597"/>
                </a:lnTo>
                <a:lnTo>
                  <a:pt x="1266788" y="117537"/>
                </a:lnTo>
                <a:lnTo>
                  <a:pt x="1301697" y="119546"/>
                </a:lnTo>
                <a:lnTo>
                  <a:pt x="1463436" y="119546"/>
                </a:lnTo>
                <a:lnTo>
                  <a:pt x="1472980" y="106989"/>
                </a:lnTo>
                <a:cubicBezTo>
                  <a:pt x="1474654" y="104477"/>
                  <a:pt x="1476245" y="103222"/>
                  <a:pt x="1477751" y="103222"/>
                </a:cubicBezTo>
                <a:close/>
                <a:moveTo>
                  <a:pt x="1066623" y="89157"/>
                </a:moveTo>
                <a:cubicBezTo>
                  <a:pt x="1075162" y="91167"/>
                  <a:pt x="1085710" y="94850"/>
                  <a:pt x="1098268" y="100208"/>
                </a:cubicBezTo>
                <a:lnTo>
                  <a:pt x="1158292" y="100208"/>
                </a:lnTo>
                <a:lnTo>
                  <a:pt x="1161306" y="94432"/>
                </a:lnTo>
                <a:cubicBezTo>
                  <a:pt x="1162645" y="91585"/>
                  <a:pt x="1164236" y="90162"/>
                  <a:pt x="1166077" y="90162"/>
                </a:cubicBezTo>
                <a:cubicBezTo>
                  <a:pt x="1169426" y="90162"/>
                  <a:pt x="1175705" y="93008"/>
                  <a:pt x="1184913" y="98701"/>
                </a:cubicBezTo>
                <a:cubicBezTo>
                  <a:pt x="1192448" y="102887"/>
                  <a:pt x="1196215" y="106152"/>
                  <a:pt x="1196215" y="108496"/>
                </a:cubicBezTo>
                <a:cubicBezTo>
                  <a:pt x="1196215" y="110338"/>
                  <a:pt x="1194959" y="112682"/>
                  <a:pt x="1192448" y="115528"/>
                </a:cubicBezTo>
                <a:cubicBezTo>
                  <a:pt x="1191109" y="117035"/>
                  <a:pt x="1190439" y="118374"/>
                  <a:pt x="1190439" y="119546"/>
                </a:cubicBezTo>
                <a:lnTo>
                  <a:pt x="1190439" y="150689"/>
                </a:lnTo>
                <a:cubicBezTo>
                  <a:pt x="1190439" y="153535"/>
                  <a:pt x="1188932" y="155377"/>
                  <a:pt x="1185918" y="156214"/>
                </a:cubicBezTo>
                <a:cubicBezTo>
                  <a:pt x="1183072" y="157888"/>
                  <a:pt x="1175454" y="158725"/>
                  <a:pt x="1163064" y="158725"/>
                </a:cubicBezTo>
                <a:cubicBezTo>
                  <a:pt x="1162729" y="158725"/>
                  <a:pt x="1162394" y="158725"/>
                  <a:pt x="1162059" y="158725"/>
                </a:cubicBezTo>
                <a:lnTo>
                  <a:pt x="1162059" y="201923"/>
                </a:lnTo>
                <a:cubicBezTo>
                  <a:pt x="1162059" y="206443"/>
                  <a:pt x="1165743" y="208704"/>
                  <a:pt x="1173110" y="208704"/>
                </a:cubicBezTo>
                <a:lnTo>
                  <a:pt x="1197220" y="208704"/>
                </a:lnTo>
                <a:cubicBezTo>
                  <a:pt x="1202075" y="208704"/>
                  <a:pt x="1206261" y="207197"/>
                  <a:pt x="1209777" y="204183"/>
                </a:cubicBezTo>
                <a:cubicBezTo>
                  <a:pt x="1214298" y="199662"/>
                  <a:pt x="1218316" y="190621"/>
                  <a:pt x="1221832" y="177059"/>
                </a:cubicBezTo>
                <a:cubicBezTo>
                  <a:pt x="1222334" y="175385"/>
                  <a:pt x="1222920" y="174548"/>
                  <a:pt x="1223590" y="174548"/>
                </a:cubicBezTo>
                <a:cubicBezTo>
                  <a:pt x="1224930" y="174548"/>
                  <a:pt x="1225599" y="175217"/>
                  <a:pt x="1225599" y="176557"/>
                </a:cubicBezTo>
                <a:cubicBezTo>
                  <a:pt x="1224930" y="181077"/>
                  <a:pt x="1224595" y="185849"/>
                  <a:pt x="1224595" y="190872"/>
                </a:cubicBezTo>
                <a:cubicBezTo>
                  <a:pt x="1224595" y="199746"/>
                  <a:pt x="1228529" y="206527"/>
                  <a:pt x="1236399" y="211215"/>
                </a:cubicBezTo>
                <a:cubicBezTo>
                  <a:pt x="1241254" y="214396"/>
                  <a:pt x="1243682" y="217243"/>
                  <a:pt x="1243682" y="219754"/>
                </a:cubicBezTo>
                <a:cubicBezTo>
                  <a:pt x="1243682" y="223605"/>
                  <a:pt x="1241087" y="226786"/>
                  <a:pt x="1235896" y="229298"/>
                </a:cubicBezTo>
                <a:cubicBezTo>
                  <a:pt x="1227357" y="233149"/>
                  <a:pt x="1217144" y="235074"/>
                  <a:pt x="1205256" y="235074"/>
                </a:cubicBezTo>
                <a:lnTo>
                  <a:pt x="1162059" y="235074"/>
                </a:lnTo>
                <a:cubicBezTo>
                  <a:pt x="1151511" y="235074"/>
                  <a:pt x="1143725" y="233065"/>
                  <a:pt x="1138702" y="229047"/>
                </a:cubicBezTo>
                <a:cubicBezTo>
                  <a:pt x="1133512" y="225196"/>
                  <a:pt x="1130917" y="219503"/>
                  <a:pt x="1130917" y="211969"/>
                </a:cubicBezTo>
                <a:lnTo>
                  <a:pt x="1130917" y="149684"/>
                </a:lnTo>
                <a:lnTo>
                  <a:pt x="1122127" y="149684"/>
                </a:lnTo>
                <a:cubicBezTo>
                  <a:pt x="1116936" y="176975"/>
                  <a:pt x="1108230" y="196314"/>
                  <a:pt x="1096007" y="207699"/>
                </a:cubicBezTo>
                <a:cubicBezTo>
                  <a:pt x="1082110" y="220926"/>
                  <a:pt x="1062856" y="230972"/>
                  <a:pt x="1038243" y="237837"/>
                </a:cubicBezTo>
                <a:cubicBezTo>
                  <a:pt x="1032383" y="239176"/>
                  <a:pt x="1028114" y="239846"/>
                  <a:pt x="1025435" y="239846"/>
                </a:cubicBezTo>
                <a:cubicBezTo>
                  <a:pt x="1024263" y="239846"/>
                  <a:pt x="1023593" y="239260"/>
                  <a:pt x="1023426" y="238088"/>
                </a:cubicBezTo>
                <a:cubicBezTo>
                  <a:pt x="1023426" y="237251"/>
                  <a:pt x="1024430" y="236330"/>
                  <a:pt x="1026439" y="235325"/>
                </a:cubicBezTo>
                <a:cubicBezTo>
                  <a:pt x="1044857" y="227958"/>
                  <a:pt x="1058754" y="218666"/>
                  <a:pt x="1068130" y="207448"/>
                </a:cubicBezTo>
                <a:cubicBezTo>
                  <a:pt x="1077171" y="196900"/>
                  <a:pt x="1083534" y="180073"/>
                  <a:pt x="1087217" y="156967"/>
                </a:cubicBezTo>
                <a:cubicBezTo>
                  <a:pt x="1082696" y="158139"/>
                  <a:pt x="1076167" y="158725"/>
                  <a:pt x="1067628" y="158725"/>
                </a:cubicBezTo>
                <a:cubicBezTo>
                  <a:pt x="1065786" y="158725"/>
                  <a:pt x="1064865" y="157637"/>
                  <a:pt x="1064865" y="155460"/>
                </a:cubicBezTo>
                <a:lnTo>
                  <a:pt x="1064865" y="92171"/>
                </a:lnTo>
                <a:cubicBezTo>
                  <a:pt x="1064865" y="90162"/>
                  <a:pt x="1065451" y="89157"/>
                  <a:pt x="1066623" y="89157"/>
                </a:cubicBezTo>
                <a:close/>
                <a:moveTo>
                  <a:pt x="3853392" y="84386"/>
                </a:moveTo>
                <a:cubicBezTo>
                  <a:pt x="3854732" y="84386"/>
                  <a:pt x="3856071" y="86227"/>
                  <a:pt x="3857411" y="89911"/>
                </a:cubicBezTo>
                <a:cubicBezTo>
                  <a:pt x="3864108" y="107491"/>
                  <a:pt x="3867457" y="122895"/>
                  <a:pt x="3867457" y="136122"/>
                </a:cubicBezTo>
                <a:cubicBezTo>
                  <a:pt x="3867457" y="146335"/>
                  <a:pt x="3864610" y="154874"/>
                  <a:pt x="3858918" y="161739"/>
                </a:cubicBezTo>
                <a:cubicBezTo>
                  <a:pt x="3852555" y="167767"/>
                  <a:pt x="3845021" y="170780"/>
                  <a:pt x="3836314" y="170780"/>
                </a:cubicBezTo>
                <a:cubicBezTo>
                  <a:pt x="3826938" y="170780"/>
                  <a:pt x="3822250" y="166009"/>
                  <a:pt x="3822250" y="156465"/>
                </a:cubicBezTo>
                <a:cubicBezTo>
                  <a:pt x="3822250" y="147926"/>
                  <a:pt x="3828529" y="138131"/>
                  <a:pt x="3841086" y="127081"/>
                </a:cubicBezTo>
                <a:cubicBezTo>
                  <a:pt x="3848118" y="121221"/>
                  <a:pt x="3851634" y="108579"/>
                  <a:pt x="3851634" y="89157"/>
                </a:cubicBezTo>
                <a:cubicBezTo>
                  <a:pt x="3851634" y="85976"/>
                  <a:pt x="3852220" y="84386"/>
                  <a:pt x="3853392" y="84386"/>
                </a:cubicBezTo>
                <a:close/>
                <a:moveTo>
                  <a:pt x="3219980" y="83381"/>
                </a:moveTo>
                <a:cubicBezTo>
                  <a:pt x="3225338" y="83381"/>
                  <a:pt x="3233960" y="84720"/>
                  <a:pt x="3245848" y="87399"/>
                </a:cubicBezTo>
                <a:cubicBezTo>
                  <a:pt x="3250034" y="88404"/>
                  <a:pt x="3252127" y="89660"/>
                  <a:pt x="3252127" y="91167"/>
                </a:cubicBezTo>
                <a:cubicBezTo>
                  <a:pt x="3252127" y="93176"/>
                  <a:pt x="3250871" y="94934"/>
                  <a:pt x="3248360" y="96441"/>
                </a:cubicBezTo>
                <a:cubicBezTo>
                  <a:pt x="3245513" y="98282"/>
                  <a:pt x="3244090" y="101296"/>
                  <a:pt x="3244090" y="105482"/>
                </a:cubicBezTo>
                <a:lnTo>
                  <a:pt x="3244090" y="130597"/>
                </a:lnTo>
                <a:cubicBezTo>
                  <a:pt x="3242918" y="152195"/>
                  <a:pt x="3239737" y="169859"/>
                  <a:pt x="3234546" y="183589"/>
                </a:cubicBezTo>
                <a:cubicBezTo>
                  <a:pt x="3240909" y="184593"/>
                  <a:pt x="3248360" y="186435"/>
                  <a:pt x="3256899" y="189114"/>
                </a:cubicBezTo>
                <a:cubicBezTo>
                  <a:pt x="3270126" y="194472"/>
                  <a:pt x="3279586" y="199579"/>
                  <a:pt x="3285278" y="204434"/>
                </a:cubicBezTo>
                <a:cubicBezTo>
                  <a:pt x="3289464" y="208285"/>
                  <a:pt x="3291557" y="212722"/>
                  <a:pt x="3291557" y="217745"/>
                </a:cubicBezTo>
                <a:cubicBezTo>
                  <a:pt x="3291557" y="223940"/>
                  <a:pt x="3289715" y="229298"/>
                  <a:pt x="3286032" y="233818"/>
                </a:cubicBezTo>
                <a:cubicBezTo>
                  <a:pt x="3283018" y="237837"/>
                  <a:pt x="3278497" y="239846"/>
                  <a:pt x="3272470" y="239846"/>
                </a:cubicBezTo>
                <a:cubicBezTo>
                  <a:pt x="3265270" y="239846"/>
                  <a:pt x="3260415" y="235242"/>
                  <a:pt x="3257903" y="226033"/>
                </a:cubicBezTo>
                <a:cubicBezTo>
                  <a:pt x="3254889" y="214982"/>
                  <a:pt x="3250787" y="206276"/>
                  <a:pt x="3245597" y="199913"/>
                </a:cubicBezTo>
                <a:cubicBezTo>
                  <a:pt x="3241579" y="195225"/>
                  <a:pt x="3237142" y="191626"/>
                  <a:pt x="3232286" y="189114"/>
                </a:cubicBezTo>
                <a:cubicBezTo>
                  <a:pt x="3230277" y="193635"/>
                  <a:pt x="3228100" y="197653"/>
                  <a:pt x="3225756" y="201169"/>
                </a:cubicBezTo>
                <a:cubicBezTo>
                  <a:pt x="3214036" y="217578"/>
                  <a:pt x="3193275" y="229381"/>
                  <a:pt x="3163472" y="236581"/>
                </a:cubicBezTo>
                <a:cubicBezTo>
                  <a:pt x="3153761" y="239427"/>
                  <a:pt x="3146561" y="240851"/>
                  <a:pt x="3141873" y="240851"/>
                </a:cubicBezTo>
                <a:cubicBezTo>
                  <a:pt x="3140534" y="240851"/>
                  <a:pt x="3139110" y="240181"/>
                  <a:pt x="3137604" y="238841"/>
                </a:cubicBezTo>
                <a:cubicBezTo>
                  <a:pt x="3137604" y="237502"/>
                  <a:pt x="3138524" y="236414"/>
                  <a:pt x="3140366" y="235576"/>
                </a:cubicBezTo>
                <a:cubicBezTo>
                  <a:pt x="3170839" y="223856"/>
                  <a:pt x="3190428" y="210797"/>
                  <a:pt x="3199135" y="196397"/>
                </a:cubicBezTo>
                <a:cubicBezTo>
                  <a:pt x="3209013" y="180157"/>
                  <a:pt x="3213952" y="158223"/>
                  <a:pt x="3213952" y="130597"/>
                </a:cubicBezTo>
                <a:lnTo>
                  <a:pt x="3213952" y="88404"/>
                </a:lnTo>
                <a:cubicBezTo>
                  <a:pt x="3213952" y="85055"/>
                  <a:pt x="3215962" y="83381"/>
                  <a:pt x="3219980" y="83381"/>
                </a:cubicBezTo>
                <a:close/>
                <a:moveTo>
                  <a:pt x="2610678" y="81121"/>
                </a:moveTo>
                <a:lnTo>
                  <a:pt x="2610678" y="122309"/>
                </a:lnTo>
                <a:lnTo>
                  <a:pt x="2655633" y="122309"/>
                </a:lnTo>
                <a:cubicBezTo>
                  <a:pt x="2653959" y="109584"/>
                  <a:pt x="2653038" y="95855"/>
                  <a:pt x="2652870" y="81121"/>
                </a:cubicBezTo>
                <a:close/>
                <a:moveTo>
                  <a:pt x="3997049" y="79112"/>
                </a:moveTo>
                <a:cubicBezTo>
                  <a:pt x="4003579" y="79112"/>
                  <a:pt x="4015131" y="86479"/>
                  <a:pt x="4031707" y="101213"/>
                </a:cubicBezTo>
                <a:cubicBezTo>
                  <a:pt x="4047613" y="116281"/>
                  <a:pt x="4055566" y="131350"/>
                  <a:pt x="4055566" y="146419"/>
                </a:cubicBezTo>
                <a:cubicBezTo>
                  <a:pt x="4055566" y="151944"/>
                  <a:pt x="4053306" y="157051"/>
                  <a:pt x="4048785" y="161739"/>
                </a:cubicBezTo>
                <a:cubicBezTo>
                  <a:pt x="4044934" y="165590"/>
                  <a:pt x="4040162" y="167515"/>
                  <a:pt x="4034470" y="167515"/>
                </a:cubicBezTo>
                <a:cubicBezTo>
                  <a:pt x="4025094" y="167515"/>
                  <a:pt x="4019652" y="162576"/>
                  <a:pt x="4018145" y="152698"/>
                </a:cubicBezTo>
                <a:cubicBezTo>
                  <a:pt x="4015466" y="123899"/>
                  <a:pt x="4008267" y="102468"/>
                  <a:pt x="3996546" y="88404"/>
                </a:cubicBezTo>
                <a:cubicBezTo>
                  <a:pt x="3994202" y="85725"/>
                  <a:pt x="3993030" y="83632"/>
                  <a:pt x="3993030" y="82125"/>
                </a:cubicBezTo>
                <a:cubicBezTo>
                  <a:pt x="3993030" y="80116"/>
                  <a:pt x="3994370" y="79112"/>
                  <a:pt x="3997049" y="79112"/>
                </a:cubicBezTo>
                <a:close/>
                <a:moveTo>
                  <a:pt x="591703" y="74340"/>
                </a:moveTo>
                <a:lnTo>
                  <a:pt x="591703" y="145414"/>
                </a:lnTo>
                <a:lnTo>
                  <a:pt x="629626" y="145414"/>
                </a:lnTo>
                <a:lnTo>
                  <a:pt x="629626" y="74340"/>
                </a:lnTo>
                <a:close/>
                <a:moveTo>
                  <a:pt x="2847277" y="71075"/>
                </a:moveTo>
                <a:lnTo>
                  <a:pt x="2847277" y="124318"/>
                </a:lnTo>
                <a:lnTo>
                  <a:pt x="2883693" y="124318"/>
                </a:lnTo>
                <a:lnTo>
                  <a:pt x="2883693" y="71075"/>
                </a:lnTo>
                <a:close/>
                <a:moveTo>
                  <a:pt x="1915501" y="70070"/>
                </a:moveTo>
                <a:lnTo>
                  <a:pt x="1915501" y="141647"/>
                </a:lnTo>
                <a:lnTo>
                  <a:pt x="1961964" y="141647"/>
                </a:lnTo>
                <a:lnTo>
                  <a:pt x="1961964" y="70070"/>
                </a:lnTo>
                <a:close/>
                <a:moveTo>
                  <a:pt x="1834381" y="70070"/>
                </a:moveTo>
                <a:lnTo>
                  <a:pt x="1834381" y="141647"/>
                </a:lnTo>
                <a:lnTo>
                  <a:pt x="1881345" y="141647"/>
                </a:lnTo>
                <a:lnTo>
                  <a:pt x="1881345" y="70070"/>
                </a:lnTo>
                <a:close/>
                <a:moveTo>
                  <a:pt x="115276" y="70070"/>
                </a:moveTo>
                <a:lnTo>
                  <a:pt x="115276" y="141647"/>
                </a:lnTo>
                <a:lnTo>
                  <a:pt x="161739" y="141647"/>
                </a:lnTo>
                <a:lnTo>
                  <a:pt x="161739" y="70070"/>
                </a:lnTo>
                <a:close/>
                <a:moveTo>
                  <a:pt x="34156" y="70070"/>
                </a:moveTo>
                <a:lnTo>
                  <a:pt x="34156" y="141647"/>
                </a:lnTo>
                <a:lnTo>
                  <a:pt x="81120" y="141647"/>
                </a:lnTo>
                <a:lnTo>
                  <a:pt x="81120" y="70070"/>
                </a:lnTo>
                <a:close/>
                <a:moveTo>
                  <a:pt x="3887548" y="66303"/>
                </a:moveTo>
                <a:cubicBezTo>
                  <a:pt x="3899771" y="66303"/>
                  <a:pt x="3909315" y="66973"/>
                  <a:pt x="3916179" y="68312"/>
                </a:cubicBezTo>
                <a:cubicBezTo>
                  <a:pt x="3922039" y="68982"/>
                  <a:pt x="3924969" y="70656"/>
                  <a:pt x="3924969" y="73335"/>
                </a:cubicBezTo>
                <a:cubicBezTo>
                  <a:pt x="3924969" y="74675"/>
                  <a:pt x="3923797" y="76349"/>
                  <a:pt x="3921453" y="78358"/>
                </a:cubicBezTo>
                <a:cubicBezTo>
                  <a:pt x="3919612" y="80702"/>
                  <a:pt x="3918691" y="83046"/>
                  <a:pt x="3918691" y="85390"/>
                </a:cubicBezTo>
                <a:lnTo>
                  <a:pt x="3918691" y="180826"/>
                </a:lnTo>
                <a:cubicBezTo>
                  <a:pt x="3918691" y="184677"/>
                  <a:pt x="3921118" y="186603"/>
                  <a:pt x="3925974" y="186603"/>
                </a:cubicBezTo>
                <a:lnTo>
                  <a:pt x="3968167" y="186603"/>
                </a:lnTo>
                <a:cubicBezTo>
                  <a:pt x="3972687" y="186603"/>
                  <a:pt x="3976957" y="183840"/>
                  <a:pt x="3980975" y="178315"/>
                </a:cubicBezTo>
                <a:cubicBezTo>
                  <a:pt x="3983989" y="174296"/>
                  <a:pt x="3986919" y="165088"/>
                  <a:pt x="3989765" y="150689"/>
                </a:cubicBezTo>
                <a:cubicBezTo>
                  <a:pt x="3990100" y="147172"/>
                  <a:pt x="3991189" y="145414"/>
                  <a:pt x="3993030" y="145414"/>
                </a:cubicBezTo>
                <a:cubicBezTo>
                  <a:pt x="3994705" y="145414"/>
                  <a:pt x="3995542" y="147172"/>
                  <a:pt x="3995542" y="150689"/>
                </a:cubicBezTo>
                <a:cubicBezTo>
                  <a:pt x="3997886" y="172957"/>
                  <a:pt x="4002909" y="185179"/>
                  <a:pt x="4010611" y="187356"/>
                </a:cubicBezTo>
                <a:cubicBezTo>
                  <a:pt x="4015634" y="189533"/>
                  <a:pt x="4018145" y="193970"/>
                  <a:pt x="4018145" y="200667"/>
                </a:cubicBezTo>
                <a:cubicBezTo>
                  <a:pt x="4018145" y="212722"/>
                  <a:pt x="4008518" y="218750"/>
                  <a:pt x="3989263" y="218750"/>
                </a:cubicBezTo>
                <a:lnTo>
                  <a:pt x="3906887" y="218750"/>
                </a:lnTo>
                <a:cubicBezTo>
                  <a:pt x="3892153" y="218750"/>
                  <a:pt x="3884786" y="212722"/>
                  <a:pt x="3884786" y="200667"/>
                </a:cubicBezTo>
                <a:lnTo>
                  <a:pt x="3884786" y="70070"/>
                </a:lnTo>
                <a:cubicBezTo>
                  <a:pt x="3884786" y="67559"/>
                  <a:pt x="3885707" y="66303"/>
                  <a:pt x="3887548" y="66303"/>
                </a:cubicBezTo>
                <a:close/>
                <a:moveTo>
                  <a:pt x="1355945" y="61029"/>
                </a:moveTo>
                <a:lnTo>
                  <a:pt x="1355945" y="88404"/>
                </a:lnTo>
                <a:lnTo>
                  <a:pt x="1424508" y="88404"/>
                </a:lnTo>
                <a:lnTo>
                  <a:pt x="1424508" y="61029"/>
                </a:lnTo>
                <a:close/>
                <a:moveTo>
                  <a:pt x="820498" y="55253"/>
                </a:moveTo>
                <a:cubicBezTo>
                  <a:pt x="831382" y="55253"/>
                  <a:pt x="841260" y="58183"/>
                  <a:pt x="850134" y="64043"/>
                </a:cubicBezTo>
                <a:cubicBezTo>
                  <a:pt x="858505" y="70740"/>
                  <a:pt x="862691" y="78526"/>
                  <a:pt x="862691" y="87399"/>
                </a:cubicBezTo>
                <a:cubicBezTo>
                  <a:pt x="862691" y="92087"/>
                  <a:pt x="861268" y="95938"/>
                  <a:pt x="858422" y="98952"/>
                </a:cubicBezTo>
                <a:cubicBezTo>
                  <a:pt x="855743" y="101799"/>
                  <a:pt x="851892" y="103222"/>
                  <a:pt x="846869" y="103222"/>
                </a:cubicBezTo>
                <a:cubicBezTo>
                  <a:pt x="836656" y="103222"/>
                  <a:pt x="831549" y="98868"/>
                  <a:pt x="831549" y="90162"/>
                </a:cubicBezTo>
                <a:cubicBezTo>
                  <a:pt x="831214" y="76098"/>
                  <a:pt x="827196" y="66973"/>
                  <a:pt x="819494" y="62787"/>
                </a:cubicBezTo>
                <a:cubicBezTo>
                  <a:pt x="816982" y="61280"/>
                  <a:pt x="815727" y="59689"/>
                  <a:pt x="815727" y="58015"/>
                </a:cubicBezTo>
                <a:cubicBezTo>
                  <a:pt x="815727" y="56173"/>
                  <a:pt x="817317" y="55253"/>
                  <a:pt x="820498" y="55253"/>
                </a:cubicBezTo>
                <a:close/>
                <a:moveTo>
                  <a:pt x="3770011" y="32147"/>
                </a:moveTo>
                <a:cubicBezTo>
                  <a:pt x="3772188" y="32147"/>
                  <a:pt x="3775620" y="33821"/>
                  <a:pt x="3780308" y="37170"/>
                </a:cubicBezTo>
                <a:cubicBezTo>
                  <a:pt x="3793033" y="46881"/>
                  <a:pt x="3799396" y="52908"/>
                  <a:pt x="3799396" y="55253"/>
                </a:cubicBezTo>
                <a:cubicBezTo>
                  <a:pt x="3799396" y="56425"/>
                  <a:pt x="3798726" y="57011"/>
                  <a:pt x="3797387" y="57011"/>
                </a:cubicBezTo>
                <a:lnTo>
                  <a:pt x="3726814" y="57011"/>
                </a:lnTo>
                <a:cubicBezTo>
                  <a:pt x="3732842" y="60527"/>
                  <a:pt x="3735855" y="62285"/>
                  <a:pt x="3735855" y="62285"/>
                </a:cubicBezTo>
                <a:cubicBezTo>
                  <a:pt x="3737195" y="62787"/>
                  <a:pt x="3737865" y="63792"/>
                  <a:pt x="3737865" y="65298"/>
                </a:cubicBezTo>
                <a:cubicBezTo>
                  <a:pt x="3737697" y="66303"/>
                  <a:pt x="3736358" y="67559"/>
                  <a:pt x="3733846" y="69066"/>
                </a:cubicBezTo>
                <a:cubicBezTo>
                  <a:pt x="3728488" y="71410"/>
                  <a:pt x="3715261" y="82962"/>
                  <a:pt x="3694165" y="103724"/>
                </a:cubicBezTo>
                <a:lnTo>
                  <a:pt x="3727568" y="102719"/>
                </a:lnTo>
                <a:cubicBezTo>
                  <a:pt x="3731418" y="96190"/>
                  <a:pt x="3735186" y="89241"/>
                  <a:pt x="3738869" y="81874"/>
                </a:cubicBezTo>
                <a:cubicBezTo>
                  <a:pt x="3739874" y="79363"/>
                  <a:pt x="3740962" y="78107"/>
                  <a:pt x="3742134" y="78107"/>
                </a:cubicBezTo>
                <a:cubicBezTo>
                  <a:pt x="3743976" y="78107"/>
                  <a:pt x="3753519" y="83716"/>
                  <a:pt x="3770765" y="94934"/>
                </a:cubicBezTo>
                <a:cubicBezTo>
                  <a:pt x="3773779" y="96441"/>
                  <a:pt x="3775286" y="98199"/>
                  <a:pt x="3775286" y="100208"/>
                </a:cubicBezTo>
                <a:cubicBezTo>
                  <a:pt x="3775286" y="102719"/>
                  <a:pt x="3772774" y="104896"/>
                  <a:pt x="3767751" y="106738"/>
                </a:cubicBezTo>
                <a:cubicBezTo>
                  <a:pt x="3765909" y="107073"/>
                  <a:pt x="3763900" y="108496"/>
                  <a:pt x="3761724" y="111007"/>
                </a:cubicBezTo>
                <a:cubicBezTo>
                  <a:pt x="3739120" y="135787"/>
                  <a:pt x="3720452" y="153200"/>
                  <a:pt x="3705718" y="163246"/>
                </a:cubicBezTo>
                <a:cubicBezTo>
                  <a:pt x="3691319" y="173124"/>
                  <a:pt x="3670557" y="181915"/>
                  <a:pt x="3643433" y="189616"/>
                </a:cubicBezTo>
                <a:cubicBezTo>
                  <a:pt x="3642429" y="189616"/>
                  <a:pt x="3641759" y="189282"/>
                  <a:pt x="3641424" y="188612"/>
                </a:cubicBezTo>
                <a:cubicBezTo>
                  <a:pt x="3641424" y="188110"/>
                  <a:pt x="3642763" y="187105"/>
                  <a:pt x="3645442" y="185598"/>
                </a:cubicBezTo>
                <a:cubicBezTo>
                  <a:pt x="3667376" y="173878"/>
                  <a:pt x="3684956" y="160651"/>
                  <a:pt x="3698183" y="145917"/>
                </a:cubicBezTo>
                <a:cubicBezTo>
                  <a:pt x="3704713" y="138382"/>
                  <a:pt x="3711829" y="128588"/>
                  <a:pt x="3719531" y="116533"/>
                </a:cubicBezTo>
                <a:cubicBezTo>
                  <a:pt x="3701281" y="122560"/>
                  <a:pt x="3688221" y="127918"/>
                  <a:pt x="3680352" y="132606"/>
                </a:cubicBezTo>
                <a:cubicBezTo>
                  <a:pt x="3677338" y="135117"/>
                  <a:pt x="3675413" y="136373"/>
                  <a:pt x="3674575" y="136373"/>
                </a:cubicBezTo>
                <a:cubicBezTo>
                  <a:pt x="3672399" y="136373"/>
                  <a:pt x="3670808" y="134448"/>
                  <a:pt x="3669804" y="130597"/>
                </a:cubicBezTo>
                <a:cubicBezTo>
                  <a:pt x="3669804" y="130597"/>
                  <a:pt x="3667376" y="122225"/>
                  <a:pt x="3662520" y="105482"/>
                </a:cubicBezTo>
                <a:cubicBezTo>
                  <a:pt x="3662520" y="103640"/>
                  <a:pt x="3663943" y="102552"/>
                  <a:pt x="3666790" y="102217"/>
                </a:cubicBezTo>
                <a:cubicBezTo>
                  <a:pt x="3673152" y="102217"/>
                  <a:pt x="3677589" y="100208"/>
                  <a:pt x="3680101" y="96190"/>
                </a:cubicBezTo>
                <a:cubicBezTo>
                  <a:pt x="3684286" y="90162"/>
                  <a:pt x="3691319" y="77102"/>
                  <a:pt x="3701197" y="57011"/>
                </a:cubicBezTo>
                <a:lnTo>
                  <a:pt x="3691905" y="57011"/>
                </a:lnTo>
                <a:lnTo>
                  <a:pt x="3664530" y="60024"/>
                </a:lnTo>
                <a:lnTo>
                  <a:pt x="3656744" y="46965"/>
                </a:lnTo>
                <a:lnTo>
                  <a:pt x="3691905" y="48974"/>
                </a:lnTo>
                <a:lnTo>
                  <a:pt x="3756198" y="48974"/>
                </a:lnTo>
                <a:lnTo>
                  <a:pt x="3765491" y="35663"/>
                </a:lnTo>
                <a:cubicBezTo>
                  <a:pt x="3767165" y="33319"/>
                  <a:pt x="3768672" y="32147"/>
                  <a:pt x="3770011" y="32147"/>
                </a:cubicBezTo>
                <a:close/>
                <a:moveTo>
                  <a:pt x="2610678" y="30138"/>
                </a:moveTo>
                <a:lnTo>
                  <a:pt x="2610678" y="73335"/>
                </a:lnTo>
                <a:lnTo>
                  <a:pt x="2719173" y="73335"/>
                </a:lnTo>
                <a:lnTo>
                  <a:pt x="2719173" y="30138"/>
                </a:lnTo>
                <a:close/>
                <a:moveTo>
                  <a:pt x="1355945" y="24864"/>
                </a:moveTo>
                <a:lnTo>
                  <a:pt x="1355945" y="53243"/>
                </a:lnTo>
                <a:lnTo>
                  <a:pt x="1424508" y="53243"/>
                </a:lnTo>
                <a:lnTo>
                  <a:pt x="1424508" y="24864"/>
                </a:lnTo>
                <a:close/>
                <a:moveTo>
                  <a:pt x="2083268" y="24110"/>
                </a:moveTo>
                <a:lnTo>
                  <a:pt x="2083268" y="165506"/>
                </a:lnTo>
                <a:lnTo>
                  <a:pt x="2116419" y="167515"/>
                </a:lnTo>
                <a:lnTo>
                  <a:pt x="2136511" y="167515"/>
                </a:lnTo>
                <a:lnTo>
                  <a:pt x="2136511" y="110254"/>
                </a:lnTo>
                <a:lnTo>
                  <a:pt x="2133749" y="110254"/>
                </a:lnTo>
                <a:lnTo>
                  <a:pt x="2106373" y="113268"/>
                </a:lnTo>
                <a:lnTo>
                  <a:pt x="2098337" y="100208"/>
                </a:lnTo>
                <a:lnTo>
                  <a:pt x="2133749" y="102217"/>
                </a:lnTo>
                <a:lnTo>
                  <a:pt x="2136511" y="102217"/>
                </a:lnTo>
                <a:lnTo>
                  <a:pt x="2136511" y="60024"/>
                </a:lnTo>
                <a:lnTo>
                  <a:pt x="2126465" y="60024"/>
                </a:lnTo>
                <a:lnTo>
                  <a:pt x="2099592" y="63289"/>
                </a:lnTo>
                <a:lnTo>
                  <a:pt x="2091556" y="49978"/>
                </a:lnTo>
                <a:lnTo>
                  <a:pt x="2126465" y="52239"/>
                </a:lnTo>
                <a:lnTo>
                  <a:pt x="2183727" y="52239"/>
                </a:lnTo>
                <a:lnTo>
                  <a:pt x="2192517" y="40435"/>
                </a:lnTo>
                <a:cubicBezTo>
                  <a:pt x="2194024" y="38091"/>
                  <a:pt x="2195531" y="36919"/>
                  <a:pt x="2197038" y="36919"/>
                </a:cubicBezTo>
                <a:cubicBezTo>
                  <a:pt x="2198712" y="36919"/>
                  <a:pt x="2201642" y="38677"/>
                  <a:pt x="2205828" y="42193"/>
                </a:cubicBezTo>
                <a:cubicBezTo>
                  <a:pt x="2217213" y="51234"/>
                  <a:pt x="2222906" y="56843"/>
                  <a:pt x="2222906" y="59020"/>
                </a:cubicBezTo>
                <a:cubicBezTo>
                  <a:pt x="2222906" y="59689"/>
                  <a:pt x="2222320" y="60024"/>
                  <a:pt x="2221148" y="60024"/>
                </a:cubicBezTo>
                <a:lnTo>
                  <a:pt x="2167905" y="60024"/>
                </a:lnTo>
                <a:lnTo>
                  <a:pt x="2167905" y="102217"/>
                </a:lnTo>
                <a:lnTo>
                  <a:pt x="2179709" y="102217"/>
                </a:lnTo>
                <a:lnTo>
                  <a:pt x="2187996" y="91167"/>
                </a:lnTo>
                <a:cubicBezTo>
                  <a:pt x="2189336" y="89325"/>
                  <a:pt x="2190591" y="88404"/>
                  <a:pt x="2191764" y="88404"/>
                </a:cubicBezTo>
                <a:cubicBezTo>
                  <a:pt x="2193605" y="88404"/>
                  <a:pt x="2196619" y="89911"/>
                  <a:pt x="2200805" y="92925"/>
                </a:cubicBezTo>
                <a:cubicBezTo>
                  <a:pt x="2211688" y="101799"/>
                  <a:pt x="2217129" y="107324"/>
                  <a:pt x="2217129" y="109500"/>
                </a:cubicBezTo>
                <a:cubicBezTo>
                  <a:pt x="2217129" y="110003"/>
                  <a:pt x="2216376" y="110254"/>
                  <a:pt x="2214869" y="110254"/>
                </a:cubicBezTo>
                <a:lnTo>
                  <a:pt x="2167905" y="110254"/>
                </a:lnTo>
                <a:lnTo>
                  <a:pt x="2167905" y="117537"/>
                </a:lnTo>
                <a:cubicBezTo>
                  <a:pt x="2177448" y="117537"/>
                  <a:pt x="2186238" y="119965"/>
                  <a:pt x="2194275" y="124820"/>
                </a:cubicBezTo>
                <a:cubicBezTo>
                  <a:pt x="2201977" y="130346"/>
                  <a:pt x="2205828" y="136875"/>
                  <a:pt x="2205828" y="144410"/>
                </a:cubicBezTo>
                <a:cubicBezTo>
                  <a:pt x="2205828" y="148596"/>
                  <a:pt x="2204572" y="152028"/>
                  <a:pt x="2202061" y="154707"/>
                </a:cubicBezTo>
                <a:cubicBezTo>
                  <a:pt x="2199884" y="157386"/>
                  <a:pt x="2196452" y="158725"/>
                  <a:pt x="2191764" y="158725"/>
                </a:cubicBezTo>
                <a:cubicBezTo>
                  <a:pt x="2183225" y="158725"/>
                  <a:pt x="2178955" y="155042"/>
                  <a:pt x="2178955" y="147675"/>
                </a:cubicBezTo>
                <a:cubicBezTo>
                  <a:pt x="2178620" y="135620"/>
                  <a:pt x="2174937" y="127834"/>
                  <a:pt x="2167905" y="124318"/>
                </a:cubicBezTo>
                <a:lnTo>
                  <a:pt x="2167905" y="167515"/>
                </a:lnTo>
                <a:lnTo>
                  <a:pt x="2197038" y="167515"/>
                </a:lnTo>
                <a:lnTo>
                  <a:pt x="2205577" y="154958"/>
                </a:lnTo>
                <a:cubicBezTo>
                  <a:pt x="2207251" y="152781"/>
                  <a:pt x="2208758" y="151693"/>
                  <a:pt x="2210097" y="151693"/>
                </a:cubicBezTo>
                <a:cubicBezTo>
                  <a:pt x="2211772" y="151693"/>
                  <a:pt x="2214786" y="153367"/>
                  <a:pt x="2219139" y="156716"/>
                </a:cubicBezTo>
                <a:cubicBezTo>
                  <a:pt x="2225166" y="161906"/>
                  <a:pt x="2229519" y="166009"/>
                  <a:pt x="2232198" y="169022"/>
                </a:cubicBezTo>
                <a:lnTo>
                  <a:pt x="2232198" y="24110"/>
                </a:lnTo>
                <a:close/>
                <a:moveTo>
                  <a:pt x="283043" y="24110"/>
                </a:moveTo>
                <a:lnTo>
                  <a:pt x="283043" y="165506"/>
                </a:lnTo>
                <a:lnTo>
                  <a:pt x="316194" y="167515"/>
                </a:lnTo>
                <a:lnTo>
                  <a:pt x="336286" y="167515"/>
                </a:lnTo>
                <a:lnTo>
                  <a:pt x="336286" y="110254"/>
                </a:lnTo>
                <a:lnTo>
                  <a:pt x="333524" y="110254"/>
                </a:lnTo>
                <a:lnTo>
                  <a:pt x="306149" y="113268"/>
                </a:lnTo>
                <a:lnTo>
                  <a:pt x="298112" y="100208"/>
                </a:lnTo>
                <a:lnTo>
                  <a:pt x="333524" y="102217"/>
                </a:lnTo>
                <a:lnTo>
                  <a:pt x="336286" y="102217"/>
                </a:lnTo>
                <a:lnTo>
                  <a:pt x="336286" y="60024"/>
                </a:lnTo>
                <a:lnTo>
                  <a:pt x="326240" y="60024"/>
                </a:lnTo>
                <a:lnTo>
                  <a:pt x="299367" y="63289"/>
                </a:lnTo>
                <a:lnTo>
                  <a:pt x="291331" y="49978"/>
                </a:lnTo>
                <a:lnTo>
                  <a:pt x="326240" y="52239"/>
                </a:lnTo>
                <a:lnTo>
                  <a:pt x="383502" y="52239"/>
                </a:lnTo>
                <a:lnTo>
                  <a:pt x="392292" y="40435"/>
                </a:lnTo>
                <a:cubicBezTo>
                  <a:pt x="393799" y="38091"/>
                  <a:pt x="395306" y="36919"/>
                  <a:pt x="396813" y="36919"/>
                </a:cubicBezTo>
                <a:cubicBezTo>
                  <a:pt x="398487" y="36919"/>
                  <a:pt x="401417" y="38677"/>
                  <a:pt x="405603" y="42193"/>
                </a:cubicBezTo>
                <a:cubicBezTo>
                  <a:pt x="416988" y="51234"/>
                  <a:pt x="422681" y="56843"/>
                  <a:pt x="422681" y="59020"/>
                </a:cubicBezTo>
                <a:cubicBezTo>
                  <a:pt x="422681" y="59689"/>
                  <a:pt x="422095" y="60024"/>
                  <a:pt x="420923" y="60024"/>
                </a:cubicBezTo>
                <a:lnTo>
                  <a:pt x="367680" y="60024"/>
                </a:lnTo>
                <a:lnTo>
                  <a:pt x="367680" y="102217"/>
                </a:lnTo>
                <a:lnTo>
                  <a:pt x="379484" y="102217"/>
                </a:lnTo>
                <a:lnTo>
                  <a:pt x="387772" y="91167"/>
                </a:lnTo>
                <a:cubicBezTo>
                  <a:pt x="389111" y="89325"/>
                  <a:pt x="390367" y="88404"/>
                  <a:pt x="391539" y="88404"/>
                </a:cubicBezTo>
                <a:cubicBezTo>
                  <a:pt x="393380" y="88404"/>
                  <a:pt x="396394" y="89911"/>
                  <a:pt x="400580" y="92925"/>
                </a:cubicBezTo>
                <a:cubicBezTo>
                  <a:pt x="411463" y="101799"/>
                  <a:pt x="416904" y="107324"/>
                  <a:pt x="416904" y="109500"/>
                </a:cubicBezTo>
                <a:cubicBezTo>
                  <a:pt x="416904" y="110003"/>
                  <a:pt x="416151" y="110254"/>
                  <a:pt x="414644" y="110254"/>
                </a:cubicBezTo>
                <a:lnTo>
                  <a:pt x="367680" y="110254"/>
                </a:lnTo>
                <a:lnTo>
                  <a:pt x="367680" y="117537"/>
                </a:lnTo>
                <a:cubicBezTo>
                  <a:pt x="377223" y="117537"/>
                  <a:pt x="386013" y="119965"/>
                  <a:pt x="394050" y="124820"/>
                </a:cubicBezTo>
                <a:cubicBezTo>
                  <a:pt x="401752" y="130346"/>
                  <a:pt x="405603" y="136875"/>
                  <a:pt x="405603" y="144410"/>
                </a:cubicBezTo>
                <a:cubicBezTo>
                  <a:pt x="405603" y="148596"/>
                  <a:pt x="404347" y="152028"/>
                  <a:pt x="401836" y="154707"/>
                </a:cubicBezTo>
                <a:cubicBezTo>
                  <a:pt x="399659" y="157386"/>
                  <a:pt x="396227" y="158725"/>
                  <a:pt x="391539" y="158725"/>
                </a:cubicBezTo>
                <a:cubicBezTo>
                  <a:pt x="383000" y="158725"/>
                  <a:pt x="378730" y="155042"/>
                  <a:pt x="378730" y="147675"/>
                </a:cubicBezTo>
                <a:cubicBezTo>
                  <a:pt x="378395" y="135620"/>
                  <a:pt x="374712" y="127834"/>
                  <a:pt x="367680" y="124318"/>
                </a:cubicBezTo>
                <a:lnTo>
                  <a:pt x="367680" y="167515"/>
                </a:lnTo>
                <a:lnTo>
                  <a:pt x="396813" y="167515"/>
                </a:lnTo>
                <a:lnTo>
                  <a:pt x="405352" y="154958"/>
                </a:lnTo>
                <a:cubicBezTo>
                  <a:pt x="407026" y="152781"/>
                  <a:pt x="408533" y="151693"/>
                  <a:pt x="409872" y="151693"/>
                </a:cubicBezTo>
                <a:cubicBezTo>
                  <a:pt x="411547" y="151693"/>
                  <a:pt x="414561" y="153367"/>
                  <a:pt x="418914" y="156716"/>
                </a:cubicBezTo>
                <a:cubicBezTo>
                  <a:pt x="424941" y="161906"/>
                  <a:pt x="429295" y="166009"/>
                  <a:pt x="431973" y="169022"/>
                </a:cubicBezTo>
                <a:lnTo>
                  <a:pt x="431973" y="24110"/>
                </a:lnTo>
                <a:close/>
                <a:moveTo>
                  <a:pt x="3380714" y="23106"/>
                </a:moveTo>
                <a:lnTo>
                  <a:pt x="3380714" y="57011"/>
                </a:lnTo>
                <a:lnTo>
                  <a:pt x="3469118" y="57011"/>
                </a:lnTo>
                <a:lnTo>
                  <a:pt x="3469118" y="23106"/>
                </a:lnTo>
                <a:close/>
                <a:moveTo>
                  <a:pt x="1057582" y="19087"/>
                </a:moveTo>
                <a:cubicBezTo>
                  <a:pt x="1068465" y="19087"/>
                  <a:pt x="1078260" y="22017"/>
                  <a:pt x="1086966" y="27877"/>
                </a:cubicBezTo>
                <a:cubicBezTo>
                  <a:pt x="1095505" y="34407"/>
                  <a:pt x="1099774" y="42193"/>
                  <a:pt x="1099774" y="51234"/>
                </a:cubicBezTo>
                <a:cubicBezTo>
                  <a:pt x="1099774" y="55420"/>
                  <a:pt x="1098435" y="59103"/>
                  <a:pt x="1095756" y="62285"/>
                </a:cubicBezTo>
                <a:cubicBezTo>
                  <a:pt x="1093412" y="64964"/>
                  <a:pt x="1089812" y="66303"/>
                  <a:pt x="1084957" y="66303"/>
                </a:cubicBezTo>
                <a:cubicBezTo>
                  <a:pt x="1074744" y="66303"/>
                  <a:pt x="1069637" y="62285"/>
                  <a:pt x="1069637" y="54248"/>
                </a:cubicBezTo>
                <a:cubicBezTo>
                  <a:pt x="1069302" y="40016"/>
                  <a:pt x="1064949" y="30724"/>
                  <a:pt x="1056577" y="26371"/>
                </a:cubicBezTo>
                <a:cubicBezTo>
                  <a:pt x="1054066" y="25031"/>
                  <a:pt x="1052810" y="23608"/>
                  <a:pt x="1052810" y="22101"/>
                </a:cubicBezTo>
                <a:cubicBezTo>
                  <a:pt x="1052810" y="20092"/>
                  <a:pt x="1054401" y="19087"/>
                  <a:pt x="1057582" y="19087"/>
                </a:cubicBezTo>
                <a:close/>
                <a:moveTo>
                  <a:pt x="3918691" y="12055"/>
                </a:moveTo>
                <a:cubicBezTo>
                  <a:pt x="3934262" y="12055"/>
                  <a:pt x="3948577" y="16994"/>
                  <a:pt x="3961637" y="26873"/>
                </a:cubicBezTo>
                <a:cubicBezTo>
                  <a:pt x="3974027" y="38091"/>
                  <a:pt x="3980222" y="51234"/>
                  <a:pt x="3980222" y="66303"/>
                </a:cubicBezTo>
                <a:cubicBezTo>
                  <a:pt x="3980222" y="71828"/>
                  <a:pt x="3978380" y="76433"/>
                  <a:pt x="3974697" y="80116"/>
                </a:cubicBezTo>
                <a:cubicBezTo>
                  <a:pt x="3971683" y="83632"/>
                  <a:pt x="3967078" y="85390"/>
                  <a:pt x="3960884" y="85390"/>
                </a:cubicBezTo>
                <a:cubicBezTo>
                  <a:pt x="3948828" y="85390"/>
                  <a:pt x="3942801" y="80284"/>
                  <a:pt x="3942801" y="70070"/>
                </a:cubicBezTo>
                <a:cubicBezTo>
                  <a:pt x="3942131" y="46295"/>
                  <a:pt x="3934513" y="30808"/>
                  <a:pt x="3919946" y="23608"/>
                </a:cubicBezTo>
                <a:cubicBezTo>
                  <a:pt x="3915258" y="21264"/>
                  <a:pt x="3912914" y="18669"/>
                  <a:pt x="3912914" y="15822"/>
                </a:cubicBezTo>
                <a:cubicBezTo>
                  <a:pt x="3912914" y="13311"/>
                  <a:pt x="3914840" y="12055"/>
                  <a:pt x="3918691" y="12055"/>
                </a:cubicBezTo>
                <a:close/>
                <a:moveTo>
                  <a:pt x="2394691" y="10046"/>
                </a:moveTo>
                <a:cubicBezTo>
                  <a:pt x="2402225" y="10046"/>
                  <a:pt x="2412104" y="10716"/>
                  <a:pt x="2424326" y="12055"/>
                </a:cubicBezTo>
                <a:cubicBezTo>
                  <a:pt x="2430856" y="12892"/>
                  <a:pt x="2434121" y="14148"/>
                  <a:pt x="2434121" y="15822"/>
                </a:cubicBezTo>
                <a:cubicBezTo>
                  <a:pt x="2434121" y="19004"/>
                  <a:pt x="2432614" y="22771"/>
                  <a:pt x="2429600" y="27124"/>
                </a:cubicBezTo>
                <a:cubicBezTo>
                  <a:pt x="2427758" y="30640"/>
                  <a:pt x="2426838" y="35663"/>
                  <a:pt x="2426838" y="42193"/>
                </a:cubicBezTo>
                <a:cubicBezTo>
                  <a:pt x="2426670" y="50062"/>
                  <a:pt x="2426335" y="57597"/>
                  <a:pt x="2425833" y="64796"/>
                </a:cubicBezTo>
                <a:cubicBezTo>
                  <a:pt x="2431526" y="94264"/>
                  <a:pt x="2440986" y="118877"/>
                  <a:pt x="2454213" y="138633"/>
                </a:cubicBezTo>
                <a:cubicBezTo>
                  <a:pt x="2468444" y="158056"/>
                  <a:pt x="2489038" y="174296"/>
                  <a:pt x="2515995" y="187356"/>
                </a:cubicBezTo>
                <a:cubicBezTo>
                  <a:pt x="2526376" y="190872"/>
                  <a:pt x="2531566" y="193970"/>
                  <a:pt x="2531566" y="196649"/>
                </a:cubicBezTo>
                <a:cubicBezTo>
                  <a:pt x="2531566" y="198825"/>
                  <a:pt x="2528803" y="200667"/>
                  <a:pt x="2523278" y="202174"/>
                </a:cubicBezTo>
                <a:cubicBezTo>
                  <a:pt x="2512060" y="206694"/>
                  <a:pt x="2504777" y="214731"/>
                  <a:pt x="2501428" y="226284"/>
                </a:cubicBezTo>
                <a:cubicBezTo>
                  <a:pt x="2500424" y="229967"/>
                  <a:pt x="2499084" y="231809"/>
                  <a:pt x="2497410" y="231809"/>
                </a:cubicBezTo>
                <a:cubicBezTo>
                  <a:pt x="2495401" y="231809"/>
                  <a:pt x="2492555" y="230219"/>
                  <a:pt x="2488871" y="227037"/>
                </a:cubicBezTo>
                <a:cubicBezTo>
                  <a:pt x="2462752" y="205606"/>
                  <a:pt x="2443078" y="179403"/>
                  <a:pt x="2429851" y="148428"/>
                </a:cubicBezTo>
                <a:cubicBezTo>
                  <a:pt x="2425666" y="138047"/>
                  <a:pt x="2422150" y="126746"/>
                  <a:pt x="2419303" y="114523"/>
                </a:cubicBezTo>
                <a:cubicBezTo>
                  <a:pt x="2414280" y="138968"/>
                  <a:pt x="2406913" y="157804"/>
                  <a:pt x="2397202" y="171031"/>
                </a:cubicBezTo>
                <a:cubicBezTo>
                  <a:pt x="2381296" y="192798"/>
                  <a:pt x="2354758" y="211634"/>
                  <a:pt x="2317588" y="227540"/>
                </a:cubicBezTo>
                <a:cubicBezTo>
                  <a:pt x="2310389" y="230386"/>
                  <a:pt x="2305282" y="231809"/>
                  <a:pt x="2302268" y="231809"/>
                </a:cubicBezTo>
                <a:cubicBezTo>
                  <a:pt x="2300929" y="231809"/>
                  <a:pt x="2300259" y="231139"/>
                  <a:pt x="2300259" y="229800"/>
                </a:cubicBezTo>
                <a:cubicBezTo>
                  <a:pt x="2300259" y="228628"/>
                  <a:pt x="2301599" y="227540"/>
                  <a:pt x="2304278" y="226535"/>
                </a:cubicBezTo>
                <a:cubicBezTo>
                  <a:pt x="2332574" y="211131"/>
                  <a:pt x="2353754" y="189784"/>
                  <a:pt x="2367818" y="162492"/>
                </a:cubicBezTo>
                <a:cubicBezTo>
                  <a:pt x="2381882" y="135201"/>
                  <a:pt x="2388914" y="86646"/>
                  <a:pt x="2388914" y="16827"/>
                </a:cubicBezTo>
                <a:cubicBezTo>
                  <a:pt x="2388914" y="12306"/>
                  <a:pt x="2390840" y="10046"/>
                  <a:pt x="2394691" y="10046"/>
                </a:cubicBezTo>
                <a:close/>
                <a:moveTo>
                  <a:pt x="2580540" y="9041"/>
                </a:moveTo>
                <a:cubicBezTo>
                  <a:pt x="2582047" y="9041"/>
                  <a:pt x="2591088" y="13395"/>
                  <a:pt x="2607664" y="22101"/>
                </a:cubicBezTo>
                <a:lnTo>
                  <a:pt x="2717164" y="22101"/>
                </a:lnTo>
                <a:lnTo>
                  <a:pt x="2721434" y="14064"/>
                </a:lnTo>
                <a:cubicBezTo>
                  <a:pt x="2723443" y="10716"/>
                  <a:pt x="2725033" y="9041"/>
                  <a:pt x="2726205" y="9041"/>
                </a:cubicBezTo>
                <a:cubicBezTo>
                  <a:pt x="2729889" y="9041"/>
                  <a:pt x="2736084" y="11720"/>
                  <a:pt x="2744790" y="17078"/>
                </a:cubicBezTo>
                <a:cubicBezTo>
                  <a:pt x="2753832" y="22603"/>
                  <a:pt x="2758352" y="26203"/>
                  <a:pt x="2758352" y="27877"/>
                </a:cubicBezTo>
                <a:cubicBezTo>
                  <a:pt x="2758352" y="29719"/>
                  <a:pt x="2756511" y="33235"/>
                  <a:pt x="2752827" y="38426"/>
                </a:cubicBezTo>
                <a:cubicBezTo>
                  <a:pt x="2751822" y="39765"/>
                  <a:pt x="2751320" y="41356"/>
                  <a:pt x="2751320" y="43197"/>
                </a:cubicBezTo>
                <a:lnTo>
                  <a:pt x="2751320" y="81121"/>
                </a:lnTo>
                <a:cubicBezTo>
                  <a:pt x="2751320" y="85474"/>
                  <a:pt x="2749897" y="88237"/>
                  <a:pt x="2747051" y="89409"/>
                </a:cubicBezTo>
                <a:cubicBezTo>
                  <a:pt x="2743367" y="90581"/>
                  <a:pt x="2735498" y="91167"/>
                  <a:pt x="2723443" y="91167"/>
                </a:cubicBezTo>
                <a:cubicBezTo>
                  <a:pt x="2720596" y="91167"/>
                  <a:pt x="2719173" y="89576"/>
                  <a:pt x="2719173" y="86395"/>
                </a:cubicBezTo>
                <a:lnTo>
                  <a:pt x="2719173" y="81121"/>
                </a:lnTo>
                <a:lnTo>
                  <a:pt x="2685017" y="81121"/>
                </a:lnTo>
                <a:cubicBezTo>
                  <a:pt x="2685185" y="97529"/>
                  <a:pt x="2686106" y="111258"/>
                  <a:pt x="2687780" y="122309"/>
                </a:cubicBezTo>
                <a:lnTo>
                  <a:pt x="2735498" y="122309"/>
                </a:lnTo>
                <a:lnTo>
                  <a:pt x="2746297" y="107742"/>
                </a:lnTo>
                <a:cubicBezTo>
                  <a:pt x="2748474" y="104059"/>
                  <a:pt x="2750902" y="102217"/>
                  <a:pt x="2753580" y="102217"/>
                </a:cubicBezTo>
                <a:cubicBezTo>
                  <a:pt x="2756092" y="102217"/>
                  <a:pt x="2761952" y="105901"/>
                  <a:pt x="2771161" y="113268"/>
                </a:cubicBezTo>
                <a:cubicBezTo>
                  <a:pt x="2780035" y="119965"/>
                  <a:pt x="2784472" y="124737"/>
                  <a:pt x="2784472" y="127583"/>
                </a:cubicBezTo>
                <a:cubicBezTo>
                  <a:pt x="2784472" y="129592"/>
                  <a:pt x="2783132" y="130597"/>
                  <a:pt x="2780453" y="130597"/>
                </a:cubicBezTo>
                <a:lnTo>
                  <a:pt x="2689287" y="130597"/>
                </a:lnTo>
                <a:cubicBezTo>
                  <a:pt x="2690794" y="138466"/>
                  <a:pt x="2692719" y="144912"/>
                  <a:pt x="2695063" y="149935"/>
                </a:cubicBezTo>
                <a:cubicBezTo>
                  <a:pt x="2701426" y="163497"/>
                  <a:pt x="2710718" y="175134"/>
                  <a:pt x="2722940" y="184845"/>
                </a:cubicBezTo>
                <a:cubicBezTo>
                  <a:pt x="2733321" y="194053"/>
                  <a:pt x="2741442" y="198658"/>
                  <a:pt x="2747302" y="198658"/>
                </a:cubicBezTo>
                <a:cubicBezTo>
                  <a:pt x="2751488" y="198658"/>
                  <a:pt x="2754334" y="196314"/>
                  <a:pt x="2755841" y="191626"/>
                </a:cubicBezTo>
                <a:cubicBezTo>
                  <a:pt x="2755841" y="191626"/>
                  <a:pt x="2758603" y="184593"/>
                  <a:pt x="2764129" y="170529"/>
                </a:cubicBezTo>
                <a:cubicBezTo>
                  <a:pt x="2765301" y="167850"/>
                  <a:pt x="2766808" y="166511"/>
                  <a:pt x="2768649" y="166511"/>
                </a:cubicBezTo>
                <a:cubicBezTo>
                  <a:pt x="2770491" y="166511"/>
                  <a:pt x="2771412" y="167181"/>
                  <a:pt x="2771412" y="168520"/>
                </a:cubicBezTo>
                <a:cubicBezTo>
                  <a:pt x="2770072" y="175050"/>
                  <a:pt x="2769403" y="180743"/>
                  <a:pt x="2769403" y="185598"/>
                </a:cubicBezTo>
                <a:cubicBezTo>
                  <a:pt x="2769403" y="199327"/>
                  <a:pt x="2772333" y="209708"/>
                  <a:pt x="2778193" y="216740"/>
                </a:cubicBezTo>
                <a:cubicBezTo>
                  <a:pt x="2780370" y="219587"/>
                  <a:pt x="2781458" y="222349"/>
                  <a:pt x="2781458" y="225028"/>
                </a:cubicBezTo>
                <a:cubicBezTo>
                  <a:pt x="2781458" y="227372"/>
                  <a:pt x="2780118" y="229549"/>
                  <a:pt x="2777439" y="231558"/>
                </a:cubicBezTo>
                <a:cubicBezTo>
                  <a:pt x="2773923" y="234572"/>
                  <a:pt x="2768900" y="236079"/>
                  <a:pt x="2762371" y="236079"/>
                </a:cubicBezTo>
                <a:cubicBezTo>
                  <a:pt x="2746130" y="236079"/>
                  <a:pt x="2729219" y="229800"/>
                  <a:pt x="2711639" y="217243"/>
                </a:cubicBezTo>
                <a:cubicBezTo>
                  <a:pt x="2689036" y="201169"/>
                  <a:pt x="2673716" y="183170"/>
                  <a:pt x="2665679" y="163246"/>
                </a:cubicBezTo>
                <a:cubicBezTo>
                  <a:pt x="2661828" y="153702"/>
                  <a:pt x="2658982" y="142819"/>
                  <a:pt x="2657140" y="130597"/>
                </a:cubicBezTo>
                <a:lnTo>
                  <a:pt x="2610678" y="130597"/>
                </a:lnTo>
                <a:lnTo>
                  <a:pt x="2610678" y="194137"/>
                </a:lnTo>
                <a:lnTo>
                  <a:pt x="2655884" y="182835"/>
                </a:lnTo>
                <a:cubicBezTo>
                  <a:pt x="2658730" y="182835"/>
                  <a:pt x="2660154" y="183756"/>
                  <a:pt x="2660154" y="185598"/>
                </a:cubicBezTo>
                <a:cubicBezTo>
                  <a:pt x="2660154" y="185933"/>
                  <a:pt x="2658730" y="187189"/>
                  <a:pt x="2655884" y="189365"/>
                </a:cubicBezTo>
                <a:cubicBezTo>
                  <a:pt x="2632109" y="204434"/>
                  <a:pt x="2613942" y="218331"/>
                  <a:pt x="2601385" y="231056"/>
                </a:cubicBezTo>
                <a:cubicBezTo>
                  <a:pt x="2597534" y="235744"/>
                  <a:pt x="2594269" y="238088"/>
                  <a:pt x="2591590" y="238088"/>
                </a:cubicBezTo>
                <a:cubicBezTo>
                  <a:pt x="2588409" y="238088"/>
                  <a:pt x="2583805" y="232228"/>
                  <a:pt x="2577777" y="220508"/>
                </a:cubicBezTo>
                <a:cubicBezTo>
                  <a:pt x="2573089" y="210964"/>
                  <a:pt x="2570745" y="205104"/>
                  <a:pt x="2570745" y="202927"/>
                </a:cubicBezTo>
                <a:cubicBezTo>
                  <a:pt x="2570745" y="200918"/>
                  <a:pt x="2573675" y="198825"/>
                  <a:pt x="2579535" y="196649"/>
                </a:cubicBezTo>
                <a:lnTo>
                  <a:pt x="2579535" y="12055"/>
                </a:lnTo>
                <a:cubicBezTo>
                  <a:pt x="2579535" y="10046"/>
                  <a:pt x="2579870" y="9041"/>
                  <a:pt x="2580540" y="9041"/>
                </a:cubicBezTo>
                <a:close/>
                <a:moveTo>
                  <a:pt x="560561" y="9041"/>
                </a:moveTo>
                <a:cubicBezTo>
                  <a:pt x="567760" y="9041"/>
                  <a:pt x="578476" y="10046"/>
                  <a:pt x="592708" y="12055"/>
                </a:cubicBezTo>
                <a:cubicBezTo>
                  <a:pt x="598066" y="12892"/>
                  <a:pt x="600745" y="14818"/>
                  <a:pt x="600745" y="17832"/>
                </a:cubicBezTo>
                <a:cubicBezTo>
                  <a:pt x="600745" y="20845"/>
                  <a:pt x="599154" y="23441"/>
                  <a:pt x="595973" y="25617"/>
                </a:cubicBezTo>
                <a:cubicBezTo>
                  <a:pt x="593126" y="27626"/>
                  <a:pt x="591703" y="29803"/>
                  <a:pt x="591703" y="32147"/>
                </a:cubicBezTo>
                <a:lnTo>
                  <a:pt x="591703" y="66303"/>
                </a:lnTo>
                <a:lnTo>
                  <a:pt x="629626" y="66303"/>
                </a:lnTo>
                <a:lnTo>
                  <a:pt x="629626" y="13060"/>
                </a:lnTo>
                <a:cubicBezTo>
                  <a:pt x="629626" y="10381"/>
                  <a:pt x="630380" y="9041"/>
                  <a:pt x="631887" y="9041"/>
                </a:cubicBezTo>
                <a:cubicBezTo>
                  <a:pt x="639086" y="9041"/>
                  <a:pt x="649802" y="10046"/>
                  <a:pt x="664034" y="12055"/>
                </a:cubicBezTo>
                <a:cubicBezTo>
                  <a:pt x="669224" y="12892"/>
                  <a:pt x="671819" y="14818"/>
                  <a:pt x="671819" y="17832"/>
                </a:cubicBezTo>
                <a:cubicBezTo>
                  <a:pt x="671819" y="20845"/>
                  <a:pt x="670396" y="23441"/>
                  <a:pt x="667550" y="25617"/>
                </a:cubicBezTo>
                <a:cubicBezTo>
                  <a:pt x="664368" y="27626"/>
                  <a:pt x="662778" y="29803"/>
                  <a:pt x="662778" y="32147"/>
                </a:cubicBezTo>
                <a:lnTo>
                  <a:pt x="662778" y="66303"/>
                </a:lnTo>
                <a:lnTo>
                  <a:pt x="674080" y="66303"/>
                </a:lnTo>
                <a:lnTo>
                  <a:pt x="684125" y="51234"/>
                </a:lnTo>
                <a:cubicBezTo>
                  <a:pt x="685967" y="48388"/>
                  <a:pt x="687641" y="46965"/>
                  <a:pt x="689148" y="46965"/>
                </a:cubicBezTo>
                <a:cubicBezTo>
                  <a:pt x="691158" y="46965"/>
                  <a:pt x="694674" y="48974"/>
                  <a:pt x="699697" y="52992"/>
                </a:cubicBezTo>
                <a:cubicBezTo>
                  <a:pt x="712756" y="63206"/>
                  <a:pt x="719286" y="69568"/>
                  <a:pt x="719286" y="72079"/>
                </a:cubicBezTo>
                <a:cubicBezTo>
                  <a:pt x="719286" y="73586"/>
                  <a:pt x="718198" y="74340"/>
                  <a:pt x="716021" y="74340"/>
                </a:cubicBezTo>
                <a:lnTo>
                  <a:pt x="662778" y="74340"/>
                </a:lnTo>
                <a:lnTo>
                  <a:pt x="662778" y="145414"/>
                </a:lnTo>
                <a:lnTo>
                  <a:pt x="686135" y="145414"/>
                </a:lnTo>
                <a:lnTo>
                  <a:pt x="696934" y="129090"/>
                </a:lnTo>
                <a:cubicBezTo>
                  <a:pt x="698776" y="125909"/>
                  <a:pt x="700450" y="124318"/>
                  <a:pt x="701957" y="124318"/>
                </a:cubicBezTo>
                <a:cubicBezTo>
                  <a:pt x="704301" y="124318"/>
                  <a:pt x="708152" y="126411"/>
                  <a:pt x="713510" y="130597"/>
                </a:cubicBezTo>
                <a:cubicBezTo>
                  <a:pt x="727239" y="141647"/>
                  <a:pt x="734104" y="148679"/>
                  <a:pt x="734104" y="151693"/>
                </a:cubicBezTo>
                <a:cubicBezTo>
                  <a:pt x="734104" y="152865"/>
                  <a:pt x="733183" y="153451"/>
                  <a:pt x="731341" y="153451"/>
                </a:cubicBezTo>
                <a:lnTo>
                  <a:pt x="531177" y="153451"/>
                </a:lnTo>
                <a:lnTo>
                  <a:pt x="504304" y="156465"/>
                </a:lnTo>
                <a:lnTo>
                  <a:pt x="496267" y="143405"/>
                </a:lnTo>
                <a:lnTo>
                  <a:pt x="531177" y="145414"/>
                </a:lnTo>
                <a:lnTo>
                  <a:pt x="558552" y="145414"/>
                </a:lnTo>
                <a:lnTo>
                  <a:pt x="558552" y="74340"/>
                </a:lnTo>
                <a:lnTo>
                  <a:pt x="543232" y="74340"/>
                </a:lnTo>
                <a:lnTo>
                  <a:pt x="516359" y="77354"/>
                </a:lnTo>
                <a:lnTo>
                  <a:pt x="508071" y="64294"/>
                </a:lnTo>
                <a:lnTo>
                  <a:pt x="543232" y="66303"/>
                </a:lnTo>
                <a:lnTo>
                  <a:pt x="558552" y="66303"/>
                </a:lnTo>
                <a:lnTo>
                  <a:pt x="558552" y="13060"/>
                </a:lnTo>
                <a:cubicBezTo>
                  <a:pt x="558552" y="10381"/>
                  <a:pt x="559222" y="9041"/>
                  <a:pt x="560561" y="9041"/>
                </a:cubicBezTo>
                <a:close/>
                <a:moveTo>
                  <a:pt x="2854560" y="3767"/>
                </a:moveTo>
                <a:cubicBezTo>
                  <a:pt x="2872476" y="7283"/>
                  <a:pt x="2881433" y="9041"/>
                  <a:pt x="2881433" y="9041"/>
                </a:cubicBezTo>
                <a:cubicBezTo>
                  <a:pt x="2886791" y="10046"/>
                  <a:pt x="2889470" y="11637"/>
                  <a:pt x="2889470" y="13813"/>
                </a:cubicBezTo>
                <a:cubicBezTo>
                  <a:pt x="2889470" y="15488"/>
                  <a:pt x="2888130" y="16827"/>
                  <a:pt x="2885451" y="17832"/>
                </a:cubicBezTo>
                <a:cubicBezTo>
                  <a:pt x="2883275" y="19506"/>
                  <a:pt x="2881684" y="21599"/>
                  <a:pt x="2880680" y="24110"/>
                </a:cubicBezTo>
                <a:cubicBezTo>
                  <a:pt x="2874987" y="37170"/>
                  <a:pt x="2867955" y="50230"/>
                  <a:pt x="2859583" y="63289"/>
                </a:cubicBezTo>
                <a:lnTo>
                  <a:pt x="2881433" y="63289"/>
                </a:lnTo>
                <a:lnTo>
                  <a:pt x="2885703" y="54750"/>
                </a:lnTo>
                <a:cubicBezTo>
                  <a:pt x="2887712" y="50899"/>
                  <a:pt x="2889302" y="48974"/>
                  <a:pt x="2890474" y="48974"/>
                </a:cubicBezTo>
                <a:cubicBezTo>
                  <a:pt x="2893990" y="48974"/>
                  <a:pt x="2900018" y="51736"/>
                  <a:pt x="2908557" y="57262"/>
                </a:cubicBezTo>
                <a:cubicBezTo>
                  <a:pt x="2917263" y="62787"/>
                  <a:pt x="2921617" y="66387"/>
                  <a:pt x="2921617" y="68061"/>
                </a:cubicBezTo>
                <a:cubicBezTo>
                  <a:pt x="2921617" y="69735"/>
                  <a:pt x="2919775" y="73000"/>
                  <a:pt x="2916091" y="77856"/>
                </a:cubicBezTo>
                <a:cubicBezTo>
                  <a:pt x="2915254" y="79028"/>
                  <a:pt x="2914836" y="80451"/>
                  <a:pt x="2914836" y="82125"/>
                </a:cubicBezTo>
                <a:lnTo>
                  <a:pt x="2914836" y="108998"/>
                </a:lnTo>
                <a:cubicBezTo>
                  <a:pt x="2919189" y="98115"/>
                  <a:pt x="2922872" y="87734"/>
                  <a:pt x="2925886" y="77856"/>
                </a:cubicBezTo>
                <a:cubicBezTo>
                  <a:pt x="2930407" y="64294"/>
                  <a:pt x="2935932" y="40853"/>
                  <a:pt x="2942462" y="7535"/>
                </a:cubicBezTo>
                <a:cubicBezTo>
                  <a:pt x="2942797" y="5023"/>
                  <a:pt x="2943550" y="3767"/>
                  <a:pt x="2944722" y="3767"/>
                </a:cubicBezTo>
                <a:cubicBezTo>
                  <a:pt x="2947903" y="3767"/>
                  <a:pt x="2958703" y="6697"/>
                  <a:pt x="2977120" y="12557"/>
                </a:cubicBezTo>
                <a:cubicBezTo>
                  <a:pt x="2981808" y="13897"/>
                  <a:pt x="2984152" y="15320"/>
                  <a:pt x="2984152" y="16827"/>
                </a:cubicBezTo>
                <a:cubicBezTo>
                  <a:pt x="2984152" y="18836"/>
                  <a:pt x="2982311" y="20678"/>
                  <a:pt x="2978627" y="22352"/>
                </a:cubicBezTo>
                <a:cubicBezTo>
                  <a:pt x="2975781" y="24027"/>
                  <a:pt x="2973437" y="27291"/>
                  <a:pt x="2971595" y="32147"/>
                </a:cubicBezTo>
                <a:cubicBezTo>
                  <a:pt x="2967074" y="42863"/>
                  <a:pt x="2962386" y="52908"/>
                  <a:pt x="2957531" y="62285"/>
                </a:cubicBezTo>
                <a:lnTo>
                  <a:pt x="2992189" y="62285"/>
                </a:lnTo>
                <a:lnTo>
                  <a:pt x="2996208" y="52490"/>
                </a:lnTo>
                <a:cubicBezTo>
                  <a:pt x="2998384" y="48137"/>
                  <a:pt x="3000393" y="45960"/>
                  <a:pt x="3002235" y="45960"/>
                </a:cubicBezTo>
                <a:cubicBezTo>
                  <a:pt x="3005416" y="45960"/>
                  <a:pt x="3012030" y="48974"/>
                  <a:pt x="3022076" y="55001"/>
                </a:cubicBezTo>
                <a:cubicBezTo>
                  <a:pt x="3030280" y="60861"/>
                  <a:pt x="3034382" y="64629"/>
                  <a:pt x="3034382" y="66303"/>
                </a:cubicBezTo>
                <a:cubicBezTo>
                  <a:pt x="3034382" y="67810"/>
                  <a:pt x="3032875" y="70405"/>
                  <a:pt x="3029861" y="74089"/>
                </a:cubicBezTo>
                <a:cubicBezTo>
                  <a:pt x="3028689" y="75763"/>
                  <a:pt x="3028103" y="77437"/>
                  <a:pt x="3028103" y="79112"/>
                </a:cubicBezTo>
                <a:cubicBezTo>
                  <a:pt x="3026429" y="143573"/>
                  <a:pt x="3025592" y="175803"/>
                  <a:pt x="3025592" y="175803"/>
                </a:cubicBezTo>
                <a:cubicBezTo>
                  <a:pt x="3024922" y="201923"/>
                  <a:pt x="3021239" y="218080"/>
                  <a:pt x="3014541" y="224275"/>
                </a:cubicBezTo>
                <a:cubicBezTo>
                  <a:pt x="3004328" y="234656"/>
                  <a:pt x="2992105" y="239846"/>
                  <a:pt x="2977874" y="239846"/>
                </a:cubicBezTo>
                <a:cubicBezTo>
                  <a:pt x="2973688" y="239846"/>
                  <a:pt x="2970256" y="236832"/>
                  <a:pt x="2967577" y="230805"/>
                </a:cubicBezTo>
                <a:cubicBezTo>
                  <a:pt x="2962386" y="219754"/>
                  <a:pt x="2954182" y="213475"/>
                  <a:pt x="2942964" y="211969"/>
                </a:cubicBezTo>
                <a:cubicBezTo>
                  <a:pt x="2938109" y="211466"/>
                  <a:pt x="2935681" y="210378"/>
                  <a:pt x="2935681" y="208704"/>
                </a:cubicBezTo>
                <a:cubicBezTo>
                  <a:pt x="2935681" y="206862"/>
                  <a:pt x="2936769" y="205941"/>
                  <a:pt x="2938946" y="205941"/>
                </a:cubicBezTo>
                <a:lnTo>
                  <a:pt x="2975865" y="205941"/>
                </a:lnTo>
                <a:cubicBezTo>
                  <a:pt x="2985910" y="205941"/>
                  <a:pt x="2991352" y="197067"/>
                  <a:pt x="2992189" y="179319"/>
                </a:cubicBezTo>
                <a:cubicBezTo>
                  <a:pt x="2992189" y="179319"/>
                  <a:pt x="2993110" y="142903"/>
                  <a:pt x="2994952" y="70070"/>
                </a:cubicBezTo>
                <a:lnTo>
                  <a:pt x="2953010" y="70070"/>
                </a:lnTo>
                <a:cubicBezTo>
                  <a:pt x="2941457" y="90497"/>
                  <a:pt x="2928900" y="107575"/>
                  <a:pt x="2915338" y="121304"/>
                </a:cubicBezTo>
                <a:cubicBezTo>
                  <a:pt x="2915003" y="121639"/>
                  <a:pt x="2914836" y="121807"/>
                  <a:pt x="2914836" y="121807"/>
                </a:cubicBezTo>
                <a:lnTo>
                  <a:pt x="2914836" y="209708"/>
                </a:lnTo>
                <a:cubicBezTo>
                  <a:pt x="2914836" y="214061"/>
                  <a:pt x="2913329" y="216824"/>
                  <a:pt x="2910315" y="217996"/>
                </a:cubicBezTo>
                <a:cubicBezTo>
                  <a:pt x="2906966" y="219168"/>
                  <a:pt x="2899432" y="219754"/>
                  <a:pt x="2887712" y="219754"/>
                </a:cubicBezTo>
                <a:cubicBezTo>
                  <a:pt x="2885033" y="219754"/>
                  <a:pt x="2883693" y="218164"/>
                  <a:pt x="2883693" y="214982"/>
                </a:cubicBezTo>
                <a:lnTo>
                  <a:pt x="2883693" y="201923"/>
                </a:lnTo>
                <a:lnTo>
                  <a:pt x="2847277" y="201923"/>
                </a:lnTo>
                <a:lnTo>
                  <a:pt x="2847277" y="215987"/>
                </a:lnTo>
                <a:cubicBezTo>
                  <a:pt x="2847277" y="219670"/>
                  <a:pt x="2845519" y="222098"/>
                  <a:pt x="2842003" y="223270"/>
                </a:cubicBezTo>
                <a:cubicBezTo>
                  <a:pt x="2838152" y="225112"/>
                  <a:pt x="2830618" y="226033"/>
                  <a:pt x="2819400" y="226033"/>
                </a:cubicBezTo>
                <a:cubicBezTo>
                  <a:pt x="2817223" y="226033"/>
                  <a:pt x="2816135" y="225028"/>
                  <a:pt x="2816135" y="223019"/>
                </a:cubicBezTo>
                <a:lnTo>
                  <a:pt x="2816135" y="55253"/>
                </a:lnTo>
                <a:cubicBezTo>
                  <a:pt x="2816135" y="53243"/>
                  <a:pt x="2816888" y="52239"/>
                  <a:pt x="2818395" y="52239"/>
                </a:cubicBezTo>
                <a:cubicBezTo>
                  <a:pt x="2826432" y="54081"/>
                  <a:pt x="2836143" y="57429"/>
                  <a:pt x="2847528" y="62285"/>
                </a:cubicBezTo>
                <a:lnTo>
                  <a:pt x="2851547" y="5776"/>
                </a:lnTo>
                <a:cubicBezTo>
                  <a:pt x="2852049" y="4437"/>
                  <a:pt x="2853053" y="3767"/>
                  <a:pt x="2854560" y="3767"/>
                </a:cubicBezTo>
                <a:close/>
                <a:moveTo>
                  <a:pt x="1322793" y="3767"/>
                </a:moveTo>
                <a:cubicBezTo>
                  <a:pt x="1332839" y="6111"/>
                  <a:pt x="1345481" y="10465"/>
                  <a:pt x="1360717" y="16827"/>
                </a:cubicBezTo>
                <a:lnTo>
                  <a:pt x="1422248" y="16827"/>
                </a:lnTo>
                <a:lnTo>
                  <a:pt x="1427020" y="9041"/>
                </a:lnTo>
                <a:cubicBezTo>
                  <a:pt x="1429196" y="5525"/>
                  <a:pt x="1430954" y="3767"/>
                  <a:pt x="1432294" y="3767"/>
                </a:cubicBezTo>
                <a:cubicBezTo>
                  <a:pt x="1436145" y="3767"/>
                  <a:pt x="1442842" y="6865"/>
                  <a:pt x="1452386" y="13060"/>
                </a:cubicBezTo>
                <a:cubicBezTo>
                  <a:pt x="1462599" y="19087"/>
                  <a:pt x="1467706" y="23022"/>
                  <a:pt x="1467706" y="24864"/>
                </a:cubicBezTo>
                <a:cubicBezTo>
                  <a:pt x="1467706" y="26705"/>
                  <a:pt x="1465529" y="30473"/>
                  <a:pt x="1461176" y="36165"/>
                </a:cubicBezTo>
                <a:cubicBezTo>
                  <a:pt x="1460171" y="37505"/>
                  <a:pt x="1459669" y="39179"/>
                  <a:pt x="1459669" y="41188"/>
                </a:cubicBezTo>
                <a:lnTo>
                  <a:pt x="1459669" y="98450"/>
                </a:lnTo>
                <a:cubicBezTo>
                  <a:pt x="1459669" y="102971"/>
                  <a:pt x="1457994" y="105901"/>
                  <a:pt x="1454646" y="107240"/>
                </a:cubicBezTo>
                <a:cubicBezTo>
                  <a:pt x="1450962" y="108747"/>
                  <a:pt x="1442507" y="109500"/>
                  <a:pt x="1429280" y="109500"/>
                </a:cubicBezTo>
                <a:cubicBezTo>
                  <a:pt x="1426099" y="109500"/>
                  <a:pt x="1424508" y="107742"/>
                  <a:pt x="1424508" y="104226"/>
                </a:cubicBezTo>
                <a:lnTo>
                  <a:pt x="1424508" y="96441"/>
                </a:lnTo>
                <a:lnTo>
                  <a:pt x="1355945" y="96441"/>
                </a:lnTo>
                <a:lnTo>
                  <a:pt x="1355945" y="102217"/>
                </a:lnTo>
                <a:cubicBezTo>
                  <a:pt x="1355945" y="106403"/>
                  <a:pt x="1353936" y="109082"/>
                  <a:pt x="1349917" y="110254"/>
                </a:cubicBezTo>
                <a:cubicBezTo>
                  <a:pt x="1345564" y="112263"/>
                  <a:pt x="1336858" y="113268"/>
                  <a:pt x="1323798" y="113268"/>
                </a:cubicBezTo>
                <a:cubicBezTo>
                  <a:pt x="1321956" y="113268"/>
                  <a:pt x="1321035" y="112263"/>
                  <a:pt x="1321035" y="110254"/>
                </a:cubicBezTo>
                <a:lnTo>
                  <a:pt x="1321035" y="6781"/>
                </a:lnTo>
                <a:cubicBezTo>
                  <a:pt x="1321035" y="4772"/>
                  <a:pt x="1321621" y="3767"/>
                  <a:pt x="1322793" y="3767"/>
                </a:cubicBezTo>
                <a:close/>
                <a:moveTo>
                  <a:pt x="3700946" y="2763"/>
                </a:moveTo>
                <a:cubicBezTo>
                  <a:pt x="3711996" y="2763"/>
                  <a:pt x="3722293" y="5442"/>
                  <a:pt x="3731837" y="10799"/>
                </a:cubicBezTo>
                <a:cubicBezTo>
                  <a:pt x="3740711" y="16492"/>
                  <a:pt x="3745148" y="23273"/>
                  <a:pt x="3745148" y="31142"/>
                </a:cubicBezTo>
                <a:cubicBezTo>
                  <a:pt x="3745148" y="35998"/>
                  <a:pt x="3743474" y="40100"/>
                  <a:pt x="3740125" y="43449"/>
                </a:cubicBezTo>
                <a:cubicBezTo>
                  <a:pt x="3737446" y="46462"/>
                  <a:pt x="3733344" y="47969"/>
                  <a:pt x="3727819" y="47969"/>
                </a:cubicBezTo>
                <a:cubicBezTo>
                  <a:pt x="3717270" y="47969"/>
                  <a:pt x="3711996" y="43365"/>
                  <a:pt x="3711996" y="34156"/>
                </a:cubicBezTo>
                <a:cubicBezTo>
                  <a:pt x="3711662" y="21599"/>
                  <a:pt x="3707559" y="13478"/>
                  <a:pt x="3699690" y="9795"/>
                </a:cubicBezTo>
                <a:cubicBezTo>
                  <a:pt x="3697011" y="8455"/>
                  <a:pt x="3695672" y="7116"/>
                  <a:pt x="3695672" y="5776"/>
                </a:cubicBezTo>
                <a:cubicBezTo>
                  <a:pt x="3695672" y="3767"/>
                  <a:pt x="3697430" y="2763"/>
                  <a:pt x="3700946" y="2763"/>
                </a:cubicBezTo>
                <a:close/>
                <a:moveTo>
                  <a:pt x="3476401" y="2763"/>
                </a:moveTo>
                <a:cubicBezTo>
                  <a:pt x="3479750" y="2763"/>
                  <a:pt x="3485861" y="5525"/>
                  <a:pt x="3494735" y="11051"/>
                </a:cubicBezTo>
                <a:cubicBezTo>
                  <a:pt x="3503944" y="16576"/>
                  <a:pt x="3508548" y="20259"/>
                  <a:pt x="3508548" y="22101"/>
                </a:cubicBezTo>
                <a:cubicBezTo>
                  <a:pt x="3508548" y="23775"/>
                  <a:pt x="3506623" y="27208"/>
                  <a:pt x="3502772" y="32398"/>
                </a:cubicBezTo>
                <a:cubicBezTo>
                  <a:pt x="3501767" y="33738"/>
                  <a:pt x="3501265" y="35244"/>
                  <a:pt x="3501265" y="36919"/>
                </a:cubicBezTo>
                <a:lnTo>
                  <a:pt x="3501265" y="63289"/>
                </a:lnTo>
                <a:cubicBezTo>
                  <a:pt x="3501265" y="67308"/>
                  <a:pt x="3499842" y="69987"/>
                  <a:pt x="3496996" y="71326"/>
                </a:cubicBezTo>
                <a:cubicBezTo>
                  <a:pt x="3493312" y="72665"/>
                  <a:pt x="3485443" y="73335"/>
                  <a:pt x="3473388" y="73335"/>
                </a:cubicBezTo>
                <a:cubicBezTo>
                  <a:pt x="3470541" y="73335"/>
                  <a:pt x="3469118" y="71577"/>
                  <a:pt x="3469118" y="68061"/>
                </a:cubicBezTo>
                <a:lnTo>
                  <a:pt x="3469118" y="65298"/>
                </a:lnTo>
                <a:lnTo>
                  <a:pt x="3380714" y="65298"/>
                </a:lnTo>
                <a:lnTo>
                  <a:pt x="3380714" y="87399"/>
                </a:lnTo>
                <a:cubicBezTo>
                  <a:pt x="3380714" y="91250"/>
                  <a:pt x="3382807" y="93176"/>
                  <a:pt x="3386993" y="93176"/>
                </a:cubicBezTo>
                <a:lnTo>
                  <a:pt x="3506539" y="93176"/>
                </a:lnTo>
                <a:cubicBezTo>
                  <a:pt x="3511730" y="93176"/>
                  <a:pt x="3515915" y="82376"/>
                  <a:pt x="3519097" y="60778"/>
                </a:cubicBezTo>
                <a:cubicBezTo>
                  <a:pt x="3519766" y="57094"/>
                  <a:pt x="3520520" y="55253"/>
                  <a:pt x="3521357" y="55253"/>
                </a:cubicBezTo>
                <a:cubicBezTo>
                  <a:pt x="3522696" y="55253"/>
                  <a:pt x="3523366" y="56508"/>
                  <a:pt x="3523366" y="59020"/>
                </a:cubicBezTo>
                <a:cubicBezTo>
                  <a:pt x="3525208" y="76265"/>
                  <a:pt x="3529645" y="87232"/>
                  <a:pt x="3536677" y="91920"/>
                </a:cubicBezTo>
                <a:cubicBezTo>
                  <a:pt x="3541198" y="95269"/>
                  <a:pt x="3543458" y="98366"/>
                  <a:pt x="3543458" y="101213"/>
                </a:cubicBezTo>
                <a:cubicBezTo>
                  <a:pt x="3543458" y="106570"/>
                  <a:pt x="3541449" y="110589"/>
                  <a:pt x="3537430" y="113268"/>
                </a:cubicBezTo>
                <a:cubicBezTo>
                  <a:pt x="3532407" y="116784"/>
                  <a:pt x="3524705" y="118542"/>
                  <a:pt x="3514325" y="118542"/>
                </a:cubicBezTo>
                <a:lnTo>
                  <a:pt x="3470625" y="118542"/>
                </a:lnTo>
                <a:cubicBezTo>
                  <a:pt x="3474309" y="119211"/>
                  <a:pt x="3478411" y="119965"/>
                  <a:pt x="3482931" y="120802"/>
                </a:cubicBezTo>
                <a:cubicBezTo>
                  <a:pt x="3487117" y="121639"/>
                  <a:pt x="3489210" y="123146"/>
                  <a:pt x="3489210" y="125323"/>
                </a:cubicBezTo>
                <a:cubicBezTo>
                  <a:pt x="3489210" y="127499"/>
                  <a:pt x="3488038" y="129425"/>
                  <a:pt x="3485694" y="131099"/>
                </a:cubicBezTo>
                <a:cubicBezTo>
                  <a:pt x="3484857" y="131936"/>
                  <a:pt x="3484438" y="133025"/>
                  <a:pt x="3484438" y="134364"/>
                </a:cubicBezTo>
                <a:lnTo>
                  <a:pt x="3484438" y="147675"/>
                </a:lnTo>
                <a:lnTo>
                  <a:pt x="3510306" y="147675"/>
                </a:lnTo>
                <a:lnTo>
                  <a:pt x="3519850" y="134113"/>
                </a:lnTo>
                <a:cubicBezTo>
                  <a:pt x="3521524" y="131769"/>
                  <a:pt x="3523031" y="130597"/>
                  <a:pt x="3524371" y="130597"/>
                </a:cubicBezTo>
                <a:cubicBezTo>
                  <a:pt x="3526380" y="130597"/>
                  <a:pt x="3529728" y="132271"/>
                  <a:pt x="3534417" y="135620"/>
                </a:cubicBezTo>
                <a:cubicBezTo>
                  <a:pt x="3546472" y="145331"/>
                  <a:pt x="3552499" y="151275"/>
                  <a:pt x="3552499" y="153451"/>
                </a:cubicBezTo>
                <a:cubicBezTo>
                  <a:pt x="3552499" y="154791"/>
                  <a:pt x="3551913" y="155460"/>
                  <a:pt x="3550741" y="155460"/>
                </a:cubicBezTo>
                <a:lnTo>
                  <a:pt x="3484438" y="155460"/>
                </a:lnTo>
                <a:lnTo>
                  <a:pt x="3484438" y="209708"/>
                </a:lnTo>
                <a:cubicBezTo>
                  <a:pt x="3484438" y="217912"/>
                  <a:pt x="3480922" y="225196"/>
                  <a:pt x="3473890" y="231558"/>
                </a:cubicBezTo>
                <a:cubicBezTo>
                  <a:pt x="3466188" y="237753"/>
                  <a:pt x="3457231" y="240851"/>
                  <a:pt x="3447017" y="240851"/>
                </a:cubicBezTo>
                <a:cubicBezTo>
                  <a:pt x="3442329" y="240851"/>
                  <a:pt x="3439148" y="238172"/>
                  <a:pt x="3437474" y="232814"/>
                </a:cubicBezTo>
                <a:cubicBezTo>
                  <a:pt x="3433288" y="220591"/>
                  <a:pt x="3426591" y="213392"/>
                  <a:pt x="3417382" y="211215"/>
                </a:cubicBezTo>
                <a:cubicBezTo>
                  <a:pt x="3414368" y="210880"/>
                  <a:pt x="3412861" y="210043"/>
                  <a:pt x="3412861" y="208704"/>
                </a:cubicBezTo>
                <a:cubicBezTo>
                  <a:pt x="3412861" y="206862"/>
                  <a:pt x="3413866" y="205941"/>
                  <a:pt x="3415875" y="205941"/>
                </a:cubicBezTo>
                <a:lnTo>
                  <a:pt x="3440236" y="205941"/>
                </a:lnTo>
                <a:cubicBezTo>
                  <a:pt x="3446766" y="205941"/>
                  <a:pt x="3450031" y="202844"/>
                  <a:pt x="3450031" y="196649"/>
                </a:cubicBezTo>
                <a:lnTo>
                  <a:pt x="3450031" y="155460"/>
                </a:lnTo>
                <a:lnTo>
                  <a:pt x="3354846" y="155460"/>
                </a:lnTo>
                <a:lnTo>
                  <a:pt x="3327471" y="158725"/>
                </a:lnTo>
                <a:lnTo>
                  <a:pt x="3319434" y="145414"/>
                </a:lnTo>
                <a:lnTo>
                  <a:pt x="3354846" y="147675"/>
                </a:lnTo>
                <a:lnTo>
                  <a:pt x="3450031" y="147675"/>
                </a:lnTo>
                <a:lnTo>
                  <a:pt x="3450031" y="120551"/>
                </a:lnTo>
                <a:cubicBezTo>
                  <a:pt x="3450031" y="119546"/>
                  <a:pt x="3450198" y="118877"/>
                  <a:pt x="3450533" y="118542"/>
                </a:cubicBezTo>
                <a:lnTo>
                  <a:pt x="3369915" y="118542"/>
                </a:lnTo>
                <a:cubicBezTo>
                  <a:pt x="3355181" y="118542"/>
                  <a:pt x="3347814" y="111510"/>
                  <a:pt x="3347814" y="97445"/>
                </a:cubicBezTo>
                <a:lnTo>
                  <a:pt x="3347814" y="7786"/>
                </a:lnTo>
                <a:cubicBezTo>
                  <a:pt x="3347814" y="5107"/>
                  <a:pt x="3348400" y="3767"/>
                  <a:pt x="3349572" y="3767"/>
                </a:cubicBezTo>
                <a:cubicBezTo>
                  <a:pt x="3361794" y="7283"/>
                  <a:pt x="3373264" y="10967"/>
                  <a:pt x="3383979" y="14818"/>
                </a:cubicBezTo>
                <a:lnTo>
                  <a:pt x="3467109" y="14818"/>
                </a:lnTo>
                <a:lnTo>
                  <a:pt x="3471379" y="7535"/>
                </a:lnTo>
                <a:cubicBezTo>
                  <a:pt x="3473388" y="4353"/>
                  <a:pt x="3475062" y="2763"/>
                  <a:pt x="3476401" y="2763"/>
                </a:cubicBezTo>
                <a:close/>
                <a:moveTo>
                  <a:pt x="1114090" y="2763"/>
                </a:moveTo>
                <a:cubicBezTo>
                  <a:pt x="1119280" y="2763"/>
                  <a:pt x="1128321" y="3432"/>
                  <a:pt x="1141214" y="4772"/>
                </a:cubicBezTo>
                <a:cubicBezTo>
                  <a:pt x="1144563" y="5274"/>
                  <a:pt x="1146237" y="6697"/>
                  <a:pt x="1146237" y="9041"/>
                </a:cubicBezTo>
                <a:cubicBezTo>
                  <a:pt x="1146237" y="10213"/>
                  <a:pt x="1145734" y="11553"/>
                  <a:pt x="1144730" y="13060"/>
                </a:cubicBezTo>
                <a:cubicBezTo>
                  <a:pt x="1143558" y="14399"/>
                  <a:pt x="1142972" y="15990"/>
                  <a:pt x="1142972" y="17832"/>
                </a:cubicBezTo>
                <a:lnTo>
                  <a:pt x="1142972" y="72079"/>
                </a:lnTo>
                <a:lnTo>
                  <a:pt x="1153269" y="72079"/>
                </a:lnTo>
                <a:cubicBezTo>
                  <a:pt x="1162813" y="55001"/>
                  <a:pt x="1169593" y="37672"/>
                  <a:pt x="1173612" y="20092"/>
                </a:cubicBezTo>
                <a:cubicBezTo>
                  <a:pt x="1173947" y="18585"/>
                  <a:pt x="1176207" y="17832"/>
                  <a:pt x="1180393" y="17832"/>
                </a:cubicBezTo>
                <a:cubicBezTo>
                  <a:pt x="1184076" y="17832"/>
                  <a:pt x="1194122" y="20678"/>
                  <a:pt x="1210531" y="26371"/>
                </a:cubicBezTo>
                <a:cubicBezTo>
                  <a:pt x="1215051" y="28212"/>
                  <a:pt x="1217312" y="30138"/>
                  <a:pt x="1217312" y="32147"/>
                </a:cubicBezTo>
                <a:cubicBezTo>
                  <a:pt x="1217312" y="32817"/>
                  <a:pt x="1214967" y="33654"/>
                  <a:pt x="1210279" y="34658"/>
                </a:cubicBezTo>
                <a:cubicBezTo>
                  <a:pt x="1206763" y="35161"/>
                  <a:pt x="1190941" y="47634"/>
                  <a:pt x="1162813" y="72079"/>
                </a:cubicBezTo>
                <a:lnTo>
                  <a:pt x="1199480" y="72079"/>
                </a:lnTo>
                <a:lnTo>
                  <a:pt x="1205759" y="64043"/>
                </a:lnTo>
                <a:cubicBezTo>
                  <a:pt x="1207433" y="62034"/>
                  <a:pt x="1209359" y="61029"/>
                  <a:pt x="1211535" y="61029"/>
                </a:cubicBezTo>
                <a:cubicBezTo>
                  <a:pt x="1214716" y="61029"/>
                  <a:pt x="1219990" y="63959"/>
                  <a:pt x="1227357" y="69819"/>
                </a:cubicBezTo>
                <a:cubicBezTo>
                  <a:pt x="1238240" y="79028"/>
                  <a:pt x="1243682" y="85474"/>
                  <a:pt x="1243682" y="89157"/>
                </a:cubicBezTo>
                <a:cubicBezTo>
                  <a:pt x="1243682" y="90999"/>
                  <a:pt x="1241924" y="91920"/>
                  <a:pt x="1238408" y="91920"/>
                </a:cubicBezTo>
                <a:lnTo>
                  <a:pt x="1223339" y="91920"/>
                </a:lnTo>
                <a:cubicBezTo>
                  <a:pt x="1216809" y="91920"/>
                  <a:pt x="1210279" y="94683"/>
                  <a:pt x="1203750" y="100208"/>
                </a:cubicBezTo>
                <a:cubicBezTo>
                  <a:pt x="1200736" y="102887"/>
                  <a:pt x="1198559" y="104226"/>
                  <a:pt x="1197220" y="104226"/>
                </a:cubicBezTo>
                <a:cubicBezTo>
                  <a:pt x="1195880" y="104226"/>
                  <a:pt x="1195211" y="103222"/>
                  <a:pt x="1195211" y="101213"/>
                </a:cubicBezTo>
                <a:lnTo>
                  <a:pt x="1201489" y="80116"/>
                </a:lnTo>
                <a:lnTo>
                  <a:pt x="1052308" y="80116"/>
                </a:lnTo>
                <a:cubicBezTo>
                  <a:pt x="1053815" y="85474"/>
                  <a:pt x="1054568" y="90329"/>
                  <a:pt x="1054568" y="94683"/>
                </a:cubicBezTo>
                <a:cubicBezTo>
                  <a:pt x="1054568" y="102050"/>
                  <a:pt x="1052308" y="108077"/>
                  <a:pt x="1047787" y="112765"/>
                </a:cubicBezTo>
                <a:cubicBezTo>
                  <a:pt x="1042931" y="117286"/>
                  <a:pt x="1037239" y="119546"/>
                  <a:pt x="1030709" y="119546"/>
                </a:cubicBezTo>
                <a:cubicBezTo>
                  <a:pt x="1021165" y="119546"/>
                  <a:pt x="1016394" y="114858"/>
                  <a:pt x="1016394" y="105482"/>
                </a:cubicBezTo>
                <a:cubicBezTo>
                  <a:pt x="1016394" y="99957"/>
                  <a:pt x="1021165" y="93594"/>
                  <a:pt x="1030709" y="86395"/>
                </a:cubicBezTo>
                <a:cubicBezTo>
                  <a:pt x="1036067" y="82544"/>
                  <a:pt x="1038746" y="74507"/>
                  <a:pt x="1038746" y="62285"/>
                </a:cubicBezTo>
                <a:cubicBezTo>
                  <a:pt x="1038746" y="58769"/>
                  <a:pt x="1039415" y="57011"/>
                  <a:pt x="1040755" y="57011"/>
                </a:cubicBezTo>
                <a:cubicBezTo>
                  <a:pt x="1042094" y="57011"/>
                  <a:pt x="1043350" y="58434"/>
                  <a:pt x="1044522" y="61280"/>
                </a:cubicBezTo>
                <a:cubicBezTo>
                  <a:pt x="1046531" y="65298"/>
                  <a:pt x="1048289" y="68898"/>
                  <a:pt x="1049796" y="72079"/>
                </a:cubicBezTo>
                <a:lnTo>
                  <a:pt x="1110825" y="72079"/>
                </a:lnTo>
                <a:lnTo>
                  <a:pt x="1110825" y="6781"/>
                </a:lnTo>
                <a:cubicBezTo>
                  <a:pt x="1110825" y="4102"/>
                  <a:pt x="1111913" y="2763"/>
                  <a:pt x="1114090" y="2763"/>
                </a:cubicBezTo>
                <a:close/>
                <a:moveTo>
                  <a:pt x="850636" y="2763"/>
                </a:moveTo>
                <a:cubicBezTo>
                  <a:pt x="861184" y="2763"/>
                  <a:pt x="870812" y="5107"/>
                  <a:pt x="879518" y="9795"/>
                </a:cubicBezTo>
                <a:cubicBezTo>
                  <a:pt x="887890" y="14985"/>
                  <a:pt x="892076" y="21013"/>
                  <a:pt x="892076" y="27877"/>
                </a:cubicBezTo>
                <a:cubicBezTo>
                  <a:pt x="892076" y="32900"/>
                  <a:pt x="890401" y="37086"/>
                  <a:pt x="887052" y="40435"/>
                </a:cubicBezTo>
                <a:cubicBezTo>
                  <a:pt x="886383" y="41272"/>
                  <a:pt x="885713" y="41858"/>
                  <a:pt x="885043" y="42193"/>
                </a:cubicBezTo>
                <a:lnTo>
                  <a:pt x="934268" y="42193"/>
                </a:lnTo>
                <a:lnTo>
                  <a:pt x="944314" y="27124"/>
                </a:lnTo>
                <a:cubicBezTo>
                  <a:pt x="945989" y="24445"/>
                  <a:pt x="947579" y="23106"/>
                  <a:pt x="949086" y="23106"/>
                </a:cubicBezTo>
                <a:cubicBezTo>
                  <a:pt x="951430" y="23106"/>
                  <a:pt x="955114" y="24947"/>
                  <a:pt x="960137" y="28631"/>
                </a:cubicBezTo>
                <a:cubicBezTo>
                  <a:pt x="973531" y="39179"/>
                  <a:pt x="980228" y="45625"/>
                  <a:pt x="980228" y="47969"/>
                </a:cubicBezTo>
                <a:cubicBezTo>
                  <a:pt x="980228" y="49309"/>
                  <a:pt x="979307" y="49978"/>
                  <a:pt x="977466" y="49978"/>
                </a:cubicBezTo>
                <a:lnTo>
                  <a:pt x="912418" y="49978"/>
                </a:lnTo>
                <a:cubicBezTo>
                  <a:pt x="917274" y="51653"/>
                  <a:pt x="923385" y="53746"/>
                  <a:pt x="930752" y="56257"/>
                </a:cubicBezTo>
                <a:cubicBezTo>
                  <a:pt x="935608" y="58266"/>
                  <a:pt x="938036" y="60275"/>
                  <a:pt x="938036" y="62285"/>
                </a:cubicBezTo>
                <a:cubicBezTo>
                  <a:pt x="938036" y="63122"/>
                  <a:pt x="936277" y="64126"/>
                  <a:pt x="932761" y="65298"/>
                </a:cubicBezTo>
                <a:cubicBezTo>
                  <a:pt x="930250" y="65801"/>
                  <a:pt x="918278" y="79530"/>
                  <a:pt x="896847" y="106487"/>
                </a:cubicBezTo>
                <a:lnTo>
                  <a:pt x="937031" y="106487"/>
                </a:lnTo>
                <a:lnTo>
                  <a:pt x="947328" y="92171"/>
                </a:lnTo>
                <a:cubicBezTo>
                  <a:pt x="949505" y="88990"/>
                  <a:pt x="951849" y="87399"/>
                  <a:pt x="954360" y="87399"/>
                </a:cubicBezTo>
                <a:cubicBezTo>
                  <a:pt x="956537" y="87399"/>
                  <a:pt x="961978" y="90915"/>
                  <a:pt x="970685" y="97948"/>
                </a:cubicBezTo>
                <a:cubicBezTo>
                  <a:pt x="979056" y="104310"/>
                  <a:pt x="983242" y="108747"/>
                  <a:pt x="983242" y="111258"/>
                </a:cubicBezTo>
                <a:cubicBezTo>
                  <a:pt x="983242" y="113268"/>
                  <a:pt x="981903" y="114272"/>
                  <a:pt x="979224" y="114272"/>
                </a:cubicBezTo>
                <a:lnTo>
                  <a:pt x="812462" y="114272"/>
                </a:lnTo>
                <a:lnTo>
                  <a:pt x="812462" y="122309"/>
                </a:lnTo>
                <a:cubicBezTo>
                  <a:pt x="812462" y="150103"/>
                  <a:pt x="809615" y="172371"/>
                  <a:pt x="803923" y="189114"/>
                </a:cubicBezTo>
                <a:cubicBezTo>
                  <a:pt x="798230" y="204518"/>
                  <a:pt x="789356" y="217159"/>
                  <a:pt x="777301" y="227037"/>
                </a:cubicBezTo>
                <a:cubicBezTo>
                  <a:pt x="766083" y="236246"/>
                  <a:pt x="758381" y="240851"/>
                  <a:pt x="754196" y="240851"/>
                </a:cubicBezTo>
                <a:cubicBezTo>
                  <a:pt x="752354" y="240851"/>
                  <a:pt x="751433" y="240181"/>
                  <a:pt x="751433" y="238841"/>
                </a:cubicBezTo>
                <a:cubicBezTo>
                  <a:pt x="751433" y="237334"/>
                  <a:pt x="752186" y="235744"/>
                  <a:pt x="753693" y="234070"/>
                </a:cubicBezTo>
                <a:cubicBezTo>
                  <a:pt x="763572" y="220340"/>
                  <a:pt x="770353" y="206192"/>
                  <a:pt x="774036" y="191626"/>
                </a:cubicBezTo>
                <a:cubicBezTo>
                  <a:pt x="777552" y="176054"/>
                  <a:pt x="779310" y="152949"/>
                  <a:pt x="779310" y="122309"/>
                </a:cubicBezTo>
                <a:lnTo>
                  <a:pt x="779310" y="100208"/>
                </a:lnTo>
                <a:cubicBezTo>
                  <a:pt x="779310" y="97027"/>
                  <a:pt x="780399" y="95436"/>
                  <a:pt x="782575" y="95436"/>
                </a:cubicBezTo>
                <a:cubicBezTo>
                  <a:pt x="785087" y="95436"/>
                  <a:pt x="796388" y="99120"/>
                  <a:pt x="816480" y="106487"/>
                </a:cubicBezTo>
                <a:lnTo>
                  <a:pt x="887555" y="106487"/>
                </a:lnTo>
                <a:cubicBezTo>
                  <a:pt x="891573" y="88069"/>
                  <a:pt x="894419" y="69233"/>
                  <a:pt x="896094" y="49978"/>
                </a:cubicBezTo>
                <a:lnTo>
                  <a:pt x="796639" y="49978"/>
                </a:lnTo>
                <a:lnTo>
                  <a:pt x="769264" y="53243"/>
                </a:lnTo>
                <a:lnTo>
                  <a:pt x="761479" y="39933"/>
                </a:lnTo>
                <a:lnTo>
                  <a:pt x="796639" y="42193"/>
                </a:lnTo>
                <a:lnTo>
                  <a:pt x="863445" y="42193"/>
                </a:lnTo>
                <a:cubicBezTo>
                  <a:pt x="860431" y="39681"/>
                  <a:pt x="858924" y="35998"/>
                  <a:pt x="858924" y="31142"/>
                </a:cubicBezTo>
                <a:cubicBezTo>
                  <a:pt x="858589" y="19924"/>
                  <a:pt x="855241" y="12725"/>
                  <a:pt x="848878" y="9544"/>
                </a:cubicBezTo>
                <a:cubicBezTo>
                  <a:pt x="846869" y="8372"/>
                  <a:pt x="845864" y="7116"/>
                  <a:pt x="845864" y="5776"/>
                </a:cubicBezTo>
                <a:cubicBezTo>
                  <a:pt x="845864" y="3767"/>
                  <a:pt x="847455" y="2763"/>
                  <a:pt x="850636" y="2763"/>
                </a:cubicBezTo>
                <a:close/>
                <a:moveTo>
                  <a:pt x="3601240" y="2009"/>
                </a:moveTo>
                <a:cubicBezTo>
                  <a:pt x="3609444" y="2177"/>
                  <a:pt x="3618318" y="3181"/>
                  <a:pt x="3627862" y="5023"/>
                </a:cubicBezTo>
                <a:cubicBezTo>
                  <a:pt x="3632383" y="6195"/>
                  <a:pt x="3634643" y="7869"/>
                  <a:pt x="3634643" y="10046"/>
                </a:cubicBezTo>
                <a:cubicBezTo>
                  <a:pt x="3634643" y="11888"/>
                  <a:pt x="3633387" y="13729"/>
                  <a:pt x="3630876" y="15571"/>
                </a:cubicBezTo>
                <a:cubicBezTo>
                  <a:pt x="3629871" y="16576"/>
                  <a:pt x="3629369" y="18083"/>
                  <a:pt x="3629369" y="20092"/>
                </a:cubicBezTo>
                <a:lnTo>
                  <a:pt x="3629369" y="62285"/>
                </a:lnTo>
                <a:lnTo>
                  <a:pt x="3637657" y="51234"/>
                </a:lnTo>
                <a:cubicBezTo>
                  <a:pt x="3638996" y="49058"/>
                  <a:pt x="3640252" y="47969"/>
                  <a:pt x="3641424" y="47969"/>
                </a:cubicBezTo>
                <a:cubicBezTo>
                  <a:pt x="3643266" y="47969"/>
                  <a:pt x="3646279" y="49644"/>
                  <a:pt x="3650465" y="52992"/>
                </a:cubicBezTo>
                <a:cubicBezTo>
                  <a:pt x="3661348" y="61699"/>
                  <a:pt x="3666790" y="67056"/>
                  <a:pt x="3666790" y="69066"/>
                </a:cubicBezTo>
                <a:cubicBezTo>
                  <a:pt x="3666790" y="69735"/>
                  <a:pt x="3666036" y="70070"/>
                  <a:pt x="3664530" y="70070"/>
                </a:cubicBezTo>
                <a:lnTo>
                  <a:pt x="3629369" y="70070"/>
                </a:lnTo>
                <a:lnTo>
                  <a:pt x="3629369" y="85641"/>
                </a:lnTo>
                <a:cubicBezTo>
                  <a:pt x="3637071" y="86311"/>
                  <a:pt x="3644187" y="89074"/>
                  <a:pt x="3650716" y="93929"/>
                </a:cubicBezTo>
                <a:cubicBezTo>
                  <a:pt x="3657916" y="100292"/>
                  <a:pt x="3661516" y="107826"/>
                  <a:pt x="3661516" y="116533"/>
                </a:cubicBezTo>
                <a:cubicBezTo>
                  <a:pt x="3661516" y="120551"/>
                  <a:pt x="3660344" y="123983"/>
                  <a:pt x="3658000" y="126830"/>
                </a:cubicBezTo>
                <a:cubicBezTo>
                  <a:pt x="3655823" y="129341"/>
                  <a:pt x="3652726" y="130597"/>
                  <a:pt x="3648707" y="130597"/>
                </a:cubicBezTo>
                <a:cubicBezTo>
                  <a:pt x="3640001" y="130597"/>
                  <a:pt x="3635648" y="126913"/>
                  <a:pt x="3635648" y="119546"/>
                </a:cubicBezTo>
                <a:cubicBezTo>
                  <a:pt x="3635480" y="108831"/>
                  <a:pt x="3633387" y="101045"/>
                  <a:pt x="3629369" y="96190"/>
                </a:cubicBezTo>
                <a:lnTo>
                  <a:pt x="3629369" y="223019"/>
                </a:lnTo>
                <a:cubicBezTo>
                  <a:pt x="3629369" y="227707"/>
                  <a:pt x="3627109" y="231139"/>
                  <a:pt x="3622588" y="233316"/>
                </a:cubicBezTo>
                <a:cubicBezTo>
                  <a:pt x="3618570" y="235158"/>
                  <a:pt x="3611872" y="236079"/>
                  <a:pt x="3602496" y="236079"/>
                </a:cubicBezTo>
                <a:cubicBezTo>
                  <a:pt x="3599650" y="236079"/>
                  <a:pt x="3598227" y="234656"/>
                  <a:pt x="3598227" y="231809"/>
                </a:cubicBezTo>
                <a:lnTo>
                  <a:pt x="3598227" y="140894"/>
                </a:lnTo>
                <a:cubicBezTo>
                  <a:pt x="3590190" y="155628"/>
                  <a:pt x="3580060" y="169776"/>
                  <a:pt x="3567838" y="183338"/>
                </a:cubicBezTo>
                <a:cubicBezTo>
                  <a:pt x="3565829" y="184845"/>
                  <a:pt x="3564573" y="185598"/>
                  <a:pt x="3564071" y="185598"/>
                </a:cubicBezTo>
                <a:cubicBezTo>
                  <a:pt x="3563736" y="185598"/>
                  <a:pt x="3563485" y="185347"/>
                  <a:pt x="3563317" y="184845"/>
                </a:cubicBezTo>
                <a:cubicBezTo>
                  <a:pt x="3563317" y="182668"/>
                  <a:pt x="3563819" y="180408"/>
                  <a:pt x="3564824" y="178064"/>
                </a:cubicBezTo>
                <a:cubicBezTo>
                  <a:pt x="3569512" y="167013"/>
                  <a:pt x="3574116" y="153619"/>
                  <a:pt x="3578637" y="137880"/>
                </a:cubicBezTo>
                <a:cubicBezTo>
                  <a:pt x="3583493" y="121807"/>
                  <a:pt x="3589018" y="99287"/>
                  <a:pt x="3595213" y="70321"/>
                </a:cubicBezTo>
                <a:lnTo>
                  <a:pt x="3572358" y="73335"/>
                </a:lnTo>
                <a:lnTo>
                  <a:pt x="3564071" y="60024"/>
                </a:lnTo>
                <a:lnTo>
                  <a:pt x="3598227" y="62285"/>
                </a:lnTo>
                <a:lnTo>
                  <a:pt x="3598227" y="5776"/>
                </a:lnTo>
                <a:cubicBezTo>
                  <a:pt x="3598227" y="3265"/>
                  <a:pt x="3599231" y="2009"/>
                  <a:pt x="3601240" y="2009"/>
                </a:cubicBezTo>
                <a:close/>
                <a:moveTo>
                  <a:pt x="2240235" y="2009"/>
                </a:moveTo>
                <a:cubicBezTo>
                  <a:pt x="2243751" y="2009"/>
                  <a:pt x="2250030" y="4856"/>
                  <a:pt x="2259071" y="10548"/>
                </a:cubicBezTo>
                <a:cubicBezTo>
                  <a:pt x="2268615" y="16408"/>
                  <a:pt x="2273387" y="20259"/>
                  <a:pt x="2273387" y="22101"/>
                </a:cubicBezTo>
                <a:cubicBezTo>
                  <a:pt x="2273387" y="23775"/>
                  <a:pt x="2271126" y="27208"/>
                  <a:pt x="2266606" y="32398"/>
                </a:cubicBezTo>
                <a:cubicBezTo>
                  <a:pt x="2265601" y="33738"/>
                  <a:pt x="2265099" y="35244"/>
                  <a:pt x="2265099" y="36919"/>
                </a:cubicBezTo>
                <a:lnTo>
                  <a:pt x="2265099" y="226033"/>
                </a:lnTo>
                <a:cubicBezTo>
                  <a:pt x="2265099" y="230051"/>
                  <a:pt x="2263675" y="232730"/>
                  <a:pt x="2260829" y="234070"/>
                </a:cubicBezTo>
                <a:cubicBezTo>
                  <a:pt x="2257146" y="235409"/>
                  <a:pt x="2249193" y="236079"/>
                  <a:pt x="2236970" y="236079"/>
                </a:cubicBezTo>
                <a:cubicBezTo>
                  <a:pt x="2233789" y="236079"/>
                  <a:pt x="2232198" y="234321"/>
                  <a:pt x="2232198" y="230805"/>
                </a:cubicBezTo>
                <a:lnTo>
                  <a:pt x="2232198" y="214982"/>
                </a:lnTo>
                <a:lnTo>
                  <a:pt x="2083268" y="214982"/>
                </a:lnTo>
                <a:lnTo>
                  <a:pt x="2083268" y="227037"/>
                </a:lnTo>
                <a:cubicBezTo>
                  <a:pt x="2083268" y="230721"/>
                  <a:pt x="2081426" y="233149"/>
                  <a:pt x="2077743" y="234321"/>
                </a:cubicBezTo>
                <a:cubicBezTo>
                  <a:pt x="2073892" y="236162"/>
                  <a:pt x="2066022" y="237083"/>
                  <a:pt x="2054135" y="237083"/>
                </a:cubicBezTo>
                <a:cubicBezTo>
                  <a:pt x="2052126" y="237083"/>
                  <a:pt x="2051121" y="236079"/>
                  <a:pt x="2051121" y="234070"/>
                </a:cubicBezTo>
                <a:lnTo>
                  <a:pt x="2051121" y="7786"/>
                </a:lnTo>
                <a:cubicBezTo>
                  <a:pt x="2051121" y="5776"/>
                  <a:pt x="2051791" y="4772"/>
                  <a:pt x="2053130" y="4772"/>
                </a:cubicBezTo>
                <a:cubicBezTo>
                  <a:pt x="2062339" y="6781"/>
                  <a:pt x="2073390" y="10465"/>
                  <a:pt x="2086282" y="15822"/>
                </a:cubicBezTo>
                <a:lnTo>
                  <a:pt x="2230189" y="15822"/>
                </a:lnTo>
                <a:lnTo>
                  <a:pt x="2234710" y="7535"/>
                </a:lnTo>
                <a:cubicBezTo>
                  <a:pt x="2236887" y="3851"/>
                  <a:pt x="2238728" y="2009"/>
                  <a:pt x="2240235" y="2009"/>
                </a:cubicBezTo>
                <a:close/>
                <a:moveTo>
                  <a:pt x="440010" y="2009"/>
                </a:moveTo>
                <a:cubicBezTo>
                  <a:pt x="443526" y="2009"/>
                  <a:pt x="449805" y="4856"/>
                  <a:pt x="458846" y="10548"/>
                </a:cubicBezTo>
                <a:cubicBezTo>
                  <a:pt x="468390" y="16408"/>
                  <a:pt x="473162" y="20259"/>
                  <a:pt x="473162" y="22101"/>
                </a:cubicBezTo>
                <a:cubicBezTo>
                  <a:pt x="473162" y="23775"/>
                  <a:pt x="470901" y="27208"/>
                  <a:pt x="466381" y="32398"/>
                </a:cubicBezTo>
                <a:cubicBezTo>
                  <a:pt x="465376" y="33738"/>
                  <a:pt x="464874" y="35244"/>
                  <a:pt x="464874" y="36919"/>
                </a:cubicBezTo>
                <a:lnTo>
                  <a:pt x="464874" y="226033"/>
                </a:lnTo>
                <a:cubicBezTo>
                  <a:pt x="464874" y="230051"/>
                  <a:pt x="463451" y="232730"/>
                  <a:pt x="460604" y="234070"/>
                </a:cubicBezTo>
                <a:cubicBezTo>
                  <a:pt x="456921" y="235409"/>
                  <a:pt x="448968" y="236079"/>
                  <a:pt x="436745" y="236079"/>
                </a:cubicBezTo>
                <a:cubicBezTo>
                  <a:pt x="433564" y="236079"/>
                  <a:pt x="431973" y="234321"/>
                  <a:pt x="431973" y="230805"/>
                </a:cubicBezTo>
                <a:lnTo>
                  <a:pt x="431973" y="214982"/>
                </a:lnTo>
                <a:lnTo>
                  <a:pt x="283043" y="214982"/>
                </a:lnTo>
                <a:lnTo>
                  <a:pt x="283043" y="227037"/>
                </a:lnTo>
                <a:cubicBezTo>
                  <a:pt x="283043" y="230721"/>
                  <a:pt x="281201" y="233149"/>
                  <a:pt x="277518" y="234321"/>
                </a:cubicBezTo>
                <a:cubicBezTo>
                  <a:pt x="273667" y="236162"/>
                  <a:pt x="265798" y="237083"/>
                  <a:pt x="253910" y="237083"/>
                </a:cubicBezTo>
                <a:cubicBezTo>
                  <a:pt x="251901" y="237083"/>
                  <a:pt x="250896" y="236079"/>
                  <a:pt x="250896" y="234070"/>
                </a:cubicBezTo>
                <a:lnTo>
                  <a:pt x="250896" y="7786"/>
                </a:lnTo>
                <a:cubicBezTo>
                  <a:pt x="250896" y="5776"/>
                  <a:pt x="251566" y="4772"/>
                  <a:pt x="252905" y="4772"/>
                </a:cubicBezTo>
                <a:cubicBezTo>
                  <a:pt x="262114" y="6781"/>
                  <a:pt x="273164" y="10465"/>
                  <a:pt x="286057" y="15822"/>
                </a:cubicBezTo>
                <a:lnTo>
                  <a:pt x="429964" y="15822"/>
                </a:lnTo>
                <a:lnTo>
                  <a:pt x="434485" y="7535"/>
                </a:lnTo>
                <a:cubicBezTo>
                  <a:pt x="436661" y="3851"/>
                  <a:pt x="438503" y="2009"/>
                  <a:pt x="440010" y="2009"/>
                </a:cubicBezTo>
                <a:close/>
                <a:moveTo>
                  <a:pt x="3268451" y="1005"/>
                </a:moveTo>
                <a:cubicBezTo>
                  <a:pt x="3270461" y="1005"/>
                  <a:pt x="3273809" y="2763"/>
                  <a:pt x="3278497" y="6279"/>
                </a:cubicBezTo>
                <a:cubicBezTo>
                  <a:pt x="3291055" y="16325"/>
                  <a:pt x="3297333" y="22520"/>
                  <a:pt x="3297333" y="24864"/>
                </a:cubicBezTo>
                <a:cubicBezTo>
                  <a:pt x="3297333" y="26203"/>
                  <a:pt x="3296664" y="26873"/>
                  <a:pt x="3295324" y="26873"/>
                </a:cubicBezTo>
                <a:lnTo>
                  <a:pt x="3248862" y="26873"/>
                </a:lnTo>
                <a:cubicBezTo>
                  <a:pt x="3237309" y="37588"/>
                  <a:pt x="3228519" y="50397"/>
                  <a:pt x="3222491" y="65298"/>
                </a:cubicBezTo>
                <a:lnTo>
                  <a:pt x="3253131" y="65298"/>
                </a:lnTo>
                <a:lnTo>
                  <a:pt x="3257150" y="56759"/>
                </a:lnTo>
                <a:cubicBezTo>
                  <a:pt x="3259326" y="53076"/>
                  <a:pt x="3261084" y="51234"/>
                  <a:pt x="3262424" y="51234"/>
                </a:cubicBezTo>
                <a:cubicBezTo>
                  <a:pt x="3265605" y="51234"/>
                  <a:pt x="3271298" y="53746"/>
                  <a:pt x="3279502" y="58769"/>
                </a:cubicBezTo>
                <a:cubicBezTo>
                  <a:pt x="3288208" y="64126"/>
                  <a:pt x="3292562" y="67559"/>
                  <a:pt x="3292562" y="69066"/>
                </a:cubicBezTo>
                <a:cubicBezTo>
                  <a:pt x="3292562" y="70740"/>
                  <a:pt x="3290301" y="74005"/>
                  <a:pt x="3285781" y="78860"/>
                </a:cubicBezTo>
                <a:cubicBezTo>
                  <a:pt x="3284776" y="80032"/>
                  <a:pt x="3284274" y="81539"/>
                  <a:pt x="3284274" y="83381"/>
                </a:cubicBezTo>
                <a:lnTo>
                  <a:pt x="3284274" y="176557"/>
                </a:lnTo>
                <a:cubicBezTo>
                  <a:pt x="3284274" y="180408"/>
                  <a:pt x="3282934" y="182919"/>
                  <a:pt x="3280255" y="184091"/>
                </a:cubicBezTo>
                <a:cubicBezTo>
                  <a:pt x="3276907" y="185096"/>
                  <a:pt x="3269623" y="185598"/>
                  <a:pt x="3258405" y="185598"/>
                </a:cubicBezTo>
                <a:cubicBezTo>
                  <a:pt x="3255559" y="185598"/>
                  <a:pt x="3254136" y="184342"/>
                  <a:pt x="3254136" y="181831"/>
                </a:cubicBezTo>
                <a:lnTo>
                  <a:pt x="3254136" y="73335"/>
                </a:lnTo>
                <a:lnTo>
                  <a:pt x="3202902" y="73335"/>
                </a:lnTo>
                <a:lnTo>
                  <a:pt x="3202902" y="182835"/>
                </a:lnTo>
                <a:cubicBezTo>
                  <a:pt x="3202902" y="186017"/>
                  <a:pt x="3201228" y="188193"/>
                  <a:pt x="3197879" y="189365"/>
                </a:cubicBezTo>
                <a:cubicBezTo>
                  <a:pt x="3194028" y="191040"/>
                  <a:pt x="3186745" y="191877"/>
                  <a:pt x="3176029" y="191877"/>
                </a:cubicBezTo>
                <a:cubicBezTo>
                  <a:pt x="3174020" y="191877"/>
                  <a:pt x="3173015" y="191123"/>
                  <a:pt x="3173015" y="189616"/>
                </a:cubicBezTo>
                <a:lnTo>
                  <a:pt x="3173015" y="144410"/>
                </a:lnTo>
                <a:lnTo>
                  <a:pt x="3173015" y="58015"/>
                </a:lnTo>
                <a:cubicBezTo>
                  <a:pt x="3173015" y="56173"/>
                  <a:pt x="3173685" y="55253"/>
                  <a:pt x="3175025" y="55253"/>
                </a:cubicBezTo>
                <a:cubicBezTo>
                  <a:pt x="3183396" y="57094"/>
                  <a:pt x="3193526" y="60443"/>
                  <a:pt x="3205413" y="65298"/>
                </a:cubicBezTo>
                <a:lnTo>
                  <a:pt x="3209934" y="65298"/>
                </a:lnTo>
                <a:lnTo>
                  <a:pt x="3209934" y="26873"/>
                </a:lnTo>
                <a:lnTo>
                  <a:pt x="3194112" y="26873"/>
                </a:lnTo>
                <a:lnTo>
                  <a:pt x="3166737" y="30138"/>
                </a:lnTo>
                <a:lnTo>
                  <a:pt x="3158700" y="16827"/>
                </a:lnTo>
                <a:lnTo>
                  <a:pt x="3194112" y="19087"/>
                </a:lnTo>
                <a:lnTo>
                  <a:pt x="3254136" y="19087"/>
                </a:lnTo>
                <a:lnTo>
                  <a:pt x="3263680" y="4772"/>
                </a:lnTo>
                <a:cubicBezTo>
                  <a:pt x="3265354" y="2260"/>
                  <a:pt x="3266944" y="1005"/>
                  <a:pt x="3268451" y="1005"/>
                </a:cubicBezTo>
                <a:close/>
                <a:moveTo>
                  <a:pt x="3101689" y="1005"/>
                </a:moveTo>
                <a:cubicBezTo>
                  <a:pt x="3104703" y="1005"/>
                  <a:pt x="3115670" y="4018"/>
                  <a:pt x="3134590" y="10046"/>
                </a:cubicBezTo>
                <a:cubicBezTo>
                  <a:pt x="3139445" y="11720"/>
                  <a:pt x="3141873" y="13311"/>
                  <a:pt x="3141873" y="14818"/>
                </a:cubicBezTo>
                <a:cubicBezTo>
                  <a:pt x="3141873" y="16827"/>
                  <a:pt x="3139864" y="18752"/>
                  <a:pt x="3135845" y="20594"/>
                </a:cubicBezTo>
                <a:cubicBezTo>
                  <a:pt x="3132999" y="22101"/>
                  <a:pt x="3130571" y="24613"/>
                  <a:pt x="3128562" y="28129"/>
                </a:cubicBezTo>
                <a:cubicBezTo>
                  <a:pt x="3132413" y="29468"/>
                  <a:pt x="3136683" y="31142"/>
                  <a:pt x="3141371" y="33152"/>
                </a:cubicBezTo>
                <a:cubicBezTo>
                  <a:pt x="3152254" y="38844"/>
                  <a:pt x="3160039" y="44286"/>
                  <a:pt x="3164727" y="49476"/>
                </a:cubicBezTo>
                <a:cubicBezTo>
                  <a:pt x="3168076" y="53829"/>
                  <a:pt x="3169750" y="58769"/>
                  <a:pt x="3169750" y="64294"/>
                </a:cubicBezTo>
                <a:cubicBezTo>
                  <a:pt x="3169750" y="69987"/>
                  <a:pt x="3168076" y="75009"/>
                  <a:pt x="3164727" y="79363"/>
                </a:cubicBezTo>
                <a:cubicBezTo>
                  <a:pt x="3161379" y="83381"/>
                  <a:pt x="3156774" y="85390"/>
                  <a:pt x="3150914" y="85390"/>
                </a:cubicBezTo>
                <a:cubicBezTo>
                  <a:pt x="3145222" y="85390"/>
                  <a:pt x="3141371" y="80451"/>
                  <a:pt x="3139362" y="70573"/>
                </a:cubicBezTo>
                <a:cubicBezTo>
                  <a:pt x="3137185" y="59355"/>
                  <a:pt x="3134171" y="50481"/>
                  <a:pt x="3130320" y="43951"/>
                </a:cubicBezTo>
                <a:cubicBezTo>
                  <a:pt x="3128311" y="40937"/>
                  <a:pt x="3126386" y="38593"/>
                  <a:pt x="3124544" y="36919"/>
                </a:cubicBezTo>
                <a:cubicBezTo>
                  <a:pt x="3116675" y="53160"/>
                  <a:pt x="3108303" y="67726"/>
                  <a:pt x="3099429" y="80618"/>
                </a:cubicBezTo>
                <a:cubicBezTo>
                  <a:pt x="3100266" y="80284"/>
                  <a:pt x="3101271" y="80116"/>
                  <a:pt x="3102443" y="80116"/>
                </a:cubicBezTo>
                <a:cubicBezTo>
                  <a:pt x="3112656" y="80116"/>
                  <a:pt x="3122032" y="82628"/>
                  <a:pt x="3130571" y="87651"/>
                </a:cubicBezTo>
                <a:cubicBezTo>
                  <a:pt x="3138776" y="93343"/>
                  <a:pt x="3142878" y="99957"/>
                  <a:pt x="3142878" y="107491"/>
                </a:cubicBezTo>
                <a:cubicBezTo>
                  <a:pt x="3142878" y="112012"/>
                  <a:pt x="3141371" y="115946"/>
                  <a:pt x="3138357" y="119295"/>
                </a:cubicBezTo>
                <a:cubicBezTo>
                  <a:pt x="3135678" y="121974"/>
                  <a:pt x="3131743" y="123313"/>
                  <a:pt x="3126553" y="123313"/>
                </a:cubicBezTo>
                <a:cubicBezTo>
                  <a:pt x="3116675" y="123313"/>
                  <a:pt x="3111735" y="118960"/>
                  <a:pt x="3111735" y="110254"/>
                </a:cubicBezTo>
                <a:cubicBezTo>
                  <a:pt x="3111400" y="98366"/>
                  <a:pt x="3107801" y="90664"/>
                  <a:pt x="3100936" y="87148"/>
                </a:cubicBezTo>
                <a:cubicBezTo>
                  <a:pt x="3098759" y="85976"/>
                  <a:pt x="3097671" y="84720"/>
                  <a:pt x="3097671" y="83381"/>
                </a:cubicBezTo>
                <a:lnTo>
                  <a:pt x="3097671" y="82879"/>
                </a:lnTo>
                <a:cubicBezTo>
                  <a:pt x="3086788" y="98450"/>
                  <a:pt x="3075403" y="111593"/>
                  <a:pt x="3063515" y="122309"/>
                </a:cubicBezTo>
                <a:cubicBezTo>
                  <a:pt x="3060669" y="124318"/>
                  <a:pt x="3058994" y="125323"/>
                  <a:pt x="3058492" y="125323"/>
                </a:cubicBezTo>
                <a:cubicBezTo>
                  <a:pt x="3057153" y="125323"/>
                  <a:pt x="3056483" y="124653"/>
                  <a:pt x="3056483" y="123313"/>
                </a:cubicBezTo>
                <a:cubicBezTo>
                  <a:pt x="3065524" y="107407"/>
                  <a:pt x="3072640" y="92171"/>
                  <a:pt x="3077830" y="77605"/>
                </a:cubicBezTo>
                <a:cubicBezTo>
                  <a:pt x="3083691" y="63373"/>
                  <a:pt x="3090639" y="39012"/>
                  <a:pt x="3098676" y="4521"/>
                </a:cubicBezTo>
                <a:cubicBezTo>
                  <a:pt x="3099178" y="2177"/>
                  <a:pt x="3100183" y="1005"/>
                  <a:pt x="3101689" y="1005"/>
                </a:cubicBezTo>
                <a:close/>
                <a:moveTo>
                  <a:pt x="1885615" y="1005"/>
                </a:moveTo>
                <a:cubicBezTo>
                  <a:pt x="1894321" y="1172"/>
                  <a:pt x="1903865" y="2260"/>
                  <a:pt x="1914246" y="4270"/>
                </a:cubicBezTo>
                <a:cubicBezTo>
                  <a:pt x="1919269" y="5609"/>
                  <a:pt x="1921780" y="7535"/>
                  <a:pt x="1921780" y="10046"/>
                </a:cubicBezTo>
                <a:cubicBezTo>
                  <a:pt x="1921780" y="11888"/>
                  <a:pt x="1920357" y="13729"/>
                  <a:pt x="1917511" y="15571"/>
                </a:cubicBezTo>
                <a:cubicBezTo>
                  <a:pt x="1916171" y="16576"/>
                  <a:pt x="1915501" y="18083"/>
                  <a:pt x="1915501" y="20092"/>
                </a:cubicBezTo>
                <a:lnTo>
                  <a:pt x="1915501" y="62285"/>
                </a:lnTo>
                <a:lnTo>
                  <a:pt x="1959955" y="62285"/>
                </a:lnTo>
                <a:lnTo>
                  <a:pt x="1964475" y="52490"/>
                </a:lnTo>
                <a:cubicBezTo>
                  <a:pt x="1966652" y="48137"/>
                  <a:pt x="1968410" y="45960"/>
                  <a:pt x="1969749" y="45960"/>
                </a:cubicBezTo>
                <a:cubicBezTo>
                  <a:pt x="1973600" y="45960"/>
                  <a:pt x="1980130" y="48890"/>
                  <a:pt x="1989339" y="54750"/>
                </a:cubicBezTo>
                <a:cubicBezTo>
                  <a:pt x="1999217" y="60610"/>
                  <a:pt x="2004156" y="64461"/>
                  <a:pt x="2004156" y="66303"/>
                </a:cubicBezTo>
                <a:cubicBezTo>
                  <a:pt x="2004156" y="67977"/>
                  <a:pt x="2001896" y="71661"/>
                  <a:pt x="1997375" y="77354"/>
                </a:cubicBezTo>
                <a:cubicBezTo>
                  <a:pt x="1996538" y="78693"/>
                  <a:pt x="1996120" y="80284"/>
                  <a:pt x="1996120" y="82125"/>
                </a:cubicBezTo>
                <a:lnTo>
                  <a:pt x="1996120" y="151693"/>
                </a:lnTo>
                <a:cubicBezTo>
                  <a:pt x="1996120" y="156214"/>
                  <a:pt x="1994445" y="159144"/>
                  <a:pt x="1991097" y="160483"/>
                </a:cubicBezTo>
                <a:cubicBezTo>
                  <a:pt x="1987581" y="161990"/>
                  <a:pt x="1979460" y="162744"/>
                  <a:pt x="1966736" y="162744"/>
                </a:cubicBezTo>
                <a:cubicBezTo>
                  <a:pt x="1963554" y="162744"/>
                  <a:pt x="1961964" y="160986"/>
                  <a:pt x="1961964" y="157470"/>
                </a:cubicBezTo>
                <a:lnTo>
                  <a:pt x="1961964" y="149684"/>
                </a:lnTo>
                <a:lnTo>
                  <a:pt x="1915501" y="149684"/>
                </a:lnTo>
                <a:lnTo>
                  <a:pt x="1915501" y="227037"/>
                </a:lnTo>
                <a:cubicBezTo>
                  <a:pt x="1915501" y="232060"/>
                  <a:pt x="1913157" y="235744"/>
                  <a:pt x="1908469" y="238088"/>
                </a:cubicBezTo>
                <a:cubicBezTo>
                  <a:pt x="1903781" y="239930"/>
                  <a:pt x="1896498" y="240851"/>
                  <a:pt x="1886619" y="240851"/>
                </a:cubicBezTo>
                <a:cubicBezTo>
                  <a:pt x="1883103" y="240851"/>
                  <a:pt x="1881345" y="239260"/>
                  <a:pt x="1881345" y="236079"/>
                </a:cubicBezTo>
                <a:lnTo>
                  <a:pt x="1881345" y="149684"/>
                </a:lnTo>
                <a:lnTo>
                  <a:pt x="1834381" y="149684"/>
                </a:lnTo>
                <a:lnTo>
                  <a:pt x="1834381" y="154456"/>
                </a:lnTo>
                <a:cubicBezTo>
                  <a:pt x="1834381" y="158642"/>
                  <a:pt x="1832288" y="161404"/>
                  <a:pt x="1828102" y="162744"/>
                </a:cubicBezTo>
                <a:cubicBezTo>
                  <a:pt x="1824084" y="164585"/>
                  <a:pt x="1815796" y="165506"/>
                  <a:pt x="1803239" y="165506"/>
                </a:cubicBezTo>
                <a:cubicBezTo>
                  <a:pt x="1801229" y="165506"/>
                  <a:pt x="1800225" y="164585"/>
                  <a:pt x="1800225" y="162744"/>
                </a:cubicBezTo>
                <a:lnTo>
                  <a:pt x="1800225" y="53243"/>
                </a:lnTo>
                <a:cubicBezTo>
                  <a:pt x="1800225" y="51067"/>
                  <a:pt x="1801229" y="49978"/>
                  <a:pt x="1803239" y="49978"/>
                </a:cubicBezTo>
                <a:cubicBezTo>
                  <a:pt x="1812615" y="52322"/>
                  <a:pt x="1824335" y="56425"/>
                  <a:pt x="1838399" y="62285"/>
                </a:cubicBezTo>
                <a:lnTo>
                  <a:pt x="1881345" y="62285"/>
                </a:lnTo>
                <a:lnTo>
                  <a:pt x="1881345" y="5776"/>
                </a:lnTo>
                <a:cubicBezTo>
                  <a:pt x="1881345" y="2595"/>
                  <a:pt x="1882769" y="1005"/>
                  <a:pt x="1885615" y="1005"/>
                </a:cubicBezTo>
                <a:close/>
                <a:moveTo>
                  <a:pt x="85390" y="1005"/>
                </a:moveTo>
                <a:cubicBezTo>
                  <a:pt x="94096" y="1172"/>
                  <a:pt x="103640" y="2260"/>
                  <a:pt x="114021" y="4270"/>
                </a:cubicBezTo>
                <a:cubicBezTo>
                  <a:pt x="119044" y="5609"/>
                  <a:pt x="121555" y="7535"/>
                  <a:pt x="121555" y="10046"/>
                </a:cubicBezTo>
                <a:cubicBezTo>
                  <a:pt x="121555" y="11888"/>
                  <a:pt x="120132" y="13729"/>
                  <a:pt x="117286" y="15571"/>
                </a:cubicBezTo>
                <a:cubicBezTo>
                  <a:pt x="115946" y="16576"/>
                  <a:pt x="115276" y="18083"/>
                  <a:pt x="115276" y="20092"/>
                </a:cubicBezTo>
                <a:lnTo>
                  <a:pt x="115276" y="62285"/>
                </a:lnTo>
                <a:lnTo>
                  <a:pt x="159729" y="62285"/>
                </a:lnTo>
                <a:lnTo>
                  <a:pt x="164250" y="52490"/>
                </a:lnTo>
                <a:cubicBezTo>
                  <a:pt x="166427" y="48137"/>
                  <a:pt x="168185" y="45960"/>
                  <a:pt x="169524" y="45960"/>
                </a:cubicBezTo>
                <a:cubicBezTo>
                  <a:pt x="173375" y="45960"/>
                  <a:pt x="179905" y="48890"/>
                  <a:pt x="189114" y="54750"/>
                </a:cubicBezTo>
                <a:cubicBezTo>
                  <a:pt x="198992" y="60610"/>
                  <a:pt x="203931" y="64461"/>
                  <a:pt x="203931" y="66303"/>
                </a:cubicBezTo>
                <a:cubicBezTo>
                  <a:pt x="203931" y="67977"/>
                  <a:pt x="201671" y="71661"/>
                  <a:pt x="197151" y="77354"/>
                </a:cubicBezTo>
                <a:cubicBezTo>
                  <a:pt x="196313" y="78693"/>
                  <a:pt x="195895" y="80284"/>
                  <a:pt x="195895" y="82125"/>
                </a:cubicBezTo>
                <a:lnTo>
                  <a:pt x="195895" y="151693"/>
                </a:lnTo>
                <a:cubicBezTo>
                  <a:pt x="195895" y="156214"/>
                  <a:pt x="194220" y="159144"/>
                  <a:pt x="190872" y="160483"/>
                </a:cubicBezTo>
                <a:cubicBezTo>
                  <a:pt x="187356" y="161990"/>
                  <a:pt x="179235" y="162744"/>
                  <a:pt x="166511" y="162744"/>
                </a:cubicBezTo>
                <a:cubicBezTo>
                  <a:pt x="163329" y="162744"/>
                  <a:pt x="161739" y="160986"/>
                  <a:pt x="161739" y="157470"/>
                </a:cubicBezTo>
                <a:lnTo>
                  <a:pt x="161739" y="149684"/>
                </a:lnTo>
                <a:lnTo>
                  <a:pt x="115276" y="149684"/>
                </a:lnTo>
                <a:lnTo>
                  <a:pt x="115276" y="227037"/>
                </a:lnTo>
                <a:cubicBezTo>
                  <a:pt x="115276" y="232060"/>
                  <a:pt x="112932" y="235744"/>
                  <a:pt x="108244" y="238088"/>
                </a:cubicBezTo>
                <a:cubicBezTo>
                  <a:pt x="103556" y="239930"/>
                  <a:pt x="96273" y="240851"/>
                  <a:pt x="86394" y="240851"/>
                </a:cubicBezTo>
                <a:cubicBezTo>
                  <a:pt x="82878" y="240851"/>
                  <a:pt x="81120" y="239260"/>
                  <a:pt x="81120" y="236079"/>
                </a:cubicBezTo>
                <a:lnTo>
                  <a:pt x="81120" y="149684"/>
                </a:lnTo>
                <a:lnTo>
                  <a:pt x="34156" y="149684"/>
                </a:lnTo>
                <a:lnTo>
                  <a:pt x="34156" y="154456"/>
                </a:lnTo>
                <a:cubicBezTo>
                  <a:pt x="34156" y="158642"/>
                  <a:pt x="32063" y="161404"/>
                  <a:pt x="27877" y="162744"/>
                </a:cubicBezTo>
                <a:cubicBezTo>
                  <a:pt x="23859" y="164585"/>
                  <a:pt x="15571" y="165506"/>
                  <a:pt x="3014" y="165506"/>
                </a:cubicBezTo>
                <a:cubicBezTo>
                  <a:pt x="1004" y="165506"/>
                  <a:pt x="0" y="164585"/>
                  <a:pt x="0" y="162744"/>
                </a:cubicBezTo>
                <a:lnTo>
                  <a:pt x="0" y="53243"/>
                </a:lnTo>
                <a:cubicBezTo>
                  <a:pt x="0" y="51067"/>
                  <a:pt x="1004" y="49978"/>
                  <a:pt x="3014" y="49978"/>
                </a:cubicBezTo>
                <a:cubicBezTo>
                  <a:pt x="12390" y="52322"/>
                  <a:pt x="24110" y="56425"/>
                  <a:pt x="38174" y="62285"/>
                </a:cubicBezTo>
                <a:lnTo>
                  <a:pt x="81120" y="62285"/>
                </a:lnTo>
                <a:lnTo>
                  <a:pt x="81120" y="5776"/>
                </a:lnTo>
                <a:cubicBezTo>
                  <a:pt x="81120" y="2595"/>
                  <a:pt x="82543" y="1005"/>
                  <a:pt x="85390" y="1005"/>
                </a:cubicBezTo>
                <a:close/>
                <a:moveTo>
                  <a:pt x="1620403" y="0"/>
                </a:moveTo>
                <a:cubicBezTo>
                  <a:pt x="1623919" y="0"/>
                  <a:pt x="1636225" y="3265"/>
                  <a:pt x="1657322" y="9795"/>
                </a:cubicBezTo>
                <a:cubicBezTo>
                  <a:pt x="1662680" y="11469"/>
                  <a:pt x="1665359" y="13143"/>
                  <a:pt x="1665359" y="14818"/>
                </a:cubicBezTo>
                <a:cubicBezTo>
                  <a:pt x="1665359" y="16827"/>
                  <a:pt x="1662178" y="18752"/>
                  <a:pt x="1655815" y="20594"/>
                </a:cubicBezTo>
                <a:cubicBezTo>
                  <a:pt x="1654811" y="20929"/>
                  <a:pt x="1653890" y="21348"/>
                  <a:pt x="1653052" y="21850"/>
                </a:cubicBezTo>
                <a:cubicBezTo>
                  <a:pt x="1660252" y="34575"/>
                  <a:pt x="1667786" y="43867"/>
                  <a:pt x="1675656" y="49727"/>
                </a:cubicBezTo>
                <a:cubicBezTo>
                  <a:pt x="1693906" y="62787"/>
                  <a:pt x="1720109" y="74423"/>
                  <a:pt x="1754265" y="84637"/>
                </a:cubicBezTo>
                <a:cubicBezTo>
                  <a:pt x="1758116" y="85139"/>
                  <a:pt x="1760041" y="86395"/>
                  <a:pt x="1760041" y="88404"/>
                </a:cubicBezTo>
                <a:cubicBezTo>
                  <a:pt x="1760041" y="90078"/>
                  <a:pt x="1758785" y="91669"/>
                  <a:pt x="1756274" y="93176"/>
                </a:cubicBezTo>
                <a:cubicBezTo>
                  <a:pt x="1748740" y="97696"/>
                  <a:pt x="1742126" y="105231"/>
                  <a:pt x="1736433" y="115779"/>
                </a:cubicBezTo>
                <a:cubicBezTo>
                  <a:pt x="1734926" y="118960"/>
                  <a:pt x="1733671" y="120551"/>
                  <a:pt x="1732666" y="120551"/>
                </a:cubicBezTo>
                <a:cubicBezTo>
                  <a:pt x="1729485" y="120551"/>
                  <a:pt x="1723039" y="117286"/>
                  <a:pt x="1713328" y="110756"/>
                </a:cubicBezTo>
                <a:cubicBezTo>
                  <a:pt x="1699766" y="102385"/>
                  <a:pt x="1685785" y="89660"/>
                  <a:pt x="1671386" y="72582"/>
                </a:cubicBezTo>
                <a:cubicBezTo>
                  <a:pt x="1661340" y="59689"/>
                  <a:pt x="1653136" y="44035"/>
                  <a:pt x="1646774" y="25617"/>
                </a:cubicBezTo>
                <a:cubicBezTo>
                  <a:pt x="1645099" y="26957"/>
                  <a:pt x="1643676" y="28547"/>
                  <a:pt x="1642504" y="30389"/>
                </a:cubicBezTo>
                <a:cubicBezTo>
                  <a:pt x="1620403" y="59522"/>
                  <a:pt x="1595456" y="83800"/>
                  <a:pt x="1567662" y="103222"/>
                </a:cubicBezTo>
                <a:lnTo>
                  <a:pt x="1601065" y="105482"/>
                </a:lnTo>
                <a:lnTo>
                  <a:pt x="1661591" y="105482"/>
                </a:lnTo>
                <a:lnTo>
                  <a:pt x="1671637" y="91920"/>
                </a:lnTo>
                <a:cubicBezTo>
                  <a:pt x="1673479" y="89576"/>
                  <a:pt x="1675070" y="88404"/>
                  <a:pt x="1676409" y="88404"/>
                </a:cubicBezTo>
                <a:cubicBezTo>
                  <a:pt x="1678586" y="88404"/>
                  <a:pt x="1682185" y="90078"/>
                  <a:pt x="1687208" y="93427"/>
                </a:cubicBezTo>
                <a:cubicBezTo>
                  <a:pt x="1700268" y="103138"/>
                  <a:pt x="1706798" y="109082"/>
                  <a:pt x="1706798" y="111258"/>
                </a:cubicBezTo>
                <a:cubicBezTo>
                  <a:pt x="1706798" y="112598"/>
                  <a:pt x="1705793" y="113268"/>
                  <a:pt x="1703784" y="113268"/>
                </a:cubicBezTo>
                <a:lnTo>
                  <a:pt x="1657322" y="113268"/>
                </a:lnTo>
                <a:lnTo>
                  <a:pt x="1657322" y="159730"/>
                </a:lnTo>
                <a:lnTo>
                  <a:pt x="1680427" y="159730"/>
                </a:lnTo>
                <a:lnTo>
                  <a:pt x="1690724" y="146168"/>
                </a:lnTo>
                <a:cubicBezTo>
                  <a:pt x="1692566" y="143656"/>
                  <a:pt x="1694241" y="142401"/>
                  <a:pt x="1695747" y="142401"/>
                </a:cubicBezTo>
                <a:cubicBezTo>
                  <a:pt x="1697757" y="142401"/>
                  <a:pt x="1701440" y="144242"/>
                  <a:pt x="1706798" y="147926"/>
                </a:cubicBezTo>
                <a:cubicBezTo>
                  <a:pt x="1720192" y="157470"/>
                  <a:pt x="1726890" y="163330"/>
                  <a:pt x="1726890" y="165506"/>
                </a:cubicBezTo>
                <a:cubicBezTo>
                  <a:pt x="1726890" y="166846"/>
                  <a:pt x="1725801" y="167515"/>
                  <a:pt x="1723625" y="167515"/>
                </a:cubicBezTo>
                <a:lnTo>
                  <a:pt x="1657322" y="167515"/>
                </a:lnTo>
                <a:lnTo>
                  <a:pt x="1657322" y="220759"/>
                </a:lnTo>
                <a:lnTo>
                  <a:pt x="1704789" y="220759"/>
                </a:lnTo>
                <a:lnTo>
                  <a:pt x="1716091" y="207448"/>
                </a:lnTo>
                <a:cubicBezTo>
                  <a:pt x="1718100" y="205104"/>
                  <a:pt x="1719941" y="203932"/>
                  <a:pt x="1721616" y="203932"/>
                </a:cubicBezTo>
                <a:cubicBezTo>
                  <a:pt x="1723960" y="203932"/>
                  <a:pt x="1727894" y="205606"/>
                  <a:pt x="1733420" y="208955"/>
                </a:cubicBezTo>
                <a:cubicBezTo>
                  <a:pt x="1747651" y="218666"/>
                  <a:pt x="1754767" y="224693"/>
                  <a:pt x="1754767" y="227037"/>
                </a:cubicBezTo>
                <a:cubicBezTo>
                  <a:pt x="1754767" y="228209"/>
                  <a:pt x="1753762" y="228795"/>
                  <a:pt x="1751753" y="228795"/>
                </a:cubicBezTo>
                <a:lnTo>
                  <a:pt x="1568918" y="228795"/>
                </a:lnTo>
                <a:lnTo>
                  <a:pt x="1542045" y="231809"/>
                </a:lnTo>
                <a:lnTo>
                  <a:pt x="1534008" y="218750"/>
                </a:lnTo>
                <a:lnTo>
                  <a:pt x="1568918" y="220759"/>
                </a:lnTo>
                <a:lnTo>
                  <a:pt x="1622161" y="220759"/>
                </a:lnTo>
                <a:lnTo>
                  <a:pt x="1622161" y="167515"/>
                </a:lnTo>
                <a:lnTo>
                  <a:pt x="1591019" y="167515"/>
                </a:lnTo>
                <a:lnTo>
                  <a:pt x="1564146" y="170780"/>
                </a:lnTo>
                <a:lnTo>
                  <a:pt x="1556109" y="157470"/>
                </a:lnTo>
                <a:lnTo>
                  <a:pt x="1591019" y="159730"/>
                </a:lnTo>
                <a:lnTo>
                  <a:pt x="1622161" y="159730"/>
                </a:lnTo>
                <a:lnTo>
                  <a:pt x="1622161" y="113268"/>
                </a:lnTo>
                <a:lnTo>
                  <a:pt x="1601065" y="113268"/>
                </a:lnTo>
                <a:lnTo>
                  <a:pt x="1574192" y="116533"/>
                </a:lnTo>
                <a:lnTo>
                  <a:pt x="1566658" y="103975"/>
                </a:lnTo>
                <a:cubicBezTo>
                  <a:pt x="1556947" y="110672"/>
                  <a:pt x="1547152" y="116784"/>
                  <a:pt x="1537273" y="122309"/>
                </a:cubicBezTo>
                <a:cubicBezTo>
                  <a:pt x="1532585" y="124318"/>
                  <a:pt x="1529739" y="125323"/>
                  <a:pt x="1528734" y="125323"/>
                </a:cubicBezTo>
                <a:cubicBezTo>
                  <a:pt x="1526725" y="125323"/>
                  <a:pt x="1525721" y="124653"/>
                  <a:pt x="1525721" y="123313"/>
                </a:cubicBezTo>
                <a:cubicBezTo>
                  <a:pt x="1544975" y="107240"/>
                  <a:pt x="1559877" y="91836"/>
                  <a:pt x="1570425" y="77102"/>
                </a:cubicBezTo>
                <a:cubicBezTo>
                  <a:pt x="1582815" y="62871"/>
                  <a:pt x="1597465" y="38342"/>
                  <a:pt x="1614376" y="3516"/>
                </a:cubicBezTo>
                <a:cubicBezTo>
                  <a:pt x="1615213" y="1172"/>
                  <a:pt x="1617222" y="0"/>
                  <a:pt x="1620403" y="0"/>
                </a:cubicBez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p>
        </p:txBody>
      </p:sp>
      <p:sp>
        <p:nvSpPr>
          <p:cNvPr id="19" name="矩形 18"/>
          <p:cNvSpPr/>
          <p:nvPr/>
        </p:nvSpPr>
        <p:spPr>
          <a:xfrm>
            <a:off x="591862" y="1934746"/>
            <a:ext cx="5153791" cy="1015663"/>
          </a:xfrm>
          <a:prstGeom prst="rect">
            <a:avLst/>
          </a:prstGeom>
        </p:spPr>
        <p:txBody>
          <a:bodyPr wrap="square">
            <a:spAutoFit/>
          </a:bodyPr>
          <a:lstStyle/>
          <a:p>
            <a:pPr algn="ctr">
              <a:lnSpc>
                <a:spcPct val="150000"/>
              </a:lnSpc>
            </a:pPr>
            <a:r>
              <a:rPr lang="zh-CN" altLang="en-US" sz="2000" b="1" dirty="0">
                <a:latin typeface="微软雅黑" panose="020B0503020204020204" pitchFamily="34" charset="-122"/>
                <a:ea typeface="微软雅黑" panose="020B0503020204020204" pitchFamily="34" charset="-122"/>
              </a:rPr>
              <a:t>       调动一切积极因素为社会主义事业服务，必须坚持中国共产党的领导</a:t>
            </a:r>
            <a:endParaRPr lang="zh-CN" altLang="en-US" sz="2000" b="1"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312827" y="808423"/>
            <a:ext cx="3721676" cy="670202"/>
            <a:chOff x="9003189" y="740677"/>
            <a:chExt cx="2974957" cy="670202"/>
          </a:xfrm>
        </p:grpSpPr>
        <p:sp>
          <p:nvSpPr>
            <p:cNvPr id="16"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贯彻基本方针的原则</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193277" y="3423244"/>
            <a:ext cx="5950960" cy="961289"/>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没有这样一个核心</a:t>
            </a:r>
            <a:r>
              <a:rPr lang="zh-CN" altLang="en-US" sz="2000" dirty="0" smtClean="0">
                <a:latin typeface="微软雅黑" panose="020B0503020204020204" pitchFamily="34" charset="-122"/>
                <a:ea typeface="微软雅黑" panose="020B0503020204020204" pitchFamily="34" charset="-122"/>
                <a:cs typeface="+mn-ea"/>
                <a:sym typeface="+mn-lt"/>
              </a:rPr>
              <a:t>，</a:t>
            </a:r>
            <a:endParaRPr lang="en-US" altLang="zh-CN" sz="2000" dirty="0" smtClean="0">
              <a:latin typeface="微软雅黑" panose="020B0503020204020204" pitchFamily="34" charset="-122"/>
              <a:ea typeface="微软雅黑" panose="020B0503020204020204" pitchFamily="34" charset="-122"/>
              <a:cs typeface="+mn-ea"/>
              <a:sym typeface="+mn-lt"/>
            </a:endParaRPr>
          </a:p>
          <a:p>
            <a:pPr algn="ctr">
              <a:lnSpc>
                <a:spcPct val="150000"/>
              </a:lnSpc>
            </a:pPr>
            <a:r>
              <a:rPr lang="zh-CN" altLang="en-US" sz="2000" dirty="0" smtClean="0">
                <a:latin typeface="微软雅黑" panose="020B0503020204020204" pitchFamily="34" charset="-122"/>
                <a:ea typeface="微软雅黑" panose="020B0503020204020204" pitchFamily="34" charset="-122"/>
                <a:cs typeface="+mn-ea"/>
                <a:sym typeface="+mn-lt"/>
              </a:rPr>
              <a:t>社会主义</a:t>
            </a:r>
            <a:r>
              <a:rPr lang="zh-CN" altLang="en-US" sz="2000" dirty="0">
                <a:latin typeface="微软雅黑" panose="020B0503020204020204" pitchFamily="34" charset="-122"/>
                <a:ea typeface="微软雅黑" panose="020B0503020204020204" pitchFamily="34" charset="-122"/>
                <a:cs typeface="+mn-ea"/>
                <a:sym typeface="+mn-lt"/>
              </a:rPr>
              <a:t>事业就不能胜利。</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3"/>
          <p:cNvSpPr/>
          <p:nvPr/>
        </p:nvSpPr>
        <p:spPr>
          <a:xfrm>
            <a:off x="5362466" y="6163537"/>
            <a:ext cx="1467068" cy="276999"/>
          </a:xfrm>
          <a:prstGeom prst="rect">
            <a:avLst/>
          </a:prstGeom>
        </p:spPr>
        <p:txBody>
          <a:bodyPr vert="horz"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1957</a:t>
            </a:r>
            <a:r>
              <a:rPr lang="zh-CN" altLang="en-US" sz="1200" dirty="0">
                <a:solidFill>
                  <a:schemeClr val="bg1"/>
                </a:solidFill>
                <a:latin typeface="微软雅黑" panose="020B0503020204020204" pitchFamily="34" charset="-122"/>
                <a:ea typeface="微软雅黑" panose="020B0503020204020204" pitchFamily="34" charset="-122"/>
              </a:rPr>
              <a:t>年国庆大阅兵</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64987" y="1369836"/>
            <a:ext cx="4362504"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毛泽东认为大致有六条标准：</a:t>
            </a: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0" y="693070"/>
            <a:ext cx="12192000" cy="559769"/>
          </a:xfrm>
          <a:prstGeom prst="rect">
            <a:avLst/>
          </a:prstGeom>
          <a:noFill/>
        </p:spPr>
        <p:txBody>
          <a:bodyPr wrap="square">
            <a:spAutoFit/>
          </a:bodyPr>
          <a:lstStyle/>
          <a:p>
            <a:pPr indent="457200" algn="ctr">
              <a:lnSpc>
                <a:spcPct val="150000"/>
              </a:lnSpc>
            </a:pPr>
            <a:r>
              <a:rPr lang="zh-CN" altLang="en-US" sz="2400" b="1" dirty="0">
                <a:solidFill>
                  <a:srgbClr val="830312"/>
                </a:solidFill>
                <a:latin typeface="楷体" panose="02010609060101010101" pitchFamily="49" charset="-122"/>
                <a:ea typeface="楷体" panose="02010609060101010101" pitchFamily="49" charset="-122"/>
              </a:rPr>
              <a:t>在我国人民的政治生活中 ，应当怎样来判断我们的言论和行动的是非呢 ？</a:t>
            </a:r>
            <a:endParaRPr lang="en-US" altLang="zh-CN" sz="2400" b="1" dirty="0">
              <a:solidFill>
                <a:srgbClr val="830312"/>
              </a:solidFill>
              <a:latin typeface="楷体" panose="02010609060101010101" pitchFamily="49" charset="-122"/>
              <a:ea typeface="楷体" panose="02010609060101010101" pitchFamily="49" charset="-122"/>
            </a:endParaRPr>
          </a:p>
        </p:txBody>
      </p:sp>
      <p:pic>
        <p:nvPicPr>
          <p:cNvPr id="24" name="图片 23"/>
          <p:cNvPicPr>
            <a:picLocks noChangeAspect="1"/>
          </p:cNvPicPr>
          <p:nvPr/>
        </p:nvPicPr>
        <p:blipFill>
          <a:blip r:embed="rId1">
            <a:duotone>
              <a:prstClr val="black"/>
              <a:schemeClr val="tx2">
                <a:tint val="45000"/>
                <a:satMod val="400000"/>
              </a:schemeClr>
            </a:duotone>
          </a:blip>
          <a:srcRect l="11" t="12622" r="6892"/>
          <a:stretch>
            <a:fillRect/>
          </a:stretch>
        </p:blipFill>
        <p:spPr>
          <a:xfrm>
            <a:off x="439488" y="1771295"/>
            <a:ext cx="6190447" cy="4015412"/>
          </a:xfrm>
          <a:custGeom>
            <a:avLst/>
            <a:gdLst>
              <a:gd name="connsiteX0" fmla="*/ 1023629 w 6163528"/>
              <a:gd name="connsiteY0" fmla="*/ 0 h 3859694"/>
              <a:gd name="connsiteX1" fmla="*/ 6163528 w 6163528"/>
              <a:gd name="connsiteY1" fmla="*/ 0 h 3859694"/>
              <a:gd name="connsiteX2" fmla="*/ 5139898 w 6163528"/>
              <a:gd name="connsiteY2" fmla="*/ 3859694 h 3859694"/>
              <a:gd name="connsiteX3" fmla="*/ 0 w 6163528"/>
              <a:gd name="connsiteY3" fmla="*/ 3859694 h 3859694"/>
            </a:gdLst>
            <a:ahLst/>
            <a:cxnLst>
              <a:cxn ang="0">
                <a:pos x="connsiteX0" y="connsiteY0"/>
              </a:cxn>
              <a:cxn ang="0">
                <a:pos x="connsiteX1" y="connsiteY1"/>
              </a:cxn>
              <a:cxn ang="0">
                <a:pos x="connsiteX2" y="connsiteY2"/>
              </a:cxn>
              <a:cxn ang="0">
                <a:pos x="connsiteX3" y="connsiteY3"/>
              </a:cxn>
            </a:cxnLst>
            <a:rect l="l" t="t" r="r" b="b"/>
            <a:pathLst>
              <a:path w="6163528" h="3859694">
                <a:moveTo>
                  <a:pt x="1023629" y="0"/>
                </a:moveTo>
                <a:lnTo>
                  <a:pt x="6163528" y="0"/>
                </a:lnTo>
                <a:lnTo>
                  <a:pt x="5139898" y="3859694"/>
                </a:lnTo>
                <a:lnTo>
                  <a:pt x="0" y="3859694"/>
                </a:lnTo>
                <a:close/>
              </a:path>
            </a:pathLst>
          </a:custGeom>
        </p:spPr>
      </p:pic>
      <p:sp>
        <p:nvSpPr>
          <p:cNvPr id="9" name="平行四边形 8"/>
          <p:cNvSpPr/>
          <p:nvPr/>
        </p:nvSpPr>
        <p:spPr>
          <a:xfrm>
            <a:off x="427587" y="1764922"/>
            <a:ext cx="6224279" cy="4039688"/>
          </a:xfrm>
          <a:prstGeom prst="parallelogram">
            <a:avLst>
              <a:gd name="adj" fmla="val 26521"/>
            </a:avLst>
          </a:prstGeom>
          <a:gradFill flip="none" rotWithShape="1">
            <a:gsLst>
              <a:gs pos="10000">
                <a:srgbClr val="DA380C">
                  <a:alpha val="74000"/>
                </a:srgbClr>
              </a:gs>
              <a:gs pos="45000">
                <a:srgbClr val="AF1E22">
                  <a:alpha val="95000"/>
                </a:srgbClr>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平行四边形 18"/>
          <p:cNvSpPr/>
          <p:nvPr/>
        </p:nvSpPr>
        <p:spPr>
          <a:xfrm>
            <a:off x="5553514" y="1764922"/>
            <a:ext cx="6210900" cy="4039688"/>
          </a:xfrm>
          <a:prstGeom prst="parallelogram">
            <a:avLst>
              <a:gd name="adj" fmla="val 26521"/>
            </a:avLst>
          </a:prstGeom>
          <a:gradFill flip="none" rotWithShape="1">
            <a:gsLst>
              <a:gs pos="24000">
                <a:schemeClr val="tx1">
                  <a:lumMod val="50000"/>
                  <a:lumOff val="50000"/>
                  <a:alpha val="78000"/>
                </a:schemeClr>
              </a:gs>
              <a:gs pos="0">
                <a:schemeClr val="bg1">
                  <a:lumMod val="50000"/>
                  <a:alpha val="46000"/>
                </a:schemeClr>
              </a:gs>
              <a:gs pos="67000">
                <a:schemeClr val="tx1">
                  <a:lumMod val="65000"/>
                  <a:lumOff val="35000"/>
                  <a:alpha val="93000"/>
                </a:schemeClr>
              </a:gs>
              <a:gs pos="86000">
                <a:schemeClr val="tx1">
                  <a:lumMod val="85000"/>
                  <a:lumOff val="15000"/>
                  <a:alpha val="94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文本框 1"/>
          <p:cNvSpPr txBox="1"/>
          <p:nvPr/>
        </p:nvSpPr>
        <p:spPr>
          <a:xfrm>
            <a:off x="1680806" y="2390594"/>
            <a:ext cx="3876503" cy="3323987"/>
          </a:xfrm>
          <a:prstGeom prst="rect">
            <a:avLst/>
          </a:prstGeom>
          <a:noFill/>
        </p:spPr>
        <p:txBody>
          <a:bodyPr wrap="square" rtlCol="0">
            <a:spAutoFit/>
          </a:bodyPr>
          <a:lstStyle>
            <a:defPPr>
              <a:defRPr lang="zh-CN"/>
            </a:defPPr>
            <a:lvl1pPr indent="457200" algn="just">
              <a:lnSpc>
                <a:spcPct val="150000"/>
              </a:lnSpc>
              <a:defRPr sz="2000">
                <a:latin typeface="微软雅黑" panose="020B0503020204020204" pitchFamily="34" charset="-122"/>
                <a:ea typeface="微软雅黑" panose="020B0503020204020204" pitchFamily="34" charset="-122"/>
              </a:defRPr>
            </a:lvl1pPr>
          </a:lstStyle>
          <a:p>
            <a:pPr indent="0"/>
            <a:r>
              <a:rPr lang="zh-CN" altLang="en-US" dirty="0">
                <a:solidFill>
                  <a:schemeClr val="bg1"/>
                </a:solidFill>
                <a:effectLst>
                  <a:outerShdw blurRad="38100" dist="38100" dir="2700000" algn="tl">
                    <a:srgbClr val="000000">
                      <a:alpha val="43137"/>
                    </a:srgbClr>
                  </a:outerShdw>
                </a:effectLst>
              </a:rPr>
              <a:t>团结全国各族人民 ，</a:t>
            </a:r>
            <a:endParaRPr lang="en-US" altLang="zh-CN" dirty="0">
              <a:solidFill>
                <a:schemeClr val="bg1"/>
              </a:solidFill>
              <a:effectLst>
                <a:outerShdw blurRad="38100" dist="38100" dir="2700000" algn="tl">
                  <a:srgbClr val="000000">
                    <a:alpha val="43137"/>
                  </a:srgbClr>
                </a:outerShdw>
              </a:effectLst>
            </a:endParaRPr>
          </a:p>
          <a:p>
            <a:pPr indent="0"/>
            <a:r>
              <a:rPr lang="zh-CN" altLang="en-US" dirty="0">
                <a:solidFill>
                  <a:schemeClr val="bg1"/>
                </a:solidFill>
                <a:effectLst>
                  <a:outerShdw blurRad="38100" dist="38100" dir="2700000" algn="tl">
                    <a:srgbClr val="000000">
                      <a:alpha val="43137"/>
                    </a:srgbClr>
                  </a:outerShdw>
                </a:effectLst>
              </a:rPr>
              <a:t>社会主义改造和社会主义建设 ，</a:t>
            </a:r>
            <a:endParaRPr lang="en-US" altLang="zh-CN" dirty="0">
              <a:solidFill>
                <a:schemeClr val="bg1"/>
              </a:solidFill>
              <a:effectLst>
                <a:outerShdw blurRad="38100" dist="38100" dir="2700000" algn="tl">
                  <a:srgbClr val="000000">
                    <a:alpha val="43137"/>
                  </a:srgbClr>
                </a:outerShdw>
              </a:effectLst>
            </a:endParaRPr>
          </a:p>
          <a:p>
            <a:pPr indent="0"/>
            <a:r>
              <a:rPr lang="zh-CN" altLang="en-US" dirty="0">
                <a:solidFill>
                  <a:schemeClr val="bg1"/>
                </a:solidFill>
                <a:effectLst>
                  <a:outerShdw blurRad="38100" dist="38100" dir="2700000" algn="tl">
                    <a:srgbClr val="000000">
                      <a:alpha val="43137"/>
                    </a:srgbClr>
                  </a:outerShdw>
                </a:effectLst>
              </a:rPr>
              <a:t>巩固人民民主专政 ， </a:t>
            </a:r>
            <a:endParaRPr lang="en-US" altLang="zh-CN" dirty="0">
              <a:solidFill>
                <a:schemeClr val="bg1"/>
              </a:solidFill>
              <a:effectLst>
                <a:outerShdw blurRad="38100" dist="38100" dir="2700000" algn="tl">
                  <a:srgbClr val="000000">
                    <a:alpha val="43137"/>
                  </a:srgbClr>
                </a:outerShdw>
              </a:effectLst>
            </a:endParaRPr>
          </a:p>
          <a:p>
            <a:pPr indent="0"/>
            <a:r>
              <a:rPr lang="zh-CN" altLang="en-US" dirty="0">
                <a:solidFill>
                  <a:schemeClr val="bg1"/>
                </a:solidFill>
                <a:effectLst>
                  <a:outerShdw blurRad="38100" dist="38100" dir="2700000" algn="tl">
                    <a:srgbClr val="000000">
                      <a:alpha val="43137"/>
                    </a:srgbClr>
                  </a:outerShdw>
                </a:effectLst>
              </a:rPr>
              <a:t>巩固民主集中制 ， </a:t>
            </a:r>
            <a:endParaRPr lang="en-US" altLang="zh-CN" dirty="0">
              <a:solidFill>
                <a:schemeClr val="bg1"/>
              </a:solidFill>
              <a:effectLst>
                <a:outerShdw blurRad="38100" dist="38100" dir="2700000" algn="tl">
                  <a:srgbClr val="000000">
                    <a:alpha val="43137"/>
                  </a:srgbClr>
                </a:outerShdw>
              </a:effectLst>
            </a:endParaRPr>
          </a:p>
          <a:p>
            <a:pPr indent="0"/>
            <a:r>
              <a:rPr lang="zh-CN" altLang="en-US" dirty="0">
                <a:solidFill>
                  <a:schemeClr val="bg1"/>
                </a:solidFill>
                <a:effectLst>
                  <a:outerShdw blurRad="38100" dist="38100" dir="2700000" algn="tl">
                    <a:srgbClr val="000000">
                      <a:alpha val="43137"/>
                    </a:srgbClr>
                  </a:outerShdw>
                </a:effectLst>
              </a:rPr>
              <a:t>巩固共产党的领导 ，</a:t>
            </a:r>
            <a:endParaRPr lang="en-US" altLang="zh-CN" dirty="0">
              <a:solidFill>
                <a:schemeClr val="bg1"/>
              </a:solidFill>
              <a:effectLst>
                <a:outerShdw blurRad="38100" dist="38100" dir="2700000" algn="tl">
                  <a:srgbClr val="000000">
                    <a:alpha val="43137"/>
                  </a:srgbClr>
                </a:outerShdw>
              </a:effectLst>
            </a:endParaRPr>
          </a:p>
          <a:p>
            <a:pPr indent="0"/>
            <a:r>
              <a:rPr lang="zh-CN" altLang="en-US" dirty="0">
                <a:solidFill>
                  <a:schemeClr val="bg1"/>
                </a:solidFill>
                <a:effectLst>
                  <a:outerShdw blurRad="38100" dist="38100" dir="2700000" algn="tl">
                    <a:srgbClr val="000000">
                      <a:alpha val="43137"/>
                    </a:srgbClr>
                  </a:outerShdw>
                </a:effectLst>
              </a:rPr>
              <a:t>社会主义的国际团结和全世界爱好和平人民的国际团结 ，</a:t>
            </a:r>
            <a:endParaRPr lang="en-US" altLang="zh-CN" dirty="0">
              <a:solidFill>
                <a:schemeClr val="bg1"/>
              </a:solidFill>
              <a:effectLst>
                <a:outerShdw blurRad="38100" dist="38100" dir="2700000" algn="tl">
                  <a:srgbClr val="000000">
                    <a:alpha val="43137"/>
                  </a:srgbClr>
                </a:outerShdw>
              </a:effectLst>
            </a:endParaRPr>
          </a:p>
        </p:txBody>
      </p:sp>
      <p:sp>
        <p:nvSpPr>
          <p:cNvPr id="11" name="文本框 10"/>
          <p:cNvSpPr txBox="1"/>
          <p:nvPr/>
        </p:nvSpPr>
        <p:spPr>
          <a:xfrm>
            <a:off x="6254829" y="2385861"/>
            <a:ext cx="5325010" cy="2862322"/>
          </a:xfrm>
          <a:prstGeom prst="rect">
            <a:avLst/>
          </a:prstGeom>
          <a:noFill/>
        </p:spPr>
        <p:txBody>
          <a:bodyPr wrap="square" rtlCol="0">
            <a:spAutoFit/>
          </a:bodyPr>
          <a:lstStyle>
            <a:defPPr>
              <a:defRPr lang="zh-CN"/>
            </a:defPPr>
            <a:lvl1pPr indent="457200" algn="just">
              <a:lnSpc>
                <a:spcPct val="150000"/>
              </a:lnSpc>
              <a:defRPr sz="2000">
                <a:latin typeface="微软雅黑" panose="020B0503020204020204" pitchFamily="34" charset="-122"/>
                <a:ea typeface="微软雅黑" panose="020B0503020204020204" pitchFamily="34" charset="-122"/>
              </a:defRPr>
            </a:lvl1pPr>
          </a:lstStyle>
          <a:p>
            <a:pPr algn="l"/>
            <a:r>
              <a:rPr lang="zh-CN" altLang="en-US" dirty="0">
                <a:solidFill>
                  <a:schemeClr val="bg1"/>
                </a:solidFill>
                <a:effectLst>
                  <a:outerShdw blurRad="38100" dist="38100" dir="2700000" algn="tl">
                    <a:srgbClr val="000000">
                      <a:alpha val="43137"/>
                    </a:srgbClr>
                  </a:outerShdw>
                </a:effectLst>
              </a:rPr>
              <a:t>分裂人民 ； </a:t>
            </a:r>
            <a:endParaRPr lang="zh-CN" altLang="en-US" dirty="0">
              <a:solidFill>
                <a:schemeClr val="bg1"/>
              </a:solidFill>
              <a:effectLst>
                <a:outerShdw blurRad="38100" dist="38100" dir="2700000" algn="tl">
                  <a:srgbClr val="000000">
                    <a:alpha val="43137"/>
                  </a:srgbClr>
                </a:outerShdw>
              </a:effectLst>
            </a:endParaRPr>
          </a:p>
          <a:p>
            <a:pPr algn="l"/>
            <a:r>
              <a:rPr lang="zh-CN" altLang="en-US" dirty="0">
                <a:solidFill>
                  <a:schemeClr val="bg1"/>
                </a:solidFill>
                <a:effectLst>
                  <a:outerShdw blurRad="38100" dist="38100" dir="2700000" algn="tl">
                    <a:srgbClr val="000000">
                      <a:alpha val="43137"/>
                    </a:srgbClr>
                  </a:outerShdw>
                </a:effectLst>
              </a:rPr>
              <a:t>不利于社会主义改造和社会主义建设 ； </a:t>
            </a:r>
            <a:endParaRPr lang="zh-CN" altLang="en-US" dirty="0">
              <a:solidFill>
                <a:schemeClr val="bg1"/>
              </a:solidFill>
              <a:effectLst>
                <a:outerShdw blurRad="38100" dist="38100" dir="2700000" algn="tl">
                  <a:srgbClr val="000000">
                    <a:alpha val="43137"/>
                  </a:srgbClr>
                </a:outerShdw>
              </a:effectLst>
            </a:endParaRPr>
          </a:p>
          <a:p>
            <a:pPr algn="l"/>
            <a:r>
              <a:rPr lang="zh-CN" altLang="en-US" dirty="0">
                <a:solidFill>
                  <a:schemeClr val="bg1"/>
                </a:solidFill>
                <a:effectLst>
                  <a:outerShdw blurRad="38100" dist="38100" dir="2700000" algn="tl">
                    <a:srgbClr val="000000">
                      <a:alpha val="43137"/>
                    </a:srgbClr>
                  </a:outerShdw>
                </a:effectLst>
              </a:rPr>
              <a:t>破坏或者削弱这个专政 ；</a:t>
            </a:r>
            <a:endParaRPr lang="en-US" altLang="zh-CN" dirty="0">
              <a:solidFill>
                <a:schemeClr val="bg1"/>
              </a:solidFill>
              <a:effectLst>
                <a:outerShdw blurRad="38100" dist="38100" dir="2700000" algn="tl">
                  <a:srgbClr val="000000">
                    <a:alpha val="43137"/>
                  </a:srgbClr>
                </a:outerShdw>
              </a:effectLst>
            </a:endParaRPr>
          </a:p>
          <a:p>
            <a:pPr algn="l"/>
            <a:r>
              <a:rPr lang="zh-CN" altLang="en-US" dirty="0">
                <a:solidFill>
                  <a:schemeClr val="bg1"/>
                </a:solidFill>
                <a:effectLst>
                  <a:outerShdw blurRad="38100" dist="38100" dir="2700000" algn="tl">
                    <a:srgbClr val="000000">
                      <a:alpha val="43137"/>
                    </a:srgbClr>
                  </a:outerShdw>
                </a:effectLst>
              </a:rPr>
              <a:t>破坏或者削弱这个制度；</a:t>
            </a:r>
            <a:endParaRPr lang="en-US" altLang="zh-CN" dirty="0">
              <a:solidFill>
                <a:schemeClr val="bg1"/>
              </a:solidFill>
              <a:effectLst>
                <a:outerShdw blurRad="38100" dist="38100" dir="2700000" algn="tl">
                  <a:srgbClr val="000000">
                    <a:alpha val="43137"/>
                  </a:srgbClr>
                </a:outerShdw>
              </a:effectLst>
            </a:endParaRPr>
          </a:p>
          <a:p>
            <a:pPr algn="l"/>
            <a:r>
              <a:rPr lang="zh-CN" altLang="en-US" dirty="0">
                <a:solidFill>
                  <a:schemeClr val="bg1"/>
                </a:solidFill>
                <a:effectLst>
                  <a:outerShdw blurRad="38100" dist="38100" dir="2700000" algn="tl">
                    <a:srgbClr val="000000">
                      <a:alpha val="43137"/>
                    </a:srgbClr>
                  </a:outerShdw>
                </a:effectLst>
              </a:rPr>
              <a:t>摆脱或者削弱这种领导 ； </a:t>
            </a:r>
            <a:endParaRPr lang="zh-CN" altLang="en-US" dirty="0">
              <a:solidFill>
                <a:schemeClr val="bg1"/>
              </a:solidFill>
              <a:effectLst>
                <a:outerShdw blurRad="38100" dist="38100" dir="2700000" algn="tl">
                  <a:srgbClr val="000000">
                    <a:alpha val="43137"/>
                  </a:srgbClr>
                </a:outerShdw>
              </a:effectLst>
            </a:endParaRPr>
          </a:p>
          <a:p>
            <a:pPr algn="l"/>
            <a:r>
              <a:rPr lang="zh-CN" altLang="en-US" dirty="0">
                <a:solidFill>
                  <a:schemeClr val="bg1"/>
                </a:solidFill>
                <a:effectLst>
                  <a:outerShdw blurRad="38100" dist="38100" dir="2700000" algn="tl">
                    <a:srgbClr val="000000">
                      <a:alpha val="43137"/>
                    </a:srgbClr>
                  </a:outerShdw>
                </a:effectLst>
              </a:rPr>
              <a:t>有损于这些团结 。</a:t>
            </a:r>
            <a:endParaRPr lang="zh-CN" altLang="en-US" dirty="0">
              <a:solidFill>
                <a:schemeClr val="bg1"/>
              </a:solidFill>
              <a:effectLst>
                <a:outerShdw blurRad="38100" dist="38100" dir="2700000" algn="tl">
                  <a:srgbClr val="000000">
                    <a:alpha val="43137"/>
                  </a:srgbClr>
                </a:outerShdw>
              </a:effectLst>
            </a:endParaRPr>
          </a:p>
        </p:txBody>
      </p:sp>
      <p:sp>
        <p:nvSpPr>
          <p:cNvPr id="13" name="文本框 12"/>
          <p:cNvSpPr txBox="1"/>
          <p:nvPr/>
        </p:nvSpPr>
        <p:spPr>
          <a:xfrm>
            <a:off x="1643317" y="1867374"/>
            <a:ext cx="1632317" cy="523220"/>
          </a:xfrm>
          <a:prstGeom prst="rect">
            <a:avLst/>
          </a:prstGeom>
          <a:noFill/>
        </p:spPr>
        <p:txBody>
          <a:bodyPr wrap="square">
            <a:spAutoFit/>
          </a:bodyPr>
          <a:lstStyle/>
          <a:p>
            <a:r>
              <a:rPr lang="zh-CN" altLang="en-US"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有利于</a:t>
            </a:r>
            <a:endParaRPr lang="zh-CN" altLang="en-US"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8" name="文本框 17"/>
          <p:cNvSpPr txBox="1"/>
          <p:nvPr/>
        </p:nvSpPr>
        <p:spPr>
          <a:xfrm>
            <a:off x="6698349" y="1911625"/>
            <a:ext cx="1837687" cy="523220"/>
          </a:xfrm>
          <a:prstGeom prst="rect">
            <a:avLst/>
          </a:prstGeom>
          <a:noFill/>
        </p:spPr>
        <p:txBody>
          <a:bodyPr wrap="square">
            <a:spAutoFit/>
          </a:bodyPr>
          <a:lstStyle/>
          <a:p>
            <a:r>
              <a:rPr lang="zh-CN" altLang="en-US" sz="2800" b="1" dirty="0">
                <a:solidFill>
                  <a:schemeClr val="tx1">
                    <a:lumMod val="85000"/>
                    <a:lumOff val="15000"/>
                  </a:schemeClr>
                </a:solidFill>
                <a:latin typeface="华文中宋" panose="02010600040101010101" pitchFamily="2" charset="-122"/>
                <a:ea typeface="华文中宋" panose="02010600040101010101" pitchFamily="2" charset="-122"/>
              </a:rPr>
              <a:t>而不是</a:t>
            </a:r>
            <a:endParaRPr lang="zh-CN" altLang="en-US" sz="28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27" name="矩形 26"/>
          <p:cNvSpPr/>
          <p:nvPr/>
        </p:nvSpPr>
        <p:spPr>
          <a:xfrm rot="5400000">
            <a:off x="6447755" y="2160693"/>
            <a:ext cx="421199" cy="103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p:cNvSpPr/>
          <p:nvPr/>
        </p:nvSpPr>
        <p:spPr>
          <a:xfrm rot="16200000">
            <a:off x="1416538" y="2109078"/>
            <a:ext cx="394427" cy="99156"/>
          </a:xfrm>
          <a:prstGeom prst="rect">
            <a:avLst/>
          </a:prstGeom>
          <a:solidFill>
            <a:srgbClr val="FD9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平行四边形 28"/>
          <p:cNvSpPr/>
          <p:nvPr/>
        </p:nvSpPr>
        <p:spPr>
          <a:xfrm>
            <a:off x="176844" y="1484556"/>
            <a:ext cx="11838311" cy="4503494"/>
          </a:xfrm>
          <a:prstGeom prst="parallelogram">
            <a:avLst>
              <a:gd name="adj" fmla="val 26001"/>
            </a:avLst>
          </a:prstGeom>
          <a:noFill/>
          <a:ln w="15875">
            <a:gradFill>
              <a:gsLst>
                <a:gs pos="0">
                  <a:schemeClr val="accent1">
                    <a:lumMod val="5000"/>
                    <a:lumOff val="95000"/>
                    <a:alpha val="0"/>
                  </a:schemeClr>
                </a:gs>
                <a:gs pos="50000">
                  <a:srgbClr val="830312"/>
                </a:gs>
                <a:gs pos="83000">
                  <a:srgbClr val="C00000"/>
                </a:gs>
                <a:gs pos="100000">
                  <a:srgbClr val="FD920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直角三角形 29"/>
          <p:cNvSpPr/>
          <p:nvPr/>
        </p:nvSpPr>
        <p:spPr>
          <a:xfrm flipH="1">
            <a:off x="11097087" y="1934671"/>
            <a:ext cx="980962" cy="3852036"/>
          </a:xfrm>
          <a:prstGeom prst="rtTriangle">
            <a:avLst/>
          </a:prstGeom>
          <a:gradFill flip="none" rotWithShape="1">
            <a:gsLst>
              <a:gs pos="31000">
                <a:schemeClr val="tx1">
                  <a:lumMod val="50000"/>
                  <a:lumOff val="50000"/>
                  <a:alpha val="78000"/>
                </a:schemeClr>
              </a:gs>
              <a:gs pos="10000">
                <a:schemeClr val="bg1">
                  <a:lumMod val="50000"/>
                  <a:alpha val="46000"/>
                </a:schemeClr>
              </a:gs>
              <a:gs pos="67000">
                <a:schemeClr val="tx1">
                  <a:lumMod val="65000"/>
                  <a:lumOff val="35000"/>
                  <a:alpha val="93000"/>
                </a:schemeClr>
              </a:gs>
              <a:gs pos="86000">
                <a:schemeClr val="tx1">
                  <a:lumMod val="85000"/>
                  <a:lumOff val="15000"/>
                  <a:alpha val="94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直角三角形 30"/>
          <p:cNvSpPr/>
          <p:nvPr/>
        </p:nvSpPr>
        <p:spPr>
          <a:xfrm flipV="1">
            <a:off x="127331" y="1764921"/>
            <a:ext cx="980962" cy="3841287"/>
          </a:xfrm>
          <a:prstGeom prst="rtTriangle">
            <a:avLst/>
          </a:prstGeom>
          <a:gradFill flip="none" rotWithShape="1">
            <a:gsLst>
              <a:gs pos="31000">
                <a:srgbClr val="EB6F00">
                  <a:alpha val="61000"/>
                </a:srgbClr>
              </a:gs>
              <a:gs pos="10000">
                <a:srgbClr val="DA380C">
                  <a:alpha val="85000"/>
                </a:srgbClr>
              </a:gs>
              <a:gs pos="67000">
                <a:srgbClr val="AF1E22">
                  <a:alpha val="52000"/>
                </a:srgbClr>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平行四边形 31"/>
          <p:cNvSpPr/>
          <p:nvPr/>
        </p:nvSpPr>
        <p:spPr>
          <a:xfrm>
            <a:off x="3783779" y="1421664"/>
            <a:ext cx="261937" cy="296455"/>
          </a:xfrm>
          <a:prstGeom prst="parallelogram">
            <a:avLst>
              <a:gd name="adj" fmla="val 5403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平行四边形 32"/>
          <p:cNvSpPr/>
          <p:nvPr/>
        </p:nvSpPr>
        <p:spPr>
          <a:xfrm>
            <a:off x="8046762" y="1421664"/>
            <a:ext cx="261937" cy="296455"/>
          </a:xfrm>
          <a:prstGeom prst="parallelogram">
            <a:avLst>
              <a:gd name="adj" fmla="val 5403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0" y="5938363"/>
            <a:ext cx="12192000" cy="461665"/>
          </a:xfrm>
          <a:prstGeom prst="rect">
            <a:avLst/>
          </a:prstGeom>
          <a:noFill/>
        </p:spPr>
        <p:txBody>
          <a:bodyPr wrap="square">
            <a:spAutoFit/>
          </a:bodyPr>
          <a:lstStyle/>
          <a:p>
            <a:pPr algn="ctr"/>
            <a:r>
              <a:rPr lang="zh-CN" altLang="en-US" sz="2400" b="1" dirty="0">
                <a:latin typeface="华文中宋" panose="02010600040101010101" pitchFamily="2" charset="-122"/>
                <a:ea typeface="华文中宋" panose="02010600040101010101" pitchFamily="2" charset="-122"/>
              </a:rPr>
              <a:t>这六条标准中， 最重要的是社会主义道路和党的领导两条。</a:t>
            </a:r>
            <a:endParaRPr lang="en-US" altLang="zh-CN" sz="24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194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22" name="图文框 21"/>
          <p:cNvSpPr/>
          <p:nvPr/>
        </p:nvSpPr>
        <p:spPr>
          <a:xfrm>
            <a:off x="1195149" y="473306"/>
            <a:ext cx="9801703" cy="2811573"/>
          </a:xfrm>
          <a:prstGeom prst="frame">
            <a:avLst>
              <a:gd name="adj1" fmla="val 5402"/>
            </a:avLst>
          </a:prstGeom>
          <a:gradFill flip="none" rotWithShape="1">
            <a:gsLst>
              <a:gs pos="0">
                <a:srgbClr val="FBECC4"/>
              </a:gs>
              <a:gs pos="100000">
                <a:srgbClr val="DCB497"/>
              </a:gs>
            </a:gsLst>
            <a:lin ang="0" scaled="0"/>
            <a:tileRect/>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390847" y="683676"/>
            <a:ext cx="9410307" cy="239083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938535" y="854036"/>
            <a:ext cx="8340327" cy="2005677"/>
          </a:xfrm>
          <a:prstGeom prst="rect">
            <a:avLst/>
          </a:prstGeom>
        </p:spPr>
        <p:txBody>
          <a:bodyPr wrap="square">
            <a:spAutoFit/>
          </a:bodyPr>
          <a:lstStyle/>
          <a:p>
            <a:pPr indent="457200" algn="just" fontAlgn="auto">
              <a:lnSpc>
                <a:spcPct val="150000"/>
              </a:lnSpc>
            </a:pPr>
            <a:r>
              <a:rPr lang="zh-CN" altLang="en-US" sz="2200" b="1" dirty="0">
                <a:latin typeface="楷体" panose="02010609060101010101" pitchFamily="49" charset="-122"/>
                <a:ea typeface="楷体" panose="02010609060101010101" pitchFamily="49" charset="-122"/>
              </a:rPr>
              <a:t> 工、农、商、学、兵、政、党这七个方面，党是领导一切的。党要领导工业、农业、商业、文化教育、军队和政府。</a:t>
            </a:r>
            <a:endParaRPr lang="zh-CN" altLang="en-US" sz="2200" b="1" dirty="0">
              <a:latin typeface="楷体" panose="02010609060101010101" pitchFamily="49" charset="-122"/>
              <a:ea typeface="楷体" panose="02010609060101010101" pitchFamily="49"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在扩大的中央工作会议上的讲话</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1962</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25" name="图文框 24"/>
          <p:cNvSpPr/>
          <p:nvPr/>
        </p:nvSpPr>
        <p:spPr>
          <a:xfrm>
            <a:off x="1195149" y="3333490"/>
            <a:ext cx="9801703" cy="3140405"/>
          </a:xfrm>
          <a:prstGeom prst="frame">
            <a:avLst>
              <a:gd name="adj1" fmla="val 5267"/>
            </a:avLst>
          </a:prstGeom>
          <a:gradFill flip="none" rotWithShape="1">
            <a:gsLst>
              <a:gs pos="0">
                <a:srgbClr val="FBECC4"/>
              </a:gs>
              <a:gs pos="100000">
                <a:srgbClr val="DCB497"/>
              </a:gs>
            </a:gsLst>
            <a:lin ang="0" scaled="0"/>
            <a:tileRect/>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403481" y="3550788"/>
            <a:ext cx="9385038" cy="269777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938535" y="3617210"/>
            <a:ext cx="8340327" cy="2603085"/>
          </a:xfrm>
          <a:prstGeom prst="rect">
            <a:avLst/>
          </a:prstGeom>
        </p:spPr>
        <p:txBody>
          <a:bodyPr wrap="square">
            <a:spAutoFit/>
          </a:bodyPr>
          <a:lstStyle/>
          <a:p>
            <a:pPr indent="457200" algn="just" fontAlgn="auto">
              <a:lnSpc>
                <a:spcPct val="150000"/>
              </a:lnSpc>
            </a:pPr>
            <a:r>
              <a:rPr lang="zh-CN" altLang="en-US" sz="2200" b="1" dirty="0">
                <a:latin typeface="楷体" panose="02010609060101010101" pitchFamily="49" charset="-122"/>
                <a:ea typeface="楷体" panose="02010609060101010101" pitchFamily="49" charset="-122"/>
              </a:rPr>
              <a:t> 中国的改革和建设靠我们来领导。如果我们把作风整顿好了，我们在工作中间就会更加主动，我们的本事就会更大，工作就会做得更好。</a:t>
            </a:r>
            <a:endParaRPr lang="zh-CN" altLang="en-US" sz="2200" b="1" dirty="0">
              <a:latin typeface="楷体" panose="02010609060101010101" pitchFamily="49" charset="-122"/>
              <a:ea typeface="楷体" panose="02010609060101010101" pitchFamily="49"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在中国共产党全国宣传工作会议上的讲话</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                                                   </a:t>
            </a: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1957</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3</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32"/>
          <p:cNvSpPr/>
          <p:nvPr/>
        </p:nvSpPr>
        <p:spPr>
          <a:xfrm>
            <a:off x="-365" y="0"/>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468" y="2543261"/>
            <a:ext cx="4311033" cy="4304678"/>
          </a:xfrm>
          <a:prstGeom prst="rect">
            <a:avLst/>
          </a:prstGeom>
        </p:spPr>
      </p:pic>
      <p:sp>
        <p:nvSpPr>
          <p:cNvPr id="87" name="矩形: 圆角 32"/>
          <p:cNvSpPr/>
          <p:nvPr/>
        </p:nvSpPr>
        <p:spPr>
          <a:xfrm>
            <a:off x="212" y="10061"/>
            <a:ext cx="4127646" cy="6847939"/>
          </a:xfrm>
          <a:prstGeom prst="roundRect">
            <a:avLst>
              <a:gd name="adj" fmla="val 0"/>
            </a:avLst>
          </a:prstGeom>
          <a:gradFill flip="none" rotWithShape="1">
            <a:gsLst>
              <a:gs pos="77000">
                <a:srgbClr val="C93A3C">
                  <a:alpha val="68000"/>
                </a:srgbClr>
              </a:gs>
              <a:gs pos="43000">
                <a:srgbClr val="9D211B"/>
              </a:gs>
              <a:gs pos="89000">
                <a:srgbClr val="E97C30">
                  <a:alpha val="63000"/>
                </a:srgb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7" name="Freeform: Shape 9"/>
          <p:cNvSpPr/>
          <p:nvPr/>
        </p:nvSpPr>
        <p:spPr>
          <a:xfrm rot="16200000" flipH="1">
            <a:off x="-269365" y="-1122430"/>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矩形 11"/>
          <p:cNvSpPr/>
          <p:nvPr/>
        </p:nvSpPr>
        <p:spPr>
          <a:xfrm>
            <a:off x="4111748" y="0"/>
            <a:ext cx="8080251" cy="6858000"/>
          </a:xfrm>
          <a:prstGeom prst="rect">
            <a:avLst/>
          </a:prstGeom>
          <a:gradFill flip="none" rotWithShape="1">
            <a:gsLst>
              <a:gs pos="0">
                <a:srgbClr val="FBECC4">
                  <a:alpha val="0"/>
                </a:srgbClr>
              </a:gs>
              <a:gs pos="100000">
                <a:srgbClr val="F2C1B1">
                  <a:alpha val="16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0" name="文本框 19"/>
          <p:cNvSpPr txBox="1"/>
          <p:nvPr/>
        </p:nvSpPr>
        <p:spPr>
          <a:xfrm>
            <a:off x="3013212" y="1087171"/>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39" name="文本框 38"/>
          <p:cNvSpPr txBox="1"/>
          <p:nvPr/>
        </p:nvSpPr>
        <p:spPr>
          <a:xfrm>
            <a:off x="5603887" y="2366166"/>
            <a:ext cx="5724644"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初步探索阶段取得了哪些重要理论成果？</a:t>
            </a:r>
            <a:endParaRPr lang="zh-CN" altLang="en-US" sz="2400" b="1" dirty="0">
              <a:latin typeface="微软雅黑" panose="020B0503020204020204" pitchFamily="34" charset="-122"/>
              <a:ea typeface="微软雅黑" panose="020B0503020204020204" pitchFamily="34" charset="-122"/>
            </a:endParaRPr>
          </a:p>
        </p:txBody>
      </p:sp>
      <p:sp>
        <p:nvSpPr>
          <p:cNvPr id="91" name="文本框 90"/>
          <p:cNvSpPr txBox="1"/>
          <p:nvPr/>
        </p:nvSpPr>
        <p:spPr>
          <a:xfrm>
            <a:off x="5632703" y="3350669"/>
            <a:ext cx="5416868"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如何认识初步探索的意义和经验教训？</a:t>
            </a:r>
            <a:endParaRPr lang="zh-CN" altLang="en-US" sz="2400" b="1" dirty="0">
              <a:latin typeface="微软雅黑" panose="020B0503020204020204" pitchFamily="34" charset="-122"/>
              <a:ea typeface="微软雅黑" panose="020B0503020204020204" pitchFamily="34" charset="-122"/>
            </a:endParaRPr>
          </a:p>
        </p:txBody>
      </p:sp>
      <p:sp>
        <p:nvSpPr>
          <p:cNvPr id="85" name="Freeform: Shape 9"/>
          <p:cNvSpPr/>
          <p:nvPr/>
        </p:nvSpPr>
        <p:spPr>
          <a:xfrm rot="16200000" flipH="1">
            <a:off x="375378" y="-814926"/>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6" name="PA-Freeform: Shape 8"/>
          <p:cNvSpPr/>
          <p:nvPr>
            <p:custDataLst>
              <p:tags r:id="rId2"/>
            </p:custDataLst>
          </p:nvPr>
        </p:nvSpPr>
        <p:spPr>
          <a:xfrm flipH="1">
            <a:off x="9193347" y="5116523"/>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100000">
                <a:srgbClr val="AF1E22">
                  <a:alpha val="0"/>
                </a:srgbClr>
              </a:gs>
              <a:gs pos="60000">
                <a:srgbClr val="D07C98">
                  <a:alpha val="15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9" name="ísḻîḓê"/>
          <p:cNvSpPr/>
          <p:nvPr/>
        </p:nvSpPr>
        <p:spPr>
          <a:xfrm>
            <a:off x="4479421" y="2419605"/>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一、</a:t>
            </a:r>
            <a:endParaRPr lang="en-US" altLang="zh-CN" sz="2800" b="1" dirty="0">
              <a:latin typeface="华文新魏" panose="02010800040101010101" pitchFamily="2" charset="-122"/>
              <a:ea typeface="华文新魏" panose="02010800040101010101" pitchFamily="2" charset="-122"/>
            </a:endParaRPr>
          </a:p>
        </p:txBody>
      </p:sp>
      <p:sp>
        <p:nvSpPr>
          <p:cNvPr id="50" name="ísḻîḓê"/>
          <p:cNvSpPr/>
          <p:nvPr/>
        </p:nvSpPr>
        <p:spPr>
          <a:xfrm>
            <a:off x="4479421" y="3396354"/>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二、</a:t>
            </a:r>
            <a:endParaRPr lang="en-US" altLang="zh-CN" sz="28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1000" fill="hold"/>
                                        <p:tgtEl>
                                          <p:spTgt spid="85"/>
                                        </p:tgtEl>
                                        <p:attrNameLst>
                                          <p:attrName>ppt_x</p:attrName>
                                        </p:attrNameLst>
                                      </p:cBhvr>
                                      <p:tavLst>
                                        <p:tav tm="0">
                                          <p:val>
                                            <p:strVal val="#ppt_x"/>
                                          </p:val>
                                        </p:tav>
                                        <p:tav tm="100000">
                                          <p:val>
                                            <p:strVal val="#ppt_x"/>
                                          </p:val>
                                        </p:tav>
                                      </p:tavLst>
                                    </p:anim>
                                    <p:anim calcmode="lin" valueType="num">
                                      <p:cBhvr additive="base">
                                        <p:cTn id="12" dur="1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1000" fill="hold"/>
                                        <p:tgtEl>
                                          <p:spTgt spid="107"/>
                                        </p:tgtEl>
                                        <p:attrNameLst>
                                          <p:attrName>ppt_x</p:attrName>
                                        </p:attrNameLst>
                                      </p:cBhvr>
                                      <p:tavLst>
                                        <p:tav tm="0">
                                          <p:val>
                                            <p:strVal val="#ppt_x"/>
                                          </p:val>
                                        </p:tav>
                                        <p:tav tm="100000">
                                          <p:val>
                                            <p:strVal val="#ppt_x"/>
                                          </p:val>
                                        </p:tav>
                                      </p:tavLst>
                                    </p:anim>
                                    <p:anim calcmode="lin" valueType="num">
                                      <p:cBhvr additive="base">
                                        <p:cTn id="16" dur="1000" fill="hold"/>
                                        <p:tgtEl>
                                          <p:spTgt spid="107"/>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ntr" presetSubtype="0" fill="hold" grpId="0" nodeType="afterEffect">
                                  <p:stCondLst>
                                    <p:cond delay="200"/>
                                  </p:stCondLst>
                                  <p:iterate type="wd">
                                    <p:tmPct val="10000"/>
                                  </p:iterate>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1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5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par>
                          <p:cTn id="32" fill="hold">
                            <p:stCondLst>
                              <p:cond delay="405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0" grpId="0" animBg="1"/>
      <p:bldP spid="39" grpId="0"/>
      <p:bldP spid="91" grpId="0"/>
      <p:bldP spid="85" grpId="0" animBg="1"/>
      <p:bldP spid="86" grpId="0" animBg="1"/>
      <p:bldP spid="49" grpId="0"/>
      <p:bldP spid="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39447" b="9388"/>
          <a:stretch>
            <a:fillRect/>
          </a:stretch>
        </p:blipFill>
        <p:spPr>
          <a:xfrm>
            <a:off x="-37882" y="625032"/>
            <a:ext cx="12229882" cy="6354501"/>
          </a:xfrm>
          <a:prstGeom prst="rect">
            <a:avLst/>
          </a:prstGeom>
        </p:spPr>
      </p:pic>
      <p:sp>
        <p:nvSpPr>
          <p:cNvPr id="3" name="矩形 2"/>
          <p:cNvSpPr/>
          <p:nvPr/>
        </p:nvSpPr>
        <p:spPr>
          <a:xfrm>
            <a:off x="-37882" y="447731"/>
            <a:ext cx="12229882" cy="2349661"/>
          </a:xfrm>
          <a:prstGeom prst="rect">
            <a:avLst/>
          </a:prstGeom>
          <a:gradFill flip="none" rotWithShape="1">
            <a:gsLst>
              <a:gs pos="0">
                <a:srgbClr val="FCFDFA"/>
              </a:gs>
              <a:gs pos="29000">
                <a:srgbClr val="FCFDFA"/>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flipH="1">
            <a:off x="0" y="5591038"/>
            <a:ext cx="12192000" cy="1266962"/>
          </a:xfrm>
          <a:prstGeom prst="rect">
            <a:avLst/>
          </a:prstGeom>
          <a:gradFill flip="none" rotWithShape="1">
            <a:gsLst>
              <a:gs pos="31000">
                <a:srgbClr val="EB6F00">
                  <a:alpha val="88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ym typeface="+mn-lt"/>
            </a:endParaRPr>
          </a:p>
        </p:txBody>
      </p:sp>
      <p:sp>
        <p:nvSpPr>
          <p:cNvPr id="13" name="文本框 12"/>
          <p:cNvSpPr txBox="1"/>
          <p:nvPr/>
        </p:nvSpPr>
        <p:spPr>
          <a:xfrm>
            <a:off x="721280" y="5816109"/>
            <a:ext cx="10749441" cy="499111"/>
          </a:xfrm>
          <a:prstGeom prst="rect">
            <a:avLst/>
          </a:prstGeom>
          <a:noFill/>
        </p:spPr>
        <p:txBody>
          <a:bodyPr wrap="square" rtlCol="0">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党的八大提出，要扩大社会主义民主，加强对国家工作的监督，健全社会主义法制。</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11797292" y="1411308"/>
            <a:ext cx="369332" cy="4179730"/>
          </a:xfrm>
          <a:prstGeom prst="rect">
            <a:avLst/>
          </a:prstGeom>
        </p:spPr>
        <p:txBody>
          <a:bodyPr vert="eaVert"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中国共产党第八次全国代表大会的代表们热烈鼓掌</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1625601" y="872613"/>
            <a:ext cx="8940799"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调动一切积极因素为社会主义事业服务，必须发展社会主义民主政治</a:t>
            </a:r>
            <a:endParaRPr lang="zh-CN" altLang="en-US" sz="2000" b="1" dirty="0">
              <a:latin typeface="微软雅黑" panose="020B0503020204020204" pitchFamily="34" charset="-122"/>
              <a:ea typeface="微软雅黑" panose="020B0503020204020204" pitchFamily="34" charset="-122"/>
            </a:endParaRPr>
          </a:p>
        </p:txBody>
      </p:sp>
      <p:sp>
        <p:nvSpPr>
          <p:cNvPr id="30" name="矩形: 对角圆角 41"/>
          <p:cNvSpPr>
            <a:spLocks noChangeAspect="1"/>
          </p:cNvSpPr>
          <p:nvPr/>
        </p:nvSpPr>
        <p:spPr>
          <a:xfrm rot="18900000">
            <a:off x="1861300" y="910963"/>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76636" y="1658791"/>
            <a:ext cx="8340327" cy="3529171"/>
          </a:xfrm>
          <a:prstGeom prst="rect">
            <a:avLst/>
          </a:prstGeom>
        </p:spPr>
        <p:txBody>
          <a:bodyPr wrap="square">
            <a:spAutoFit/>
          </a:bodyPr>
          <a:lstStyle/>
          <a:p>
            <a:pPr algn="just" fontAlgn="auto">
              <a:lnSpc>
                <a:spcPct val="150000"/>
              </a:lnSpc>
              <a:spcBef>
                <a:spcPts val="800"/>
              </a:spcBef>
            </a:pPr>
            <a:r>
              <a:rPr lang="zh-CN" altLang="en-US" sz="2200" b="1" dirty="0">
                <a:solidFill>
                  <a:schemeClr val="tx1">
                    <a:lumMod val="95000"/>
                    <a:lumOff val="5000"/>
                  </a:schemeClr>
                </a:solidFill>
                <a:latin typeface="楷体" panose="02010609060101010101" pitchFamily="49" charset="-122"/>
                <a:ea typeface="楷体" panose="02010609060101010101" pitchFamily="49" charset="-122"/>
              </a:rPr>
              <a:t>    我们的目标，是想造成一个又有集中又有民主，又有纪律又有自由，又有统一意志、又有个人心情舒畅、生动活泼，那样一种政治局面，以利于社会主义革命和社会主义建设，较易于克服困难，较快地建设我国的现代工业和现代农业，党和国家较为巩固，较为能够经受风险。</a:t>
            </a:r>
            <a:endParaRPr lang="en-US" altLang="zh-CN" sz="2200" b="1" dirty="0">
              <a:solidFill>
                <a:schemeClr val="tx1">
                  <a:lumMod val="95000"/>
                  <a:lumOff val="5000"/>
                </a:schemeClr>
              </a:solidFill>
              <a:latin typeface="楷体" panose="02010609060101010101" pitchFamily="49" charset="-122"/>
              <a:ea typeface="楷体" panose="02010609060101010101" pitchFamily="49"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一九五七年夏季的形势</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1957</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7</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96103" y="872395"/>
            <a:ext cx="10599794"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调动一切积极因素为社会主义事业服务，要正确认识社会主义发展阶段和建设规律</a:t>
            </a:r>
            <a:endParaRPr lang="zh-CN" altLang="en-US" sz="2000" b="1" dirty="0">
              <a:latin typeface="微软雅黑" panose="020B0503020204020204" pitchFamily="34" charset="-122"/>
              <a:ea typeface="微软雅黑" panose="020B0503020204020204" pitchFamily="34" charset="-122"/>
            </a:endParaRPr>
          </a:p>
        </p:txBody>
      </p:sp>
      <p:sp>
        <p:nvSpPr>
          <p:cNvPr id="33" name="矩形 32"/>
          <p:cNvSpPr/>
          <p:nvPr/>
        </p:nvSpPr>
        <p:spPr>
          <a:xfrm flipH="1">
            <a:off x="0" y="2906193"/>
            <a:ext cx="12192000" cy="2793107"/>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对角圆角 15"/>
          <p:cNvSpPr/>
          <p:nvPr/>
        </p:nvSpPr>
        <p:spPr>
          <a:xfrm>
            <a:off x="-528736" y="2184315"/>
            <a:ext cx="11817492" cy="3278697"/>
          </a:xfrm>
          <a:prstGeom prst="round2DiagRect">
            <a:avLst>
              <a:gd name="adj1" fmla="val 10786"/>
              <a:gd name="adj2" fmla="val 0"/>
            </a:avLst>
          </a:prstGeom>
          <a:solidFill>
            <a:srgbClr val="FFFDFA"/>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5" name="组合 34"/>
          <p:cNvGrpSpPr/>
          <p:nvPr/>
        </p:nvGrpSpPr>
        <p:grpSpPr>
          <a:xfrm>
            <a:off x="4098653" y="2400337"/>
            <a:ext cx="6971404" cy="2846652"/>
            <a:chOff x="4320039" y="2400337"/>
            <a:chExt cx="6971404" cy="2846652"/>
          </a:xfrm>
        </p:grpSpPr>
        <p:sp>
          <p:nvSpPr>
            <p:cNvPr id="36" name="矩形: 对角圆角 16"/>
            <p:cNvSpPr/>
            <p:nvPr/>
          </p:nvSpPr>
          <p:spPr>
            <a:xfrm>
              <a:off x="4320039" y="2400337"/>
              <a:ext cx="6971404" cy="2846652"/>
            </a:xfrm>
            <a:prstGeom prst="round2DiagRect">
              <a:avLst>
                <a:gd name="adj1" fmla="val 9551"/>
                <a:gd name="adj2" fmla="val 0"/>
              </a:avLst>
            </a:prstGeom>
            <a:solidFill>
              <a:schemeClr val="bg1"/>
            </a:solidFill>
            <a:ln>
              <a:solidFill>
                <a:schemeClr val="bg1">
                  <a:lumMod val="9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半闭框 36"/>
            <p:cNvSpPr/>
            <p:nvPr/>
          </p:nvSpPr>
          <p:spPr>
            <a:xfrm rot="5400000">
              <a:off x="10931443" y="240033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8" name="半闭框 37"/>
            <p:cNvSpPr/>
            <p:nvPr/>
          </p:nvSpPr>
          <p:spPr>
            <a:xfrm rot="16200000">
              <a:off x="4327196" y="488698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39" name="图片 38"/>
          <p:cNvPicPr>
            <a:picLocks noChangeAspect="1"/>
          </p:cNvPicPr>
          <p:nvPr/>
        </p:nvPicPr>
        <p:blipFill>
          <a:blip r:embed="rId1"/>
          <a:stretch>
            <a:fillRect/>
          </a:stretch>
        </p:blipFill>
        <p:spPr>
          <a:xfrm>
            <a:off x="-52827" y="1685568"/>
            <a:ext cx="3843158" cy="5328592"/>
          </a:xfrm>
          <a:prstGeom prst="rect">
            <a:avLst/>
          </a:prstGeom>
        </p:spPr>
      </p:pic>
      <p:grpSp>
        <p:nvGrpSpPr>
          <p:cNvPr id="7" name="组合 6"/>
          <p:cNvGrpSpPr/>
          <p:nvPr/>
        </p:nvGrpSpPr>
        <p:grpSpPr>
          <a:xfrm>
            <a:off x="839097" y="1684042"/>
            <a:ext cx="2951234" cy="4362917"/>
            <a:chOff x="839097" y="1684042"/>
            <a:chExt cx="2951234" cy="4362917"/>
          </a:xfrm>
        </p:grpSpPr>
        <p:pic>
          <p:nvPicPr>
            <p:cNvPr id="41" name="图片 40"/>
            <p:cNvPicPr>
              <a:picLocks noChangeAspect="1"/>
            </p:cNvPicPr>
            <p:nvPr/>
          </p:nvPicPr>
          <p:blipFill>
            <a:blip r:embed="rId2"/>
            <a:stretch>
              <a:fillRect/>
            </a:stretch>
          </p:blipFill>
          <p:spPr>
            <a:xfrm>
              <a:off x="839097" y="1700807"/>
              <a:ext cx="2951234" cy="4346152"/>
            </a:xfrm>
            <a:prstGeom prst="rect">
              <a:avLst/>
            </a:prstGeom>
          </p:spPr>
        </p:pic>
        <p:pic>
          <p:nvPicPr>
            <p:cNvPr id="9" name="图片 8"/>
            <p:cNvPicPr>
              <a:picLocks noChangeAspect="1"/>
            </p:cNvPicPr>
            <p:nvPr/>
          </p:nvPicPr>
          <p:blipFill>
            <a:blip r:embed="rId3"/>
            <a:srcRect/>
            <a:stretch>
              <a:fillRect/>
            </a:stretch>
          </p:blipFill>
          <p:spPr>
            <a:xfrm>
              <a:off x="839098" y="1684042"/>
              <a:ext cx="2862952" cy="4269083"/>
            </a:xfrm>
            <a:prstGeom prst="rect">
              <a:avLst/>
            </a:prstGeom>
          </p:spPr>
        </p:pic>
      </p:grpSp>
      <p:sp>
        <p:nvSpPr>
          <p:cNvPr id="10" name="矩形 9"/>
          <p:cNvSpPr/>
          <p:nvPr/>
        </p:nvSpPr>
        <p:spPr>
          <a:xfrm>
            <a:off x="4459896" y="2637601"/>
            <a:ext cx="6250161" cy="2400657"/>
          </a:xfrm>
          <a:prstGeom prst="rect">
            <a:avLst/>
          </a:prstGeom>
        </p:spPr>
        <p:txBody>
          <a:bodyPr wrap="square">
            <a:spAutoFit/>
          </a:bodyPr>
          <a:lstStyle/>
          <a:p>
            <a:pPr indent="504190" algn="just">
              <a:lnSpc>
                <a:spcPct val="150000"/>
              </a:lnSpc>
            </a:pPr>
            <a:r>
              <a:rPr lang="en-US" altLang="zh-CN" sz="2000" dirty="0">
                <a:latin typeface="微软雅黑" panose="020B0503020204020204" pitchFamily="34" charset="-122"/>
                <a:ea typeface="微软雅黑" panose="020B0503020204020204" pitchFamily="34" charset="-122"/>
              </a:rPr>
              <a:t>1959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月至</a:t>
            </a:r>
            <a:r>
              <a:rPr lang="en-US" altLang="zh-CN" sz="2000" dirty="0">
                <a:latin typeface="微软雅黑" panose="020B0503020204020204" pitchFamily="34" charset="-122"/>
                <a:ea typeface="微软雅黑" panose="020B0503020204020204" pitchFamily="34" charset="-122"/>
              </a:rPr>
              <a:t>1960</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月，毛泽东在读苏联</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政治经济学教科书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时，对社会主义建设的阶段性和长期性作了一个判断。毛泽东认为，社会主义可分为不发达的和比较发达的两个阶段。后一个阶段可能比前一个阶段需要更长的时间。</a:t>
            </a:r>
            <a:endParaRPr lang="zh-CN" altLang="en-US" sz="2000" dirty="0">
              <a:latin typeface="微软雅黑" panose="020B0503020204020204" pitchFamily="34" charset="-122"/>
              <a:ea typeface="微软雅黑" panose="020B0503020204020204" pitchFamily="34" charset="-122"/>
            </a:endParaRPr>
          </a:p>
        </p:txBody>
      </p:sp>
      <p:sp>
        <p:nvSpPr>
          <p:cNvPr id="19" name="矩形: 对角圆角 41"/>
          <p:cNvSpPr>
            <a:spLocks noChangeAspect="1"/>
          </p:cNvSpPr>
          <p:nvPr/>
        </p:nvSpPr>
        <p:spPr>
          <a:xfrm rot="18900000">
            <a:off x="1075641" y="946898"/>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18"/>
          <p:cNvSpPr/>
          <p:nvPr/>
        </p:nvSpPr>
        <p:spPr>
          <a:xfrm flipV="1">
            <a:off x="0" y="2291786"/>
            <a:ext cx="12192000" cy="2581156"/>
          </a:xfrm>
          <a:prstGeom prst="rect">
            <a:avLst/>
          </a:prstGeom>
          <a:gradFill flip="none" rotWithShape="1">
            <a:gsLst>
              <a:gs pos="20000">
                <a:schemeClr val="accent4">
                  <a:lumMod val="40000"/>
                  <a:lumOff val="60000"/>
                </a:schemeClr>
              </a:gs>
              <a:gs pos="67000">
                <a:srgbClr val="AF1E22"/>
              </a:gs>
              <a:gs pos="86000">
                <a:srgbClr val="9A1A1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lt1"/>
              </a:solidFill>
              <a:sym typeface="+mn-lt"/>
            </a:endParaRPr>
          </a:p>
        </p:txBody>
      </p:sp>
      <p:sp>
        <p:nvSpPr>
          <p:cNvPr id="5" name="矩形 4"/>
          <p:cNvSpPr/>
          <p:nvPr/>
        </p:nvSpPr>
        <p:spPr>
          <a:xfrm>
            <a:off x="1156754" y="2672220"/>
            <a:ext cx="4526416" cy="1754326"/>
          </a:xfrm>
          <a:prstGeom prst="rect">
            <a:avLst/>
          </a:prstGeom>
        </p:spPr>
        <p:txBody>
          <a:bodyPr wrap="square">
            <a:spAutoFit/>
          </a:bodyPr>
          <a:lstStyle/>
          <a:p>
            <a:pPr indent="539750" algn="just">
              <a:lnSpc>
                <a:spcPct val="150000"/>
              </a:lnSpc>
            </a:pPr>
            <a:r>
              <a:rPr lang="zh-CN" alt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社会主义生产的发展不是直线式的，而是呈现螺旋式上升、波浪式发展的特点。</a:t>
            </a:r>
            <a:endParaRPr lang="zh-CN" alt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28" name="图片 27"/>
          <p:cNvPicPr>
            <a:picLocks noChangeAspect="1"/>
          </p:cNvPicPr>
          <p:nvPr/>
        </p:nvPicPr>
        <p:blipFill>
          <a:blip r:embed="rId1"/>
          <a:srcRect/>
          <a:stretch>
            <a:fillRect/>
          </a:stretch>
        </p:blipFill>
        <p:spPr>
          <a:xfrm>
            <a:off x="6008444" y="889017"/>
            <a:ext cx="5280038" cy="53866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平行四边形 25"/>
          <p:cNvSpPr/>
          <p:nvPr/>
        </p:nvSpPr>
        <p:spPr>
          <a:xfrm>
            <a:off x="392732" y="1771744"/>
            <a:ext cx="5966958" cy="2061626"/>
          </a:xfrm>
          <a:prstGeom prst="parallelogram">
            <a:avLst/>
          </a:prstGeom>
          <a:gradFill>
            <a:gsLst>
              <a:gs pos="25000">
                <a:schemeClr val="bg1">
                  <a:lumMod val="75000"/>
                </a:schemeClr>
              </a:gs>
              <a:gs pos="0">
                <a:schemeClr val="bg1">
                  <a:lumMod val="65000"/>
                </a:schemeClr>
              </a:gs>
              <a:gs pos="100000">
                <a:schemeClr val="bg1">
                  <a:lumMod val="95000"/>
                </a:schemeClr>
              </a:gs>
            </a:gsLst>
            <a:lin ang="0" scaled="0"/>
          </a:gradFill>
          <a:ln>
            <a:solidFill>
              <a:srgbClr val="8A0000"/>
            </a:solidFill>
          </a:ln>
          <a:effectLst>
            <a:outerShdw blurRad="381000" dist="177800" dir="5400000" algn="t" rotWithShape="0">
              <a:srgbClr val="8A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a:off x="5748104" y="2210836"/>
            <a:ext cx="5780488" cy="2116417"/>
          </a:xfrm>
          <a:prstGeom prst="parallelogram">
            <a:avLst/>
          </a:prstGeom>
          <a:gradFill>
            <a:gsLst>
              <a:gs pos="0">
                <a:srgbClr val="AFBBCD"/>
              </a:gs>
              <a:gs pos="63000">
                <a:srgbClr val="CFD9DF"/>
              </a:gs>
              <a:gs pos="100000">
                <a:schemeClr val="accent1">
                  <a:lumMod val="20000"/>
                  <a:lumOff val="80000"/>
                </a:schemeClr>
              </a:gs>
            </a:gsLst>
            <a:lin ang="0" scaled="0"/>
          </a:gradFill>
          <a:ln>
            <a:solidFill>
              <a:schemeClr val="tx2">
                <a:lumMod val="75000"/>
              </a:schemeClr>
            </a:solidFill>
          </a:ln>
          <a:effectLst>
            <a:outerShdw blurRad="304800" dist="241300" dir="144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37735" y="1231403"/>
            <a:ext cx="1116531" cy="3834644"/>
          </a:xfrm>
          <a:prstGeom prst="rect">
            <a:avLst/>
          </a:prstGeom>
        </p:spPr>
      </p:pic>
      <p:sp>
        <p:nvSpPr>
          <p:cNvPr id="2" name="TextBox 3"/>
          <p:cNvSpPr txBox="1"/>
          <p:nvPr/>
        </p:nvSpPr>
        <p:spPr>
          <a:xfrm>
            <a:off x="2508752" y="641411"/>
            <a:ext cx="7174496" cy="540341"/>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200" dirty="0">
                <a:solidFill>
                  <a:schemeClr val="tx1">
                    <a:lumMod val="85000"/>
                    <a:lumOff val="15000"/>
                  </a:schemeClr>
                </a:solidFill>
                <a:cs typeface="+mn-ea"/>
                <a:sym typeface="+mn-lt"/>
              </a:rPr>
              <a:t> （二）正确认识和处理社会主义社会矛盾的思想</a:t>
            </a:r>
            <a:endParaRPr lang="zh-CN" altLang="en-US" sz="2200" dirty="0">
              <a:solidFill>
                <a:schemeClr val="tx1">
                  <a:lumMod val="85000"/>
                  <a:lumOff val="15000"/>
                </a:schemeClr>
              </a:solidFill>
              <a:cs typeface="+mn-ea"/>
              <a:sym typeface="+mn-lt"/>
            </a:endParaRPr>
          </a:p>
        </p:txBody>
      </p:sp>
      <p:sp>
        <p:nvSpPr>
          <p:cNvPr id="6" name="矩形 5"/>
          <p:cNvSpPr/>
          <p:nvPr/>
        </p:nvSpPr>
        <p:spPr>
          <a:xfrm>
            <a:off x="1810610" y="4947124"/>
            <a:ext cx="8570780" cy="1200329"/>
          </a:xfrm>
          <a:prstGeom prst="rect">
            <a:avLst/>
          </a:prstGeom>
          <a:noFill/>
        </p:spPr>
        <p:txBody>
          <a:bodyPr wrap="square">
            <a:spAutoFit/>
          </a:bodyPr>
          <a:lstStyle/>
          <a:p>
            <a:pPr>
              <a:lnSpc>
                <a:spcPct val="150000"/>
              </a:lnSpc>
            </a:pPr>
            <a:r>
              <a:rPr lang="zh-CN" altLang="en-US" sz="2400" b="1" dirty="0" smtClean="0">
                <a:latin typeface="华文中宋" panose="02010600040101010101" pitchFamily="2" charset="-122"/>
                <a:ea typeface="华文中宋" panose="02010600040101010101" pitchFamily="2" charset="-122"/>
                <a:sym typeface="+mn-lt"/>
              </a:rPr>
              <a:t>      这</a:t>
            </a:r>
            <a:r>
              <a:rPr lang="zh-CN" altLang="en-US" sz="2400" b="1" dirty="0">
                <a:latin typeface="华文中宋" panose="02010600040101010101" pitchFamily="2" charset="-122"/>
                <a:ea typeface="华文中宋" panose="02010600040101010101" pitchFamily="2" charset="-122"/>
                <a:sym typeface="+mn-lt"/>
              </a:rPr>
              <a:t>表明，在全党和全国工作重心由革命转向建设的时候，面临着一个如何认识和处理社会主义社会矛盾的问题。</a:t>
            </a:r>
            <a:endParaRPr lang="en-US" altLang="zh-CN" sz="2400" b="1" dirty="0">
              <a:latin typeface="华文中宋" panose="02010600040101010101" pitchFamily="2" charset="-122"/>
              <a:ea typeface="华文中宋" panose="02010600040101010101" pitchFamily="2" charset="-122"/>
              <a:sym typeface="+mn-lt"/>
            </a:endParaRPr>
          </a:p>
        </p:txBody>
      </p:sp>
      <p:sp>
        <p:nvSpPr>
          <p:cNvPr id="46" name="iSļiḋe"/>
          <p:cNvSpPr txBox="1"/>
          <p:nvPr/>
        </p:nvSpPr>
        <p:spPr>
          <a:xfrm>
            <a:off x="3274421" y="1947368"/>
            <a:ext cx="793470" cy="416633"/>
          </a:xfrm>
          <a:prstGeom prst="rect">
            <a:avLst/>
          </a:prstGeom>
          <a:noFill/>
          <a:ln>
            <a:noFill/>
          </a:ln>
        </p:spPr>
        <p:txBody>
          <a:bodyPr wrap="square" lIns="91440" tIns="45720" rIns="91440" bIns="4572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SzPct val="25000"/>
            </a:pPr>
            <a:r>
              <a:rPr lang="zh-CN" altLang="en-US" sz="2400" b="1" dirty="0">
                <a:latin typeface="微软雅黑" panose="020B0503020204020204" pitchFamily="34" charset="-122"/>
                <a:ea typeface="微软雅黑" panose="020B0503020204020204" pitchFamily="34" charset="-122"/>
                <a:cs typeface="+mn-ea"/>
                <a:sym typeface="+mn-lt"/>
              </a:rPr>
              <a:t>国内</a:t>
            </a:r>
            <a:endParaRPr lang="zh-CN" altLang="en-US" sz="2400" b="1" dirty="0">
              <a:latin typeface="微软雅黑" panose="020B0503020204020204" pitchFamily="34" charset="-122"/>
              <a:ea typeface="微软雅黑" panose="020B0503020204020204" pitchFamily="34" charset="-122"/>
              <a:cs typeface="+mn-ea"/>
              <a:sym typeface="+mn-lt"/>
            </a:endParaRPr>
          </a:p>
        </p:txBody>
      </p:sp>
      <p:sp>
        <p:nvSpPr>
          <p:cNvPr id="47" name="íŝḷîdè"/>
          <p:cNvSpPr txBox="1"/>
          <p:nvPr/>
        </p:nvSpPr>
        <p:spPr>
          <a:xfrm>
            <a:off x="1186016" y="2604791"/>
            <a:ext cx="6273108" cy="503288"/>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我国社会主义改造和建设中出现一些失误</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zh-CN" altLang="en-US" sz="2000" b="1" dirty="0">
              <a:latin typeface="微软雅黑" panose="020B0503020204020204" pitchFamily="34" charset="-122"/>
              <a:ea typeface="微软雅黑" panose="020B0503020204020204" pitchFamily="34" charset="-122"/>
            </a:endParaRPr>
          </a:p>
        </p:txBody>
      </p:sp>
      <p:sp>
        <p:nvSpPr>
          <p:cNvPr id="50" name="íŝḷîdè"/>
          <p:cNvSpPr txBox="1"/>
          <p:nvPr/>
        </p:nvSpPr>
        <p:spPr>
          <a:xfrm>
            <a:off x="7103116" y="2987578"/>
            <a:ext cx="4230796" cy="503287"/>
          </a:xfrm>
          <a:prstGeom prst="rect">
            <a:avLst/>
          </a:prstGeom>
          <a:noFill/>
        </p:spPr>
        <p:txBody>
          <a:bodyPr wrap="square" lIns="91440" tIns="45720" rIns="91440" bIns="4572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苏共二十大</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23" name="iSļiḋe"/>
          <p:cNvSpPr txBox="1"/>
          <p:nvPr/>
        </p:nvSpPr>
        <p:spPr>
          <a:xfrm>
            <a:off x="8400192" y="2446393"/>
            <a:ext cx="763746" cy="397726"/>
          </a:xfrm>
          <a:prstGeom prst="rect">
            <a:avLst/>
          </a:prstGeom>
          <a:noFill/>
          <a:ln>
            <a:noFill/>
          </a:ln>
        </p:spPr>
        <p:txBody>
          <a:bodyPr wrap="square" lIns="91440" tIns="45720" rIns="91440" bIns="4572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2400" b="1" dirty="0">
                <a:latin typeface="微软雅黑" panose="020B0503020204020204" pitchFamily="34" charset="-122"/>
                <a:ea typeface="微软雅黑" panose="020B0503020204020204" pitchFamily="34" charset="-122"/>
                <a:cs typeface="+mn-ea"/>
                <a:sym typeface="+mn-lt"/>
              </a:rPr>
              <a:t>国际</a:t>
            </a:r>
            <a:endParaRPr lang="zh-CN" altLang="en-US" sz="2400" b="1" dirty="0">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7085493" y="3454618"/>
            <a:ext cx="2749471" cy="499624"/>
          </a:xfrm>
          <a:prstGeom prst="rect">
            <a:avLst/>
          </a:prstGeom>
        </p:spPr>
        <p:txBody>
          <a:bodyPr wrap="non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波兰事件、匈牙利事件</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a:off x="1213378" y="3086033"/>
            <a:ext cx="3775393" cy="499624"/>
          </a:xfrm>
          <a:prstGeom prst="rect">
            <a:avLst/>
          </a:prstGeom>
        </p:spPr>
        <p:txBody>
          <a:bodyPr wrap="non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缺乏处理新问题和新矛盾的经验</a:t>
            </a:r>
            <a:endParaRPr lang="zh-CN" altLang="en-US" sz="2000" dirty="0">
              <a:latin typeface="微软雅黑" panose="020B0503020204020204" pitchFamily="34" charset="-122"/>
              <a:ea typeface="微软雅黑" panose="020B0503020204020204" pitchFamily="34" charset="-122"/>
            </a:endParaRPr>
          </a:p>
        </p:txBody>
      </p:sp>
      <p:sp>
        <p:nvSpPr>
          <p:cNvPr id="20" name="矩形: 对角圆角 41"/>
          <p:cNvSpPr>
            <a:spLocks noChangeAspect="1"/>
          </p:cNvSpPr>
          <p:nvPr/>
        </p:nvSpPr>
        <p:spPr>
          <a:xfrm>
            <a:off x="1044292" y="2843348"/>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对角圆角 41"/>
          <p:cNvSpPr>
            <a:spLocks noChangeAspect="1"/>
          </p:cNvSpPr>
          <p:nvPr/>
        </p:nvSpPr>
        <p:spPr>
          <a:xfrm>
            <a:off x="1044292" y="3310467"/>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对角圆角 41"/>
          <p:cNvSpPr>
            <a:spLocks noChangeAspect="1"/>
          </p:cNvSpPr>
          <p:nvPr/>
        </p:nvSpPr>
        <p:spPr>
          <a:xfrm>
            <a:off x="6959483" y="3235461"/>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对角圆角 41"/>
          <p:cNvSpPr>
            <a:spLocks noChangeAspect="1"/>
          </p:cNvSpPr>
          <p:nvPr/>
        </p:nvSpPr>
        <p:spPr>
          <a:xfrm>
            <a:off x="6959483" y="3688249"/>
            <a:ext cx="143633" cy="144151"/>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flipH="1">
            <a:off x="0" y="2906193"/>
            <a:ext cx="12192000" cy="2793107"/>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对角圆角 15"/>
          <p:cNvSpPr/>
          <p:nvPr/>
        </p:nvSpPr>
        <p:spPr>
          <a:xfrm>
            <a:off x="-528736" y="2184315"/>
            <a:ext cx="11817492" cy="3278697"/>
          </a:xfrm>
          <a:prstGeom prst="round2DiagRect">
            <a:avLst>
              <a:gd name="adj1" fmla="val 10786"/>
              <a:gd name="adj2" fmla="val 0"/>
            </a:avLst>
          </a:prstGeom>
          <a:solidFill>
            <a:srgbClr val="FFFDFA"/>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5" name="组合 34"/>
          <p:cNvGrpSpPr/>
          <p:nvPr/>
        </p:nvGrpSpPr>
        <p:grpSpPr>
          <a:xfrm>
            <a:off x="4098653" y="2400337"/>
            <a:ext cx="6971404" cy="2846652"/>
            <a:chOff x="4320039" y="2400337"/>
            <a:chExt cx="6971404" cy="2846652"/>
          </a:xfrm>
        </p:grpSpPr>
        <p:sp>
          <p:nvSpPr>
            <p:cNvPr id="36" name="矩形: 对角圆角 16"/>
            <p:cNvSpPr/>
            <p:nvPr/>
          </p:nvSpPr>
          <p:spPr>
            <a:xfrm>
              <a:off x="4320039" y="2400337"/>
              <a:ext cx="6971404" cy="2846652"/>
            </a:xfrm>
            <a:prstGeom prst="round2DiagRect">
              <a:avLst>
                <a:gd name="adj1" fmla="val 9551"/>
                <a:gd name="adj2" fmla="val 0"/>
              </a:avLst>
            </a:prstGeom>
            <a:solidFill>
              <a:schemeClr val="bg1"/>
            </a:solidFill>
            <a:ln>
              <a:solidFill>
                <a:schemeClr val="bg1">
                  <a:lumMod val="9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半闭框 36"/>
            <p:cNvSpPr/>
            <p:nvPr/>
          </p:nvSpPr>
          <p:spPr>
            <a:xfrm rot="5400000">
              <a:off x="10931443" y="240033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8" name="半闭框 37"/>
            <p:cNvSpPr/>
            <p:nvPr/>
          </p:nvSpPr>
          <p:spPr>
            <a:xfrm rot="16200000">
              <a:off x="4327196" y="488698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39" name="图片 38"/>
          <p:cNvPicPr>
            <a:picLocks noChangeAspect="1"/>
          </p:cNvPicPr>
          <p:nvPr/>
        </p:nvPicPr>
        <p:blipFill>
          <a:blip r:embed="rId1"/>
          <a:stretch>
            <a:fillRect/>
          </a:stretch>
        </p:blipFill>
        <p:spPr>
          <a:xfrm>
            <a:off x="-52827" y="1685568"/>
            <a:ext cx="3843158" cy="5328592"/>
          </a:xfrm>
          <a:prstGeom prst="rect">
            <a:avLst/>
          </a:prstGeom>
        </p:spPr>
      </p:pic>
      <p:grpSp>
        <p:nvGrpSpPr>
          <p:cNvPr id="7" name="组合 6"/>
          <p:cNvGrpSpPr/>
          <p:nvPr/>
        </p:nvGrpSpPr>
        <p:grpSpPr>
          <a:xfrm>
            <a:off x="839097" y="1691209"/>
            <a:ext cx="2951234" cy="4355750"/>
            <a:chOff x="839097" y="1691209"/>
            <a:chExt cx="2951234" cy="4355750"/>
          </a:xfrm>
        </p:grpSpPr>
        <p:pic>
          <p:nvPicPr>
            <p:cNvPr id="41" name="图片 40"/>
            <p:cNvPicPr>
              <a:picLocks noChangeAspect="1"/>
            </p:cNvPicPr>
            <p:nvPr/>
          </p:nvPicPr>
          <p:blipFill>
            <a:blip r:embed="rId2"/>
            <a:stretch>
              <a:fillRect/>
            </a:stretch>
          </p:blipFill>
          <p:spPr>
            <a:xfrm>
              <a:off x="839097" y="1700807"/>
              <a:ext cx="2951234" cy="4346152"/>
            </a:xfrm>
            <a:prstGeom prst="rect">
              <a:avLst/>
            </a:prstGeom>
          </p:spPr>
        </p:pic>
        <p:pic>
          <p:nvPicPr>
            <p:cNvPr id="9" name="图片 8"/>
            <p:cNvPicPr>
              <a:picLocks noChangeAspect="1"/>
            </p:cNvPicPr>
            <p:nvPr/>
          </p:nvPicPr>
          <p:blipFill>
            <a:blip r:embed="rId3"/>
            <a:srcRect/>
            <a:stretch>
              <a:fillRect/>
            </a:stretch>
          </p:blipFill>
          <p:spPr>
            <a:xfrm>
              <a:off x="839098" y="1691209"/>
              <a:ext cx="2862952" cy="4254748"/>
            </a:xfrm>
            <a:prstGeom prst="rect">
              <a:avLst/>
            </a:prstGeom>
          </p:spPr>
        </p:pic>
      </p:grpSp>
      <p:sp>
        <p:nvSpPr>
          <p:cNvPr id="10" name="矩形 9"/>
          <p:cNvSpPr/>
          <p:nvPr/>
        </p:nvSpPr>
        <p:spPr>
          <a:xfrm>
            <a:off x="4536355" y="2862714"/>
            <a:ext cx="6096000" cy="1754326"/>
          </a:xfrm>
          <a:prstGeom prst="rect">
            <a:avLst/>
          </a:prstGeom>
        </p:spPr>
        <p:txBody>
          <a:bodyPr>
            <a:spAutoFit/>
          </a:bodyPr>
          <a:lstStyle/>
          <a:p>
            <a:pPr indent="504190" algn="just">
              <a:lnSpc>
                <a:spcPct val="150000"/>
              </a:lnSpc>
            </a:pPr>
            <a:r>
              <a:rPr lang="en-US" altLang="zh-CN" dirty="0">
                <a:latin typeface="微软雅黑" panose="020B0503020204020204" pitchFamily="34" charset="-122"/>
                <a:ea typeface="微软雅黑" panose="020B0503020204020204" pitchFamily="34" charset="-122"/>
              </a:rPr>
              <a:t>1957</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月 ，毛泽东发表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关于正确处理人民内部矛盾的问题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的讲话， 对社会主义阶段是否存在矛盾、矛盾的性质是什么、如何正确认识和处理这些矛盾等问题作了系统的回答。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1700924"/>
            <a:ext cx="9801703" cy="3294804"/>
          </a:xfrm>
          <a:prstGeom prst="frame">
            <a:avLst>
              <a:gd name="adj1" fmla="val 5532"/>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0475" y="1988667"/>
            <a:ext cx="9272650" cy="270390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25836" y="2560931"/>
            <a:ext cx="8340327" cy="1497846"/>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rPr>
              <a:t>    矛盾不断出现，又不断解决，就是事物发展的辩证规律</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关于正确处理人民内部矛盾的问题</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1957</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829095" y="4457700"/>
            <a:ext cx="10645762" cy="1607434"/>
          </a:xfrm>
          <a:prstGeom prst="rect">
            <a:avLst/>
          </a:prstGeom>
          <a:gradFill flip="none" rotWithShape="1">
            <a:gsLst>
              <a:gs pos="31000">
                <a:srgbClr val="EB6F00">
                  <a:alpha val="88000"/>
                </a:srgbClr>
              </a:gs>
              <a:gs pos="10000">
                <a:srgbClr val="DA380C">
                  <a:alpha val="85000"/>
                </a:srgbClr>
              </a:gs>
              <a:gs pos="67000">
                <a:srgbClr val="AF1E22"/>
              </a:gs>
              <a:gs pos="86000">
                <a:srgbClr val="9A1A1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927631" y="4626527"/>
            <a:ext cx="10336739" cy="1200329"/>
          </a:xfrm>
          <a:prstGeom prst="rect">
            <a:avLst/>
          </a:prstGeom>
          <a:noFill/>
        </p:spPr>
        <p:txBody>
          <a:bodyPr wrap="square">
            <a:spAutoFit/>
          </a:bodyPr>
          <a:lstStyle>
            <a:defPPr>
              <a:defRPr lang="zh-CN"/>
            </a:defPPr>
            <a:lvl1pPr>
              <a:lnSpc>
                <a:spcPct val="150000"/>
              </a:lnSpc>
              <a:defRPr sz="2400" b="1">
                <a:latin typeface="华文中宋" panose="02010600040101010101" pitchFamily="2" charset="-122"/>
                <a:ea typeface="华文中宋" panose="02010600040101010101" pitchFamily="2" charset="-122"/>
              </a:defRPr>
            </a:lvl1pPr>
          </a:lstStyle>
          <a:p>
            <a:r>
              <a:rPr lang="zh-CN" altLang="en-US" dirty="0" smtClean="0">
                <a:solidFill>
                  <a:schemeClr val="bg1"/>
                </a:solidFill>
                <a:effectLst>
                  <a:outerShdw blurRad="38100" dist="38100" dir="2700000" algn="tl">
                    <a:srgbClr val="000000">
                      <a:alpha val="43137"/>
                    </a:srgbClr>
                  </a:outerShdw>
                </a:effectLst>
                <a:sym typeface="+mn-lt"/>
              </a:rPr>
              <a:t>      与</a:t>
            </a:r>
            <a:r>
              <a:rPr lang="zh-CN" altLang="en-US" dirty="0">
                <a:solidFill>
                  <a:schemeClr val="bg1"/>
                </a:solidFill>
                <a:effectLst>
                  <a:outerShdw blurRad="38100" dist="38100" dir="2700000" algn="tl">
                    <a:srgbClr val="000000">
                      <a:alpha val="43137"/>
                    </a:srgbClr>
                  </a:outerShdw>
                </a:effectLst>
                <a:sym typeface="+mn-lt"/>
              </a:rPr>
              <a:t>资本主义社会不同的是，社会主义社会基本矛盾运动具有“又相适应又相矛盾”的特点。</a:t>
            </a:r>
            <a:endParaRPr lang="zh-CN" altLang="en-US" dirty="0">
              <a:solidFill>
                <a:schemeClr val="bg1"/>
              </a:solidFill>
              <a:effectLst>
                <a:outerShdw blurRad="38100" dist="38100" dir="2700000" algn="tl">
                  <a:srgbClr val="000000">
                    <a:alpha val="43137"/>
                  </a:srgbClr>
                </a:outerShdw>
              </a:effectLst>
              <a:sym typeface="+mn-lt"/>
            </a:endParaRPr>
          </a:p>
        </p:txBody>
      </p:sp>
      <p:sp>
        <p:nvSpPr>
          <p:cNvPr id="29" name="矩形 28"/>
          <p:cNvSpPr/>
          <p:nvPr/>
        </p:nvSpPr>
        <p:spPr>
          <a:xfrm>
            <a:off x="829095" y="1731189"/>
            <a:ext cx="3216254" cy="1938992"/>
          </a:xfrm>
          <a:prstGeom prst="rect">
            <a:avLst/>
          </a:prstGeom>
        </p:spPr>
        <p:txBody>
          <a:bodyPr wrap="square">
            <a:spAutoFit/>
          </a:bodyPr>
          <a:lstStyle/>
          <a:p>
            <a:pPr indent="53975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社会主义社会的基本矛盾仍然是生产关系和生产力、上层建筑和经济基础之间的矛盾。</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5364501" y="2133699"/>
            <a:ext cx="1109599" cy="1200329"/>
          </a:xfrm>
          <a:prstGeom prst="rect">
            <a:avLst/>
          </a:prstGeom>
        </p:spPr>
        <p:txBody>
          <a:bodyPr wrap="none">
            <a:spAutoFit/>
          </a:bodyPr>
          <a:lstStyle/>
          <a:p>
            <a:r>
              <a:rPr lang="zh-CN" altLang="en-US" sz="7200" b="1" dirty="0">
                <a:solidFill>
                  <a:schemeClr val="bg1">
                    <a:alpha val="33000"/>
                  </a:schemeClr>
                </a:solidFill>
                <a:latin typeface="华文行楷" panose="02010800040101010101" pitchFamily="2" charset="-122"/>
                <a:ea typeface="华文行楷" panose="02010800040101010101" pitchFamily="2" charset="-122"/>
              </a:rPr>
              <a:t>矛</a:t>
            </a:r>
            <a:endParaRPr lang="zh-CN" altLang="en-US" sz="7200" dirty="0">
              <a:solidFill>
                <a:schemeClr val="bg1">
                  <a:alpha val="33000"/>
                </a:schemeClr>
              </a:solidFill>
            </a:endParaRPr>
          </a:p>
        </p:txBody>
      </p:sp>
      <p:grpSp>
        <p:nvGrpSpPr>
          <p:cNvPr id="16" name="组合 15"/>
          <p:cNvGrpSpPr/>
          <p:nvPr/>
        </p:nvGrpSpPr>
        <p:grpSpPr>
          <a:xfrm rot="5400000">
            <a:off x="6281450" y="909088"/>
            <a:ext cx="1360696" cy="2679982"/>
            <a:chOff x="4924288" y="1535715"/>
            <a:chExt cx="3384884" cy="938688"/>
          </a:xfrm>
          <a:effectLst>
            <a:outerShdw blurRad="50800" dist="38100" dir="8100000" algn="tr" rotWithShape="0">
              <a:prstClr val="black">
                <a:alpha val="40000"/>
              </a:prstClr>
            </a:outerShdw>
          </a:effectLst>
          <a:scene3d>
            <a:camera prst="orthographicFront">
              <a:rot lat="20999996" lon="0" rev="0"/>
            </a:camera>
            <a:lightRig rig="threePt" dir="t">
              <a:rot lat="0" lon="0" rev="3000000"/>
            </a:lightRig>
          </a:scene3d>
        </p:grpSpPr>
        <p:sp>
          <p:nvSpPr>
            <p:cNvPr id="3" name="右箭头标注 2"/>
            <p:cNvSpPr/>
            <p:nvPr/>
          </p:nvSpPr>
          <p:spPr>
            <a:xfrm>
              <a:off x="4924288" y="1535715"/>
              <a:ext cx="3384884" cy="938688"/>
            </a:xfrm>
            <a:prstGeom prst="rightArrowCallout">
              <a:avLst/>
            </a:prstGeom>
            <a:solidFill>
              <a:srgbClr val="920000"/>
            </a:solidFill>
            <a:ln>
              <a:noFill/>
            </a:ln>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5" name="文本框 4"/>
            <p:cNvSpPr txBox="1"/>
            <p:nvPr/>
          </p:nvSpPr>
          <p:spPr>
            <a:xfrm>
              <a:off x="5705892" y="1830660"/>
              <a:ext cx="184731" cy="400110"/>
            </a:xfrm>
            <a:prstGeom prst="rect">
              <a:avLst/>
            </a:prstGeom>
            <a:noFill/>
            <a:sp3d/>
          </p:spPr>
          <p:txBody>
            <a:bodyPr wrap="none" rtlCol="0">
              <a:spAutoFit/>
              <a:flatTx/>
            </a:bodyPr>
            <a:lstStyle/>
            <a:p>
              <a:endParaRPr lang="zh-CN" altLang="en-US" sz="2000" b="1" spc="300" dirty="0">
                <a:solidFill>
                  <a:srgbClr val="FCFDFA"/>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621807" y="2946739"/>
            <a:ext cx="2679982" cy="891020"/>
            <a:chOff x="5157432" y="2230021"/>
            <a:chExt cx="2679982" cy="891020"/>
          </a:xfrm>
          <a:effectLst>
            <a:outerShdw blurRad="50800" dist="38100" dir="8100000" algn="tr" rotWithShape="0">
              <a:prstClr val="black">
                <a:alpha val="40000"/>
              </a:prstClr>
            </a:outerShdw>
          </a:effectLst>
        </p:grpSpPr>
        <p:sp>
          <p:nvSpPr>
            <p:cNvPr id="24" name="五边形 2"/>
            <p:cNvSpPr/>
            <p:nvPr/>
          </p:nvSpPr>
          <p:spPr>
            <a:xfrm>
              <a:off x="5157432" y="2230021"/>
              <a:ext cx="2679982" cy="891020"/>
            </a:xfrm>
            <a:prstGeom prst="rect">
              <a:avLst/>
            </a:prstGeom>
            <a:solidFill>
              <a:srgbClr val="D9D9D9"/>
            </a:solidFill>
            <a:ln>
              <a:noFill/>
            </a:ln>
            <a:scene3d>
              <a:camera prst="orthographicFront">
                <a:rot lat="20999999" lon="0" rev="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815185" y="2469065"/>
              <a:ext cx="1364476" cy="400110"/>
            </a:xfrm>
            <a:prstGeom prst="rect">
              <a:avLst/>
            </a:prstGeom>
            <a:noFill/>
          </p:spPr>
          <p:txBody>
            <a:bodyPr wrap="none" rtlCol="0">
              <a:spAutoFit/>
            </a:bodyPr>
            <a:lstStyle/>
            <a:p>
              <a:r>
                <a:rPr lang="zh-CN" altLang="en-US" sz="2000" b="1" spc="300" dirty="0">
                  <a:solidFill>
                    <a:srgbClr val="C00000"/>
                  </a:solidFill>
                  <a:latin typeface="微软雅黑" panose="020B0503020204020204" pitchFamily="34" charset="-122"/>
                  <a:ea typeface="微软雅黑" panose="020B0503020204020204" pitchFamily="34" charset="-122"/>
                </a:rPr>
                <a:t>生产关系</a:t>
              </a:r>
              <a:endParaRPr lang="zh-CN" altLang="en-US" sz="2000" b="1" spc="300" dirty="0">
                <a:solidFill>
                  <a:srgbClr val="C00000"/>
                </a:solidFill>
                <a:latin typeface="微软雅黑" panose="020B0503020204020204" pitchFamily="34" charset="-122"/>
                <a:ea typeface="微软雅黑" panose="020B0503020204020204" pitchFamily="34" charset="-122"/>
              </a:endParaRPr>
            </a:p>
          </p:txBody>
        </p:sp>
      </p:grpSp>
      <p:sp>
        <p:nvSpPr>
          <p:cNvPr id="33" name="矩形 32"/>
          <p:cNvSpPr/>
          <p:nvPr/>
        </p:nvSpPr>
        <p:spPr>
          <a:xfrm>
            <a:off x="1536701" y="872613"/>
            <a:ext cx="3384882"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社会主义社会的基本矛盾</a:t>
            </a:r>
            <a:endParaRPr lang="zh-CN" altLang="en-US" sz="2000" b="1" dirty="0">
              <a:latin typeface="微软雅黑" panose="020B0503020204020204" pitchFamily="34" charset="-122"/>
              <a:ea typeface="微软雅黑" panose="020B0503020204020204" pitchFamily="34" charset="-122"/>
            </a:endParaRPr>
          </a:p>
        </p:txBody>
      </p:sp>
      <p:sp>
        <p:nvSpPr>
          <p:cNvPr id="36" name="矩形: 对角圆角 41"/>
          <p:cNvSpPr>
            <a:spLocks noChangeAspect="1"/>
          </p:cNvSpPr>
          <p:nvPr/>
        </p:nvSpPr>
        <p:spPr>
          <a:xfrm rot="18900000">
            <a:off x="1196743" y="928648"/>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427036" y="1803300"/>
            <a:ext cx="1069524" cy="400110"/>
          </a:xfrm>
          <a:prstGeom prst="rect">
            <a:avLst/>
          </a:prstGeom>
          <a:noFill/>
        </p:spPr>
        <p:txBody>
          <a:bodyPr wrap="none" rtlCol="0">
            <a:spAutoFit/>
          </a:bodyPr>
          <a:lstStyle/>
          <a:p>
            <a:r>
              <a:rPr lang="zh-CN" altLang="en-US" sz="2000" b="1" spc="300" dirty="0">
                <a:solidFill>
                  <a:srgbClr val="FCFDF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生产力</a:t>
            </a:r>
            <a:endParaRPr lang="zh-CN" altLang="en-US" sz="2000" b="1" spc="300" dirty="0">
              <a:solidFill>
                <a:srgbClr val="FCFDF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 name="矩形 25"/>
          <p:cNvSpPr/>
          <p:nvPr/>
        </p:nvSpPr>
        <p:spPr>
          <a:xfrm>
            <a:off x="8537569" y="2130900"/>
            <a:ext cx="1109599" cy="1200329"/>
          </a:xfrm>
          <a:prstGeom prst="rect">
            <a:avLst/>
          </a:prstGeom>
        </p:spPr>
        <p:txBody>
          <a:bodyPr wrap="none">
            <a:spAutoFit/>
          </a:bodyPr>
          <a:lstStyle/>
          <a:p>
            <a:r>
              <a:rPr lang="zh-CN" altLang="en-US" sz="7200" b="1" dirty="0">
                <a:solidFill>
                  <a:schemeClr val="bg1">
                    <a:alpha val="33000"/>
                  </a:schemeClr>
                </a:solidFill>
                <a:latin typeface="华文行楷" panose="02010800040101010101" pitchFamily="2" charset="-122"/>
                <a:ea typeface="华文行楷" panose="02010800040101010101" pitchFamily="2" charset="-122"/>
              </a:rPr>
              <a:t>矛</a:t>
            </a:r>
            <a:endParaRPr lang="zh-CN" altLang="en-US" sz="7200" dirty="0">
              <a:solidFill>
                <a:schemeClr val="bg1">
                  <a:alpha val="33000"/>
                </a:schemeClr>
              </a:solidFill>
            </a:endParaRPr>
          </a:p>
        </p:txBody>
      </p:sp>
      <p:grpSp>
        <p:nvGrpSpPr>
          <p:cNvPr id="27" name="组合 26"/>
          <p:cNvGrpSpPr/>
          <p:nvPr/>
        </p:nvGrpSpPr>
        <p:grpSpPr>
          <a:xfrm rot="5400000">
            <a:off x="9454518" y="906289"/>
            <a:ext cx="1360696" cy="2679982"/>
            <a:chOff x="4924288" y="1535715"/>
            <a:chExt cx="3384884" cy="938688"/>
          </a:xfrm>
          <a:effectLst>
            <a:outerShdw blurRad="50800" dist="38100" dir="8100000" algn="tr" rotWithShape="0">
              <a:prstClr val="black">
                <a:alpha val="40000"/>
              </a:prstClr>
            </a:outerShdw>
          </a:effectLst>
          <a:scene3d>
            <a:camera prst="orthographicFront">
              <a:rot lat="20999996" lon="0" rev="0"/>
            </a:camera>
            <a:lightRig rig="threePt" dir="t">
              <a:rot lat="0" lon="0" rev="3000000"/>
            </a:lightRig>
          </a:scene3d>
        </p:grpSpPr>
        <p:sp>
          <p:nvSpPr>
            <p:cNvPr id="28" name="右箭头标注 27"/>
            <p:cNvSpPr/>
            <p:nvPr/>
          </p:nvSpPr>
          <p:spPr>
            <a:xfrm>
              <a:off x="4924288" y="1535715"/>
              <a:ext cx="3384884" cy="938688"/>
            </a:xfrm>
            <a:prstGeom prst="rightArrowCallout">
              <a:avLst/>
            </a:prstGeom>
            <a:solidFill>
              <a:srgbClr val="B5660F"/>
            </a:solidFill>
            <a:ln>
              <a:noFill/>
            </a:ln>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0" name="文本框 29"/>
            <p:cNvSpPr txBox="1"/>
            <p:nvPr/>
          </p:nvSpPr>
          <p:spPr>
            <a:xfrm>
              <a:off x="5705892" y="1830660"/>
              <a:ext cx="184731" cy="400110"/>
            </a:xfrm>
            <a:prstGeom prst="rect">
              <a:avLst/>
            </a:prstGeom>
            <a:noFill/>
            <a:sp3d/>
          </p:spPr>
          <p:txBody>
            <a:bodyPr wrap="none" rtlCol="0">
              <a:spAutoFit/>
              <a:flatTx/>
            </a:bodyPr>
            <a:lstStyle/>
            <a:p>
              <a:endParaRPr lang="zh-CN" altLang="en-US" sz="2000" b="1" spc="300" dirty="0">
                <a:solidFill>
                  <a:srgbClr val="FCFDFA"/>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8794875" y="2943940"/>
            <a:ext cx="2679982" cy="891020"/>
            <a:chOff x="5157432" y="2230021"/>
            <a:chExt cx="2679982" cy="891020"/>
          </a:xfrm>
          <a:effectLst>
            <a:outerShdw blurRad="50800" dist="38100" dir="8100000" algn="tr" rotWithShape="0">
              <a:prstClr val="black">
                <a:alpha val="40000"/>
              </a:prstClr>
            </a:outerShdw>
          </a:effectLst>
        </p:grpSpPr>
        <p:sp>
          <p:nvSpPr>
            <p:cNvPr id="32" name="五边形 2"/>
            <p:cNvSpPr/>
            <p:nvPr/>
          </p:nvSpPr>
          <p:spPr>
            <a:xfrm>
              <a:off x="5157432" y="2230021"/>
              <a:ext cx="2679982" cy="891020"/>
            </a:xfrm>
            <a:prstGeom prst="rect">
              <a:avLst/>
            </a:prstGeom>
            <a:solidFill>
              <a:srgbClr val="D9D9D9"/>
            </a:solidFill>
            <a:ln>
              <a:noFill/>
            </a:ln>
            <a:scene3d>
              <a:camera prst="orthographicFront">
                <a:rot lat="20999999" lon="0" rev="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5815185" y="2495171"/>
              <a:ext cx="1364476" cy="400110"/>
            </a:xfrm>
            <a:prstGeom prst="rect">
              <a:avLst/>
            </a:prstGeom>
            <a:noFill/>
          </p:spPr>
          <p:txBody>
            <a:bodyPr wrap="none" rtlCol="0">
              <a:spAutoFit/>
            </a:bodyPr>
            <a:lstStyle/>
            <a:p>
              <a:r>
                <a:rPr lang="zh-CN" altLang="en-US" sz="2000" b="1" spc="300" dirty="0">
                  <a:solidFill>
                    <a:srgbClr val="B5660F"/>
                  </a:solidFill>
                  <a:latin typeface="微软雅黑" panose="020B0503020204020204" pitchFamily="34" charset="-122"/>
                  <a:ea typeface="微软雅黑" panose="020B0503020204020204" pitchFamily="34" charset="-122"/>
                </a:rPr>
                <a:t>上层建筑</a:t>
              </a:r>
              <a:endParaRPr lang="zh-CN" altLang="en-US" sz="2000" b="1" spc="300" dirty="0">
                <a:solidFill>
                  <a:srgbClr val="B5660F"/>
                </a:solidFill>
                <a:latin typeface="微软雅黑" panose="020B0503020204020204" pitchFamily="34" charset="-122"/>
                <a:ea typeface="微软雅黑" panose="020B0503020204020204" pitchFamily="34" charset="-122"/>
              </a:endParaRPr>
            </a:p>
          </p:txBody>
        </p:sp>
      </p:grpSp>
      <p:sp>
        <p:nvSpPr>
          <p:cNvPr id="35" name="文本框 34"/>
          <p:cNvSpPr txBox="1"/>
          <p:nvPr/>
        </p:nvSpPr>
        <p:spPr>
          <a:xfrm>
            <a:off x="9426184" y="1782480"/>
            <a:ext cx="1364476" cy="400110"/>
          </a:xfrm>
          <a:prstGeom prst="rect">
            <a:avLst/>
          </a:prstGeom>
          <a:noFill/>
        </p:spPr>
        <p:txBody>
          <a:bodyPr wrap="none" rtlCol="0">
            <a:spAutoFit/>
          </a:bodyPr>
          <a:lstStyle/>
          <a:p>
            <a:r>
              <a:rPr lang="zh-CN" altLang="en-US" sz="2000" b="1" spc="300" dirty="0">
                <a:solidFill>
                  <a:srgbClr val="FCFDF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经济基础</a:t>
            </a:r>
            <a:endParaRPr lang="zh-CN" altLang="en-US" sz="2000" b="1" spc="300" dirty="0">
              <a:solidFill>
                <a:srgbClr val="FCFDF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87078" y="705220"/>
            <a:ext cx="10949651" cy="5592928"/>
            <a:chOff x="1525690" y="2745087"/>
            <a:chExt cx="9648711" cy="3198379"/>
          </a:xfrm>
        </p:grpSpPr>
        <p:sp>
          <p:nvSpPr>
            <p:cNvPr id="13" name="图文框 12"/>
            <p:cNvSpPr/>
            <p:nvPr/>
          </p:nvSpPr>
          <p:spPr>
            <a:xfrm>
              <a:off x="1525690" y="2745087"/>
              <a:ext cx="9648711" cy="3198379"/>
            </a:xfrm>
            <a:prstGeom prst="frame">
              <a:avLst>
                <a:gd name="adj1" fmla="val 2921"/>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718820" y="2864072"/>
              <a:ext cx="9272650" cy="2951847"/>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357996" y="1321600"/>
            <a:ext cx="9807813" cy="4360168"/>
          </a:xfrm>
          <a:prstGeom prst="rect">
            <a:avLst/>
          </a:prstGeom>
        </p:spPr>
        <p:txBody>
          <a:bodyPr wrap="square">
            <a:spAutoFit/>
          </a:bodyPr>
          <a:lstStyle/>
          <a:p>
            <a:pPr algn="just" fontAlgn="auto">
              <a:lnSpc>
                <a:spcPct val="150000"/>
              </a:lnSpc>
            </a:pPr>
            <a:r>
              <a:rPr lang="zh-CN" altLang="en-US" b="1" dirty="0" smtClean="0">
                <a:latin typeface="楷体" panose="02010609060101010101" pitchFamily="49" charset="-122"/>
                <a:ea typeface="楷体" panose="02010609060101010101" pitchFamily="49" charset="-122"/>
              </a:rPr>
              <a:t>    社会主义制度</a:t>
            </a:r>
            <a:r>
              <a:rPr lang="zh-CN" altLang="en-US" b="1" dirty="0">
                <a:latin typeface="楷体" panose="02010609060101010101" pitchFamily="49" charset="-122"/>
                <a:ea typeface="楷体" panose="02010609060101010101" pitchFamily="49" charset="-122"/>
              </a:rPr>
              <a:t>下存不存在矛盾，这是斯大林长期没有弄清和解决的问题。在领导苏联建设社会主义的实践中，斯大林一直不承认社会主义制度下生产关系和生产力之间、上层建筑和经济基础之间的矛盾。直到他去世前一年才开始意识到这个问题，但也没有把它当作全局性的问题提出来，没有认识到正是这种矛盾和解决矛盾的过程推动着社会主义社会向前发展。在我国，也有许多人不承认社会主义社会存在矛盾，在面临种种社会矛盾时显得缩手缩脚，往往无所适从，处于被动地位，乃至作出错误的判断和处置。毛泽东不仅把长期被回避的这个问题鲜明地提了出来，而且把它上升到新的理论高度。毛泽东关于社会主义社会基本矛盾的论断，第一次科学地揭示了社会主义社会发展的动力，实际上为后来的社会主义改革奠定了理论基础</a:t>
            </a:r>
            <a:r>
              <a:rPr lang="zh-CN" altLang="en-US" b="1" dirty="0" smtClean="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sz="1600" b="1" dirty="0" smtClean="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中共中央党史和文献研究院：</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中国共产党的一百年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社会主义革命和建设时期</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smtClean="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smtClean="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zh-CN" altLang="en-US" sz="1600" b="1" dirty="0" smtClean="0">
                <a:latin typeface="楷体" panose="02010609060101010101" pitchFamily="49" charset="-122"/>
                <a:ea typeface="楷体" panose="02010609060101010101" pitchFamily="49" charset="-122"/>
                <a:cs typeface="微软雅黑" panose="020B0503020204020204" pitchFamily="34" charset="-122"/>
              </a:rPr>
              <a:t>中共党史出版社</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2022</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年版，第</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477</a:t>
            </a:r>
            <a:r>
              <a:rPr lang="zh-CN" altLang="en-US" sz="1600" b="1" dirty="0" smtClean="0">
                <a:latin typeface="楷体" panose="02010609060101010101" pitchFamily="49" charset="-122"/>
                <a:ea typeface="楷体" panose="02010609060101010101" pitchFamily="49" charset="-122"/>
                <a:cs typeface="微软雅黑" panose="020B0503020204020204" pitchFamily="34" charset="-122"/>
              </a:rPr>
              <a:t>页。</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数据 4"/>
          <p:cNvSpPr/>
          <p:nvPr/>
        </p:nvSpPr>
        <p:spPr>
          <a:xfrm flipH="1">
            <a:off x="4339014" y="2764361"/>
            <a:ext cx="2985793" cy="204445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0000"/>
              <a:gd name="connsiteY0-2" fmla="*/ 10000 h 43285"/>
              <a:gd name="connsiteX1-3" fmla="*/ 2000 w 10000"/>
              <a:gd name="connsiteY1-4" fmla="*/ 0 h 43285"/>
              <a:gd name="connsiteX2-5" fmla="*/ 10000 w 10000"/>
              <a:gd name="connsiteY2-6" fmla="*/ 0 h 43285"/>
              <a:gd name="connsiteX3-7" fmla="*/ 2528 w 10000"/>
              <a:gd name="connsiteY3-8" fmla="*/ 43285 h 43285"/>
              <a:gd name="connsiteX4-9" fmla="*/ 0 w 10000"/>
              <a:gd name="connsiteY4-10" fmla="*/ 10000 h 43285"/>
              <a:gd name="connsiteX0-11" fmla="*/ 0 w 17247"/>
              <a:gd name="connsiteY0-12" fmla="*/ 43688 h 43688"/>
              <a:gd name="connsiteX1-13" fmla="*/ 9247 w 17247"/>
              <a:gd name="connsiteY1-14" fmla="*/ 0 h 43688"/>
              <a:gd name="connsiteX2-15" fmla="*/ 17247 w 17247"/>
              <a:gd name="connsiteY2-16" fmla="*/ 0 h 43688"/>
              <a:gd name="connsiteX3-17" fmla="*/ 9775 w 17247"/>
              <a:gd name="connsiteY3-18" fmla="*/ 43285 h 43688"/>
              <a:gd name="connsiteX4-19" fmla="*/ 0 w 17247"/>
              <a:gd name="connsiteY4-20" fmla="*/ 43688 h 43688"/>
              <a:gd name="connsiteX0-21" fmla="*/ 0 w 24878"/>
              <a:gd name="connsiteY0-22" fmla="*/ 43279 h 43285"/>
              <a:gd name="connsiteX1-23" fmla="*/ 16878 w 24878"/>
              <a:gd name="connsiteY1-24" fmla="*/ 0 h 43285"/>
              <a:gd name="connsiteX2-25" fmla="*/ 24878 w 24878"/>
              <a:gd name="connsiteY2-26" fmla="*/ 0 h 43285"/>
              <a:gd name="connsiteX3-27" fmla="*/ 17406 w 24878"/>
              <a:gd name="connsiteY3-28" fmla="*/ 43285 h 43285"/>
              <a:gd name="connsiteX4-29" fmla="*/ 0 w 24878"/>
              <a:gd name="connsiteY4-30" fmla="*/ 43279 h 43285"/>
              <a:gd name="connsiteX0-31" fmla="*/ 0 w 24878"/>
              <a:gd name="connsiteY0-32" fmla="*/ 43279 h 45329"/>
              <a:gd name="connsiteX1-33" fmla="*/ 16878 w 24878"/>
              <a:gd name="connsiteY1-34" fmla="*/ 0 h 45329"/>
              <a:gd name="connsiteX2-35" fmla="*/ 24878 w 24878"/>
              <a:gd name="connsiteY2-36" fmla="*/ 0 h 45329"/>
              <a:gd name="connsiteX3-37" fmla="*/ 10152 w 24878"/>
              <a:gd name="connsiteY3-38" fmla="*/ 45329 h 45329"/>
              <a:gd name="connsiteX4-39" fmla="*/ 0 w 24878"/>
              <a:gd name="connsiteY4-40" fmla="*/ 43279 h 45329"/>
              <a:gd name="connsiteX0-41" fmla="*/ 0 w 24878"/>
              <a:gd name="connsiteY0-42" fmla="*/ 43279 h 43898"/>
              <a:gd name="connsiteX1-43" fmla="*/ 16878 w 24878"/>
              <a:gd name="connsiteY1-44" fmla="*/ 0 h 43898"/>
              <a:gd name="connsiteX2-45" fmla="*/ 24878 w 24878"/>
              <a:gd name="connsiteY2-46" fmla="*/ 0 h 43898"/>
              <a:gd name="connsiteX3-47" fmla="*/ 10681 w 24878"/>
              <a:gd name="connsiteY3-48" fmla="*/ 43898 h 43898"/>
              <a:gd name="connsiteX4-49" fmla="*/ 0 w 24878"/>
              <a:gd name="connsiteY4-50" fmla="*/ 43279 h 43898"/>
              <a:gd name="connsiteX0-51" fmla="*/ 0 w 24878"/>
              <a:gd name="connsiteY0-52" fmla="*/ 43279 h 43279"/>
              <a:gd name="connsiteX1-53" fmla="*/ 16878 w 24878"/>
              <a:gd name="connsiteY1-54" fmla="*/ 0 h 43279"/>
              <a:gd name="connsiteX2-55" fmla="*/ 24878 w 24878"/>
              <a:gd name="connsiteY2-56" fmla="*/ 0 h 43279"/>
              <a:gd name="connsiteX3-57" fmla="*/ 9321 w 24878"/>
              <a:gd name="connsiteY3-58" fmla="*/ 43080 h 43279"/>
              <a:gd name="connsiteX4-59" fmla="*/ 0 w 24878"/>
              <a:gd name="connsiteY4-60" fmla="*/ 43279 h 43279"/>
              <a:gd name="connsiteX0-61" fmla="*/ 0 w 23367"/>
              <a:gd name="connsiteY0-62" fmla="*/ 42870 h 43080"/>
              <a:gd name="connsiteX1-63" fmla="*/ 15367 w 23367"/>
              <a:gd name="connsiteY1-64" fmla="*/ 0 h 43080"/>
              <a:gd name="connsiteX2-65" fmla="*/ 23367 w 23367"/>
              <a:gd name="connsiteY2-66" fmla="*/ 0 h 43080"/>
              <a:gd name="connsiteX3-67" fmla="*/ 7810 w 23367"/>
              <a:gd name="connsiteY3-68" fmla="*/ 43080 h 43080"/>
              <a:gd name="connsiteX4-69" fmla="*/ 0 w 23367"/>
              <a:gd name="connsiteY4-70" fmla="*/ 42870 h 43080"/>
              <a:gd name="connsiteX0-71" fmla="*/ 0 w 23367"/>
              <a:gd name="connsiteY0-72" fmla="*/ 43074 h 43284"/>
              <a:gd name="connsiteX1-73" fmla="*/ 15971 w 23367"/>
              <a:gd name="connsiteY1-74" fmla="*/ 0 h 43284"/>
              <a:gd name="connsiteX2-75" fmla="*/ 23367 w 23367"/>
              <a:gd name="connsiteY2-76" fmla="*/ 204 h 43284"/>
              <a:gd name="connsiteX3-77" fmla="*/ 7810 w 23367"/>
              <a:gd name="connsiteY3-78" fmla="*/ 43284 h 43284"/>
              <a:gd name="connsiteX4-79" fmla="*/ 0 w 23367"/>
              <a:gd name="connsiteY4-80" fmla="*/ 43074 h 432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67" h="43284">
                <a:moveTo>
                  <a:pt x="0" y="43074"/>
                </a:moveTo>
                <a:lnTo>
                  <a:pt x="15971" y="0"/>
                </a:lnTo>
                <a:lnTo>
                  <a:pt x="23367" y="204"/>
                </a:lnTo>
                <a:lnTo>
                  <a:pt x="7810" y="43284"/>
                </a:lnTo>
                <a:lnTo>
                  <a:pt x="0" y="43074"/>
                </a:lnTo>
                <a:close/>
              </a:path>
            </a:pathLst>
          </a:custGeom>
          <a:solidFill>
            <a:schemeClr val="tx1">
              <a:lumMod val="50000"/>
              <a:lumOff val="50000"/>
            </a:schemeClr>
          </a:solidFill>
          <a:ln>
            <a:noFill/>
          </a:ln>
          <a:effectLst>
            <a:outerShdw blurRad="419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a:off x="5575357" y="2893102"/>
            <a:ext cx="5008658" cy="779488"/>
          </a:xfrm>
          <a:custGeom>
            <a:avLst/>
            <a:gdLst>
              <a:gd name="connsiteX0" fmla="*/ 0 w 4244159"/>
              <a:gd name="connsiteY0" fmla="*/ 0 h 779488"/>
              <a:gd name="connsiteX1" fmla="*/ 4244159 w 4244159"/>
              <a:gd name="connsiteY1" fmla="*/ 0 h 779488"/>
              <a:gd name="connsiteX2" fmla="*/ 4244159 w 4244159"/>
              <a:gd name="connsiteY2" fmla="*/ 779488 h 779488"/>
              <a:gd name="connsiteX3" fmla="*/ 0 w 4244159"/>
              <a:gd name="connsiteY3" fmla="*/ 779488 h 779488"/>
              <a:gd name="connsiteX4" fmla="*/ 0 w 4244159"/>
              <a:gd name="connsiteY4" fmla="*/ 0 h 779488"/>
              <a:gd name="connsiteX0-1" fmla="*/ 0 w 5008658"/>
              <a:gd name="connsiteY0-2" fmla="*/ 14990 h 779488"/>
              <a:gd name="connsiteX1-3" fmla="*/ 5008658 w 5008658"/>
              <a:gd name="connsiteY1-4" fmla="*/ 0 h 779488"/>
              <a:gd name="connsiteX2-5" fmla="*/ 5008658 w 5008658"/>
              <a:gd name="connsiteY2-6" fmla="*/ 779488 h 779488"/>
              <a:gd name="connsiteX3-7" fmla="*/ 764499 w 5008658"/>
              <a:gd name="connsiteY3-8" fmla="*/ 779488 h 779488"/>
              <a:gd name="connsiteX4-9" fmla="*/ 0 w 5008658"/>
              <a:gd name="connsiteY4-10" fmla="*/ 14990 h 7794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8658" h="779488">
                <a:moveTo>
                  <a:pt x="0" y="14990"/>
                </a:moveTo>
                <a:lnTo>
                  <a:pt x="5008658" y="0"/>
                </a:lnTo>
                <a:lnTo>
                  <a:pt x="5008658" y="779488"/>
                </a:lnTo>
                <a:lnTo>
                  <a:pt x="764499" y="779488"/>
                </a:lnTo>
                <a:lnTo>
                  <a:pt x="0" y="14990"/>
                </a:lnTo>
                <a:close/>
              </a:path>
            </a:pathLst>
          </a:custGeom>
          <a:solidFill>
            <a:srgbClr val="E6E6E6"/>
          </a:solidFill>
          <a:ln>
            <a:noFill/>
          </a:ln>
          <a:effectLst>
            <a:outerShdw blurRad="50800" dist="38100" dir="8100000" algn="tr" rotWithShape="0">
              <a:prstClr val="black">
                <a:alpha val="40000"/>
              </a:prstClr>
            </a:outerShdw>
            <a:reflection stA="45000" endPos="65000" dist="12700" dir="5400000" sy="-100000" algn="bl" rotWithShape="0"/>
          </a:effectLst>
          <a:scene3d>
            <a:camera prst="obliqueBottomRight">
              <a:rot lat="0" lon="0" rev="0"/>
            </a:camera>
            <a:lightRig rig="threePt" dir="t">
              <a:rot lat="0" lon="0" rev="3000000"/>
            </a:lightRig>
          </a:scene3d>
          <a:sp3d extrusionH="381000">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44"/>
          <p:cNvSpPr/>
          <p:nvPr/>
        </p:nvSpPr>
        <p:spPr>
          <a:xfrm>
            <a:off x="6478864" y="3808622"/>
            <a:ext cx="5290669" cy="779488"/>
          </a:xfrm>
          <a:custGeom>
            <a:avLst/>
            <a:gdLst>
              <a:gd name="connsiteX0" fmla="*/ 0 w 4244159"/>
              <a:gd name="connsiteY0" fmla="*/ 0 h 779488"/>
              <a:gd name="connsiteX1" fmla="*/ 4244159 w 4244159"/>
              <a:gd name="connsiteY1" fmla="*/ 0 h 779488"/>
              <a:gd name="connsiteX2" fmla="*/ 4244159 w 4244159"/>
              <a:gd name="connsiteY2" fmla="*/ 779488 h 779488"/>
              <a:gd name="connsiteX3" fmla="*/ 0 w 4244159"/>
              <a:gd name="connsiteY3" fmla="*/ 779488 h 779488"/>
              <a:gd name="connsiteX4" fmla="*/ 0 w 4244159"/>
              <a:gd name="connsiteY4" fmla="*/ 0 h 779488"/>
              <a:gd name="connsiteX0-1" fmla="*/ 0 w 5008658"/>
              <a:gd name="connsiteY0-2" fmla="*/ 14990 h 779488"/>
              <a:gd name="connsiteX1-3" fmla="*/ 5008658 w 5008658"/>
              <a:gd name="connsiteY1-4" fmla="*/ 0 h 779488"/>
              <a:gd name="connsiteX2-5" fmla="*/ 5008658 w 5008658"/>
              <a:gd name="connsiteY2-6" fmla="*/ 779488 h 779488"/>
              <a:gd name="connsiteX3-7" fmla="*/ 764499 w 5008658"/>
              <a:gd name="connsiteY3-8" fmla="*/ 779488 h 779488"/>
              <a:gd name="connsiteX4-9" fmla="*/ 0 w 5008658"/>
              <a:gd name="connsiteY4-10" fmla="*/ 14990 h 7794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8658" h="779488">
                <a:moveTo>
                  <a:pt x="0" y="14990"/>
                </a:moveTo>
                <a:lnTo>
                  <a:pt x="5008658" y="0"/>
                </a:lnTo>
                <a:lnTo>
                  <a:pt x="5008658" y="779488"/>
                </a:lnTo>
                <a:lnTo>
                  <a:pt x="764499" y="779488"/>
                </a:lnTo>
                <a:lnTo>
                  <a:pt x="0" y="14990"/>
                </a:lnTo>
                <a:close/>
              </a:path>
            </a:pathLst>
          </a:custGeom>
          <a:solidFill>
            <a:srgbClr val="C00000"/>
          </a:solidFill>
          <a:ln>
            <a:noFill/>
          </a:ln>
          <a:effectLst>
            <a:outerShdw blurRad="50800" dist="38100" dir="8100000" algn="tr" rotWithShape="0">
              <a:prstClr val="black">
                <a:alpha val="92000"/>
              </a:prstClr>
            </a:outerShdw>
            <a:reflection stA="45000" endPos="34000" dist="12700" dir="5400000" sy="-100000" algn="bl" rotWithShape="0"/>
          </a:effectLst>
          <a:scene3d>
            <a:camera prst="obliqueBottomRight">
              <a:rot lat="0" lon="0" rev="0"/>
            </a:camera>
            <a:lightRig rig="threePt" dir="t">
              <a:rot lat="0" lon="0" rev="3000000"/>
            </a:lightRig>
          </a:scene3d>
          <a:sp3d extrusionH="381000">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3"/>
          <p:cNvSpPr/>
          <p:nvPr/>
        </p:nvSpPr>
        <p:spPr>
          <a:xfrm>
            <a:off x="1217622" y="3784431"/>
            <a:ext cx="4745238" cy="779488"/>
          </a:xfrm>
          <a:custGeom>
            <a:avLst/>
            <a:gdLst>
              <a:gd name="connsiteX0" fmla="*/ 0 w 4244159"/>
              <a:gd name="connsiteY0" fmla="*/ 0 h 779488"/>
              <a:gd name="connsiteX1" fmla="*/ 4244159 w 4244159"/>
              <a:gd name="connsiteY1" fmla="*/ 0 h 779488"/>
              <a:gd name="connsiteX2" fmla="*/ 4244159 w 4244159"/>
              <a:gd name="connsiteY2" fmla="*/ 779488 h 779488"/>
              <a:gd name="connsiteX3" fmla="*/ 0 w 4244159"/>
              <a:gd name="connsiteY3" fmla="*/ 779488 h 779488"/>
              <a:gd name="connsiteX4" fmla="*/ 0 w 4244159"/>
              <a:gd name="connsiteY4" fmla="*/ 0 h 779488"/>
              <a:gd name="connsiteX0-1" fmla="*/ 0 w 4244159"/>
              <a:gd name="connsiteY0-2" fmla="*/ 0 h 779488"/>
              <a:gd name="connsiteX1-3" fmla="*/ 3524631 w 4244159"/>
              <a:gd name="connsiteY1-4" fmla="*/ 0 h 779488"/>
              <a:gd name="connsiteX2-5" fmla="*/ 4244159 w 4244159"/>
              <a:gd name="connsiteY2-6" fmla="*/ 779488 h 779488"/>
              <a:gd name="connsiteX3-7" fmla="*/ 0 w 4244159"/>
              <a:gd name="connsiteY3-8" fmla="*/ 779488 h 779488"/>
              <a:gd name="connsiteX4-9" fmla="*/ 0 w 4244159"/>
              <a:gd name="connsiteY4-10" fmla="*/ 0 h 779488"/>
              <a:gd name="connsiteX0-11" fmla="*/ 0 w 4244159"/>
              <a:gd name="connsiteY0-12" fmla="*/ 0 h 779488"/>
              <a:gd name="connsiteX1-13" fmla="*/ 3484874 w 4244159"/>
              <a:gd name="connsiteY1-14" fmla="*/ 9939 h 779488"/>
              <a:gd name="connsiteX2-15" fmla="*/ 4244159 w 4244159"/>
              <a:gd name="connsiteY2-16" fmla="*/ 779488 h 779488"/>
              <a:gd name="connsiteX3-17" fmla="*/ 0 w 4244159"/>
              <a:gd name="connsiteY3-18" fmla="*/ 779488 h 779488"/>
              <a:gd name="connsiteX4-19" fmla="*/ 0 w 4244159"/>
              <a:gd name="connsiteY4-20" fmla="*/ 0 h 779488"/>
              <a:gd name="connsiteX0-21" fmla="*/ 0 w 4244159"/>
              <a:gd name="connsiteY0-22" fmla="*/ 0 h 779488"/>
              <a:gd name="connsiteX1-23" fmla="*/ 3425239 w 4244159"/>
              <a:gd name="connsiteY1-24" fmla="*/ 9939 h 779488"/>
              <a:gd name="connsiteX2-25" fmla="*/ 4244159 w 4244159"/>
              <a:gd name="connsiteY2-26" fmla="*/ 779488 h 779488"/>
              <a:gd name="connsiteX3-27" fmla="*/ 0 w 4244159"/>
              <a:gd name="connsiteY3-28" fmla="*/ 779488 h 779488"/>
              <a:gd name="connsiteX4-29" fmla="*/ 0 w 4244159"/>
              <a:gd name="connsiteY4-30" fmla="*/ 0 h 779488"/>
              <a:gd name="connsiteX0-31" fmla="*/ 0 w 4244159"/>
              <a:gd name="connsiteY0-32" fmla="*/ 0 h 779488"/>
              <a:gd name="connsiteX1-33" fmla="*/ 3464995 w 4244159"/>
              <a:gd name="connsiteY1-34" fmla="*/ 9939 h 779488"/>
              <a:gd name="connsiteX2-35" fmla="*/ 4244159 w 4244159"/>
              <a:gd name="connsiteY2-36" fmla="*/ 779488 h 779488"/>
              <a:gd name="connsiteX3-37" fmla="*/ 0 w 4244159"/>
              <a:gd name="connsiteY3-38" fmla="*/ 779488 h 779488"/>
              <a:gd name="connsiteX4-39" fmla="*/ 0 w 4244159"/>
              <a:gd name="connsiteY4-40" fmla="*/ 0 h 779488"/>
              <a:gd name="connsiteX0-41" fmla="*/ 518760 w 4762919"/>
              <a:gd name="connsiteY0-42" fmla="*/ 0 h 779488"/>
              <a:gd name="connsiteX1-43" fmla="*/ 3983755 w 4762919"/>
              <a:gd name="connsiteY1-44" fmla="*/ 9939 h 779488"/>
              <a:gd name="connsiteX2-45" fmla="*/ 4762919 w 4762919"/>
              <a:gd name="connsiteY2-46" fmla="*/ 779488 h 779488"/>
              <a:gd name="connsiteX3-47" fmla="*/ 0 w 4762919"/>
              <a:gd name="connsiteY3-48" fmla="*/ 779488 h 779488"/>
              <a:gd name="connsiteX4-49" fmla="*/ 518760 w 4762919"/>
              <a:gd name="connsiteY4-50" fmla="*/ 0 h 779488"/>
              <a:gd name="connsiteX0-51" fmla="*/ 0 w 4762919"/>
              <a:gd name="connsiteY0-52" fmla="*/ 0 h 779488"/>
              <a:gd name="connsiteX1-53" fmla="*/ 3983755 w 4762919"/>
              <a:gd name="connsiteY1-54" fmla="*/ 9939 h 779488"/>
              <a:gd name="connsiteX2-55" fmla="*/ 4762919 w 4762919"/>
              <a:gd name="connsiteY2-56" fmla="*/ 779488 h 779488"/>
              <a:gd name="connsiteX3-57" fmla="*/ 0 w 4762919"/>
              <a:gd name="connsiteY3-58" fmla="*/ 779488 h 779488"/>
              <a:gd name="connsiteX4-59" fmla="*/ 0 w 4762919"/>
              <a:gd name="connsiteY4-60" fmla="*/ 0 h 7794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62919" h="779488">
                <a:moveTo>
                  <a:pt x="0" y="0"/>
                </a:moveTo>
                <a:lnTo>
                  <a:pt x="3983755" y="9939"/>
                </a:lnTo>
                <a:lnTo>
                  <a:pt x="4762919" y="779488"/>
                </a:lnTo>
                <a:lnTo>
                  <a:pt x="0" y="779488"/>
                </a:lnTo>
                <a:lnTo>
                  <a:pt x="0" y="0"/>
                </a:lnTo>
                <a:close/>
              </a:path>
            </a:pathLst>
          </a:custGeom>
          <a:solidFill>
            <a:srgbClr val="E6E6E6"/>
          </a:solidFill>
          <a:ln>
            <a:noFill/>
          </a:ln>
          <a:effectLst>
            <a:outerShdw blurRad="50800" dist="38100" dir="8100000" algn="tr" rotWithShape="0">
              <a:prstClr val="black">
                <a:alpha val="40000"/>
              </a:prstClr>
            </a:outerShdw>
          </a:effectLst>
          <a:scene3d>
            <a:camera prst="orthographicFront">
              <a:rot lat="21009190" lon="20990932" rev="105219"/>
            </a:camera>
            <a:lightRig rig="threePt" dir="t">
              <a:rot lat="0" lon="0" rev="3000000"/>
            </a:lightRig>
          </a:scene3d>
          <a:sp3d extrusionH="381000">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cs typeface="+mn-ea"/>
              <a:sym typeface="+mn-lt"/>
            </a:endParaRPr>
          </a:p>
        </p:txBody>
      </p:sp>
      <p:sp>
        <p:nvSpPr>
          <p:cNvPr id="44" name="矩形 43"/>
          <p:cNvSpPr/>
          <p:nvPr/>
        </p:nvSpPr>
        <p:spPr>
          <a:xfrm>
            <a:off x="370491" y="2885505"/>
            <a:ext cx="4745238" cy="779488"/>
          </a:xfrm>
          <a:custGeom>
            <a:avLst/>
            <a:gdLst>
              <a:gd name="connsiteX0" fmla="*/ 0 w 4244159"/>
              <a:gd name="connsiteY0" fmla="*/ 0 h 779488"/>
              <a:gd name="connsiteX1" fmla="*/ 4244159 w 4244159"/>
              <a:gd name="connsiteY1" fmla="*/ 0 h 779488"/>
              <a:gd name="connsiteX2" fmla="*/ 4244159 w 4244159"/>
              <a:gd name="connsiteY2" fmla="*/ 779488 h 779488"/>
              <a:gd name="connsiteX3" fmla="*/ 0 w 4244159"/>
              <a:gd name="connsiteY3" fmla="*/ 779488 h 779488"/>
              <a:gd name="connsiteX4" fmla="*/ 0 w 4244159"/>
              <a:gd name="connsiteY4" fmla="*/ 0 h 779488"/>
              <a:gd name="connsiteX0-1" fmla="*/ 0 w 4244159"/>
              <a:gd name="connsiteY0-2" fmla="*/ 0 h 779488"/>
              <a:gd name="connsiteX1-3" fmla="*/ 3524631 w 4244159"/>
              <a:gd name="connsiteY1-4" fmla="*/ 0 h 779488"/>
              <a:gd name="connsiteX2-5" fmla="*/ 4244159 w 4244159"/>
              <a:gd name="connsiteY2-6" fmla="*/ 779488 h 779488"/>
              <a:gd name="connsiteX3-7" fmla="*/ 0 w 4244159"/>
              <a:gd name="connsiteY3-8" fmla="*/ 779488 h 779488"/>
              <a:gd name="connsiteX4-9" fmla="*/ 0 w 4244159"/>
              <a:gd name="connsiteY4-10" fmla="*/ 0 h 779488"/>
              <a:gd name="connsiteX0-11" fmla="*/ 0 w 4244159"/>
              <a:gd name="connsiteY0-12" fmla="*/ 0 h 779488"/>
              <a:gd name="connsiteX1-13" fmla="*/ 3484874 w 4244159"/>
              <a:gd name="connsiteY1-14" fmla="*/ 9939 h 779488"/>
              <a:gd name="connsiteX2-15" fmla="*/ 4244159 w 4244159"/>
              <a:gd name="connsiteY2-16" fmla="*/ 779488 h 779488"/>
              <a:gd name="connsiteX3-17" fmla="*/ 0 w 4244159"/>
              <a:gd name="connsiteY3-18" fmla="*/ 779488 h 779488"/>
              <a:gd name="connsiteX4-19" fmla="*/ 0 w 4244159"/>
              <a:gd name="connsiteY4-20" fmla="*/ 0 h 779488"/>
              <a:gd name="connsiteX0-21" fmla="*/ 0 w 4244159"/>
              <a:gd name="connsiteY0-22" fmla="*/ 0 h 779488"/>
              <a:gd name="connsiteX1-23" fmla="*/ 3425239 w 4244159"/>
              <a:gd name="connsiteY1-24" fmla="*/ 9939 h 779488"/>
              <a:gd name="connsiteX2-25" fmla="*/ 4244159 w 4244159"/>
              <a:gd name="connsiteY2-26" fmla="*/ 779488 h 779488"/>
              <a:gd name="connsiteX3-27" fmla="*/ 0 w 4244159"/>
              <a:gd name="connsiteY3-28" fmla="*/ 779488 h 779488"/>
              <a:gd name="connsiteX4-29" fmla="*/ 0 w 4244159"/>
              <a:gd name="connsiteY4-30" fmla="*/ 0 h 779488"/>
              <a:gd name="connsiteX0-31" fmla="*/ 0 w 4244159"/>
              <a:gd name="connsiteY0-32" fmla="*/ 0 h 779488"/>
              <a:gd name="connsiteX1-33" fmla="*/ 3464995 w 4244159"/>
              <a:gd name="connsiteY1-34" fmla="*/ 9939 h 779488"/>
              <a:gd name="connsiteX2-35" fmla="*/ 4244159 w 4244159"/>
              <a:gd name="connsiteY2-36" fmla="*/ 779488 h 779488"/>
              <a:gd name="connsiteX3-37" fmla="*/ 0 w 4244159"/>
              <a:gd name="connsiteY3-38" fmla="*/ 779488 h 779488"/>
              <a:gd name="connsiteX4-39" fmla="*/ 0 w 4244159"/>
              <a:gd name="connsiteY4-40" fmla="*/ 0 h 779488"/>
              <a:gd name="connsiteX0-41" fmla="*/ 518760 w 4762919"/>
              <a:gd name="connsiteY0-42" fmla="*/ 0 h 779488"/>
              <a:gd name="connsiteX1-43" fmla="*/ 3983755 w 4762919"/>
              <a:gd name="connsiteY1-44" fmla="*/ 9939 h 779488"/>
              <a:gd name="connsiteX2-45" fmla="*/ 4762919 w 4762919"/>
              <a:gd name="connsiteY2-46" fmla="*/ 779488 h 779488"/>
              <a:gd name="connsiteX3-47" fmla="*/ 0 w 4762919"/>
              <a:gd name="connsiteY3-48" fmla="*/ 779488 h 779488"/>
              <a:gd name="connsiteX4-49" fmla="*/ 518760 w 4762919"/>
              <a:gd name="connsiteY4-50" fmla="*/ 0 h 779488"/>
              <a:gd name="connsiteX0-51" fmla="*/ 0 w 4762919"/>
              <a:gd name="connsiteY0-52" fmla="*/ 0 h 779488"/>
              <a:gd name="connsiteX1-53" fmla="*/ 3983755 w 4762919"/>
              <a:gd name="connsiteY1-54" fmla="*/ 9939 h 779488"/>
              <a:gd name="connsiteX2-55" fmla="*/ 4762919 w 4762919"/>
              <a:gd name="connsiteY2-56" fmla="*/ 779488 h 779488"/>
              <a:gd name="connsiteX3-57" fmla="*/ 0 w 4762919"/>
              <a:gd name="connsiteY3-58" fmla="*/ 779488 h 779488"/>
              <a:gd name="connsiteX4-59" fmla="*/ 0 w 4762919"/>
              <a:gd name="connsiteY4-60" fmla="*/ 0 h 7794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62919" h="779488">
                <a:moveTo>
                  <a:pt x="0" y="0"/>
                </a:moveTo>
                <a:lnTo>
                  <a:pt x="3983755" y="9939"/>
                </a:lnTo>
                <a:lnTo>
                  <a:pt x="4762919" y="779488"/>
                </a:lnTo>
                <a:lnTo>
                  <a:pt x="0" y="779488"/>
                </a:lnTo>
                <a:lnTo>
                  <a:pt x="0" y="0"/>
                </a:lnTo>
                <a:close/>
              </a:path>
            </a:pathLst>
          </a:custGeom>
          <a:solidFill>
            <a:srgbClr val="C00000"/>
          </a:solidFill>
          <a:ln>
            <a:noFill/>
          </a:ln>
          <a:effectLst>
            <a:outerShdw blurRad="50800" dist="38100" dir="8100000" algn="tr" rotWithShape="0">
              <a:prstClr val="black">
                <a:alpha val="40000"/>
              </a:prstClr>
            </a:outerShdw>
          </a:effectLst>
          <a:scene3d>
            <a:camera prst="obliqueBottomLeft">
              <a:rot lat="0" lon="0" rev="0"/>
            </a:camera>
            <a:lightRig rig="threePt" dir="t">
              <a:rot lat="0" lon="0" rev="3000000"/>
            </a:lightRig>
          </a:scene3d>
          <a:sp3d extrusionH="381000">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cs typeface="+mn-ea"/>
              <a:sym typeface="+mn-lt"/>
            </a:endParaRPr>
          </a:p>
        </p:txBody>
      </p:sp>
      <p:sp>
        <p:nvSpPr>
          <p:cNvPr id="13" name="ïṧļiḍè"/>
          <p:cNvSpPr txBox="1"/>
          <p:nvPr/>
        </p:nvSpPr>
        <p:spPr bwMode="auto">
          <a:xfrm>
            <a:off x="585746" y="3067061"/>
            <a:ext cx="404508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人民对于建立先进的工业国的要求</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5" name="iṡ1ïḑè"/>
          <p:cNvSpPr txBox="1"/>
          <p:nvPr/>
        </p:nvSpPr>
        <p:spPr bwMode="auto">
          <a:xfrm>
            <a:off x="1302577" y="3958383"/>
            <a:ext cx="398400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latin typeface="微软雅黑" panose="020B0503020204020204" pitchFamily="34" charset="-122"/>
                <a:ea typeface="微软雅黑" panose="020B0503020204020204" pitchFamily="34" charset="-122"/>
                <a:cs typeface="+mn-ea"/>
                <a:sym typeface="+mn-lt"/>
              </a:rPr>
              <a:t>人民对于经济文化迅速发展的需要</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17" name="îşlidè"/>
          <p:cNvSpPr txBox="1"/>
          <p:nvPr/>
        </p:nvSpPr>
        <p:spPr bwMode="auto">
          <a:xfrm>
            <a:off x="7307940" y="3922572"/>
            <a:ext cx="4312386" cy="441805"/>
          </a:xfrm>
          <a:prstGeom prst="rect">
            <a:avLst/>
          </a:prstGeom>
          <a:no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flatTx/>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当前经济文化不能满足人民需要的状况</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ïṡlïdê"/>
          <p:cNvSpPr txBox="1"/>
          <p:nvPr/>
        </p:nvSpPr>
        <p:spPr bwMode="auto">
          <a:xfrm>
            <a:off x="5861642" y="3067060"/>
            <a:ext cx="303721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dirty="0">
                <a:latin typeface="微软雅黑" panose="020B0503020204020204" pitchFamily="34" charset="-122"/>
                <a:ea typeface="微软雅黑" panose="020B0503020204020204" pitchFamily="34" charset="-122"/>
                <a:cs typeface="+mn-ea"/>
                <a:sym typeface="+mn-lt"/>
              </a:rPr>
              <a:t>落后的农业国的现实</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1536701" y="872613"/>
            <a:ext cx="3041605"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社会主义社会的主要矛盾</a:t>
            </a:r>
            <a:endParaRPr lang="zh-CN" altLang="en-US" sz="2000" b="1" dirty="0">
              <a:latin typeface="微软雅黑" panose="020B0503020204020204" pitchFamily="34" charset="-122"/>
              <a:ea typeface="微软雅黑" panose="020B0503020204020204" pitchFamily="34" charset="-122"/>
            </a:endParaRPr>
          </a:p>
        </p:txBody>
      </p:sp>
      <p:sp>
        <p:nvSpPr>
          <p:cNvPr id="24" name="矩形: 对角圆角 41"/>
          <p:cNvSpPr>
            <a:spLocks noChangeAspect="1"/>
          </p:cNvSpPr>
          <p:nvPr/>
        </p:nvSpPr>
        <p:spPr>
          <a:xfrm rot="18900000">
            <a:off x="1177276" y="908935"/>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665106" y="3635779"/>
            <a:ext cx="1012044" cy="830997"/>
          </a:xfrm>
          <a:prstGeom prst="rect">
            <a:avLst/>
          </a:prstGeom>
        </p:spPr>
        <p:txBody>
          <a:bodyPr wrap="square">
            <a:spAutoFit/>
          </a:bodyPr>
          <a:lstStyle/>
          <a:p>
            <a:r>
              <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矛</a:t>
            </a:r>
            <a:endParaRPr lang="zh-CN" altLang="en-US" sz="4800" dirty="0">
              <a:solidFill>
                <a:schemeClr val="bg1">
                  <a:lumMod val="85000"/>
                </a:schemeClr>
              </a:solidFill>
              <a:effectLst>
                <a:outerShdw blurRad="38100" dist="38100" dir="2700000" algn="tl">
                  <a:srgbClr val="000000">
                    <a:alpha val="43137"/>
                  </a:srgbClr>
                </a:outerShdw>
              </a:effectLst>
            </a:endParaRPr>
          </a:p>
        </p:txBody>
      </p:sp>
      <p:sp>
        <p:nvSpPr>
          <p:cNvPr id="18" name="文本框 17"/>
          <p:cNvSpPr txBox="1"/>
          <p:nvPr/>
        </p:nvSpPr>
        <p:spPr>
          <a:xfrm>
            <a:off x="6132409" y="4059680"/>
            <a:ext cx="800219" cy="830997"/>
          </a:xfrm>
          <a:prstGeom prst="rect">
            <a:avLst/>
          </a:prstGeom>
          <a:noFill/>
        </p:spPr>
        <p:txBody>
          <a:bodyPr wrap="none" rtlCol="0">
            <a:spAutoFit/>
          </a:bodyPr>
          <a:lstStyle/>
          <a:p>
            <a:r>
              <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盾</a:t>
            </a:r>
            <a:endPar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22" name="矩形 21"/>
          <p:cNvSpPr/>
          <p:nvPr/>
        </p:nvSpPr>
        <p:spPr>
          <a:xfrm>
            <a:off x="4666601" y="2652168"/>
            <a:ext cx="1012044" cy="830997"/>
          </a:xfrm>
          <a:prstGeom prst="rect">
            <a:avLst/>
          </a:prstGeom>
        </p:spPr>
        <p:txBody>
          <a:bodyPr wrap="square">
            <a:spAutoFit/>
          </a:bodyPr>
          <a:lstStyle/>
          <a:p>
            <a:r>
              <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主</a:t>
            </a:r>
            <a:endParaRPr lang="zh-CN" altLang="en-US" sz="4800" dirty="0">
              <a:solidFill>
                <a:schemeClr val="bg1">
                  <a:lumMod val="85000"/>
                </a:schemeClr>
              </a:solidFill>
              <a:effectLst>
                <a:outerShdw blurRad="38100" dist="38100" dir="2700000" algn="tl">
                  <a:srgbClr val="000000">
                    <a:alpha val="43137"/>
                  </a:srgbClr>
                </a:outerShdw>
              </a:effectLst>
            </a:endParaRPr>
          </a:p>
        </p:txBody>
      </p:sp>
      <p:sp>
        <p:nvSpPr>
          <p:cNvPr id="23" name="文本框 22"/>
          <p:cNvSpPr txBox="1"/>
          <p:nvPr/>
        </p:nvSpPr>
        <p:spPr>
          <a:xfrm>
            <a:off x="5151040" y="3116699"/>
            <a:ext cx="806631" cy="830997"/>
          </a:xfrm>
          <a:prstGeom prst="rect">
            <a:avLst/>
          </a:prstGeom>
          <a:noFill/>
        </p:spPr>
        <p:txBody>
          <a:bodyPr wrap="none" rtlCol="0">
            <a:spAutoFit/>
          </a:bodyPr>
          <a:lstStyle/>
          <a:p>
            <a:r>
              <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要</a:t>
            </a:r>
            <a:endPar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9547" y="1322203"/>
            <a:ext cx="7212907"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一、初步探索阶段取得了哪些重要理论成果？</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2826231" y="2589021"/>
            <a:ext cx="6539539" cy="2123658"/>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（一）调动一切积极因素为社会主义事业服务</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（二）正确认识和处理社会主义社会矛盾的思想</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（三）走中国工业化道路的思想</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95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4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25836" y="2128150"/>
            <a:ext cx="8340327" cy="2590453"/>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rPr>
              <a:t>    没有矛盾的想法是不符合客观实际的天真的想法。在我们的面前有两类社会矛盾，这就是敌我之间的矛盾和人民内部的矛盾。这是性质完全不同的两类矛盾</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关于正确处理人民内部矛盾的问题</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 </a:t>
            </a:r>
            <a:r>
              <a:rPr lang="en-US" altLang="zh-CN" b="1" dirty="0">
                <a:latin typeface="楷体" panose="02010609060101010101" pitchFamily="49" charset="-122"/>
                <a:ea typeface="楷体" panose="02010609060101010101" pitchFamily="49" charset="-122"/>
                <a:cs typeface="微软雅黑" panose="020B0503020204020204" pitchFamily="34" charset="-122"/>
              </a:rPr>
              <a:t>1957</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428541"/>
            <a:ext cx="12192000" cy="216103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289636" y="2959100"/>
            <a:ext cx="1910467" cy="1059188"/>
            <a:chOff x="8239229" y="2942655"/>
            <a:chExt cx="1910467" cy="1059188"/>
          </a:xfrm>
        </p:grpSpPr>
        <p:sp>
          <p:nvSpPr>
            <p:cNvPr id="32" name="íSľïḋè"/>
            <p:cNvSpPr/>
            <p:nvPr/>
          </p:nvSpPr>
          <p:spPr>
            <a:xfrm>
              <a:off x="8239229" y="3367363"/>
              <a:ext cx="1482335" cy="63448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lnSpcReduction="10000"/>
            </a:bodyPr>
            <a:lstStyle/>
            <a:p>
              <a:pPr>
                <a:lnSpc>
                  <a:spcPct val="150000"/>
                </a:lnSpc>
                <a:spcBef>
                  <a:spcPct val="0"/>
                </a:spcBef>
              </a:pPr>
              <a:r>
                <a:rPr lang="zh-CN" altLang="en-US" sz="2400" dirty="0">
                  <a:latin typeface="微软雅黑" panose="020B0503020204020204" pitchFamily="34" charset="-122"/>
                  <a:ea typeface="微软雅黑" panose="020B0503020204020204" pitchFamily="34" charset="-122"/>
                  <a:cs typeface="+mn-ea"/>
                  <a:sym typeface="+mn-lt"/>
                </a:rPr>
                <a:t>分清是非</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3" name="iṧľîḋê"/>
            <p:cNvSpPr txBox="1"/>
            <p:nvPr/>
          </p:nvSpPr>
          <p:spPr bwMode="auto">
            <a:xfrm>
              <a:off x="8239230" y="2942655"/>
              <a:ext cx="1910466" cy="4762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latin typeface="微软雅黑" panose="020B0503020204020204" pitchFamily="34" charset="-122"/>
                  <a:ea typeface="微软雅黑" panose="020B0503020204020204" pitchFamily="34" charset="-122"/>
                  <a:cs typeface="+mn-ea"/>
                  <a:sym typeface="+mn-lt"/>
                </a:rPr>
                <a:t>非对抗性矛盾</a:t>
              </a:r>
              <a:endParaRPr lang="en-US" altLang="zh-CN" sz="2400" b="1" dirty="0">
                <a:latin typeface="微软雅黑" panose="020B0503020204020204" pitchFamily="34" charset="-122"/>
                <a:ea typeface="微软雅黑" panose="020B0503020204020204" pitchFamily="34" charset="-122"/>
                <a:cs typeface="+mn-ea"/>
                <a:sym typeface="+mn-lt"/>
              </a:endParaRPr>
            </a:p>
          </p:txBody>
        </p:sp>
      </p:grpSp>
      <p:grpSp>
        <p:nvGrpSpPr>
          <p:cNvPr id="15" name="îṥḷíḑe"/>
          <p:cNvGrpSpPr/>
          <p:nvPr/>
        </p:nvGrpSpPr>
        <p:grpSpPr>
          <a:xfrm rot="438381">
            <a:off x="-1410474" y="4621174"/>
            <a:ext cx="14612851" cy="1268142"/>
            <a:chOff x="6901" y="3178628"/>
            <a:chExt cx="12747721" cy="1271927"/>
          </a:xfrm>
        </p:grpSpPr>
        <p:sp>
          <p:nvSpPr>
            <p:cNvPr id="16" name="íŝliḓe"/>
            <p:cNvSpPr/>
            <p:nvPr/>
          </p:nvSpPr>
          <p:spPr>
            <a:xfrm flipH="1" flipV="1">
              <a:off x="542168" y="3638237"/>
              <a:ext cx="12212454" cy="812318"/>
            </a:xfrm>
            <a:custGeom>
              <a:avLst/>
              <a:gdLst>
                <a:gd name="connsiteX0" fmla="*/ 3369945 w 3362325"/>
                <a:gd name="connsiteY0" fmla="*/ 512626 h 542925"/>
                <a:gd name="connsiteX1" fmla="*/ 3369945 w 3362325"/>
                <a:gd name="connsiteY1" fmla="*/ 545963 h 542925"/>
                <a:gd name="connsiteX2" fmla="*/ 0 w 3362325"/>
                <a:gd name="connsiteY2" fmla="*/ 417376 h 542925"/>
                <a:gd name="connsiteX3" fmla="*/ 0 w 3362325"/>
                <a:gd name="connsiteY3" fmla="*/ 284026 h 542925"/>
                <a:gd name="connsiteX4" fmla="*/ 3369945 w 3362325"/>
                <a:gd name="connsiteY4" fmla="*/ 512626 h 542925"/>
                <a:gd name="connsiteX0-1" fmla="*/ 3369945 w 3369945"/>
                <a:gd name="connsiteY0-2" fmla="*/ 512626 h 545963"/>
                <a:gd name="connsiteX1-3" fmla="*/ 3369945 w 3369945"/>
                <a:gd name="connsiteY1-4" fmla="*/ 545963 h 545963"/>
                <a:gd name="connsiteX2-5" fmla="*/ 0 w 3369945"/>
                <a:gd name="connsiteY2-6" fmla="*/ 468590 h 545963"/>
                <a:gd name="connsiteX3-7" fmla="*/ 0 w 3369945"/>
                <a:gd name="connsiteY3-8" fmla="*/ 284026 h 545963"/>
                <a:gd name="connsiteX4-9" fmla="*/ 3369945 w 3369945"/>
                <a:gd name="connsiteY4-10" fmla="*/ 512626 h 545963"/>
                <a:gd name="connsiteX0-11" fmla="*/ 3369945 w 3369945"/>
                <a:gd name="connsiteY0-12" fmla="*/ 512626 h 545963"/>
                <a:gd name="connsiteX1-13" fmla="*/ 3369945 w 3369945"/>
                <a:gd name="connsiteY1-14" fmla="*/ 545963 h 545963"/>
                <a:gd name="connsiteX2-15" fmla="*/ 0 w 3369945"/>
                <a:gd name="connsiteY2-16" fmla="*/ 468590 h 545963"/>
                <a:gd name="connsiteX3-17" fmla="*/ 0 w 3369945"/>
                <a:gd name="connsiteY3-18" fmla="*/ 284026 h 545963"/>
                <a:gd name="connsiteX4-19" fmla="*/ 3369945 w 3369945"/>
                <a:gd name="connsiteY4-20" fmla="*/ 512626 h 5459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545963">
                  <a:moveTo>
                    <a:pt x="3369945" y="512626"/>
                  </a:moveTo>
                  <a:lnTo>
                    <a:pt x="3369945" y="545963"/>
                  </a:lnTo>
                  <a:cubicBezTo>
                    <a:pt x="3369945" y="545963"/>
                    <a:pt x="1883973" y="-346603"/>
                    <a:pt x="0" y="468590"/>
                  </a:cubicBezTo>
                  <a:lnTo>
                    <a:pt x="0" y="284026"/>
                  </a:lnTo>
                  <a:cubicBezTo>
                    <a:pt x="0" y="284026"/>
                    <a:pt x="1654493" y="-487499"/>
                    <a:pt x="3369945" y="512626"/>
                  </a:cubicBezTo>
                  <a:close/>
                </a:path>
              </a:pathLst>
            </a:custGeom>
            <a:solidFill>
              <a:srgbClr val="CB0B0A"/>
            </a:solidFill>
            <a:ln w="38100">
              <a:noFill/>
            </a:ln>
            <a:effectLst>
              <a:outerShdw blurRad="50800" dist="38100" dir="2700000" algn="tl" rotWithShape="0">
                <a:prstClr val="black">
                  <a:alpha val="40000"/>
                </a:prstClr>
              </a:outerShdw>
            </a:effectLst>
          </p:spPr>
          <p:txBody>
            <a:bodyPr wrap="square" lIns="91440" tIns="45720" rIns="91440" bIns="45720" rtlCol="0" anchor="ctr">
              <a:normAutofit/>
            </a:bodyPr>
            <a:lstStyle/>
            <a:p>
              <a:endParaRPr lang="zh-CN" altLang="en-US" sz="2400" kern="0">
                <a:solidFill>
                  <a:srgbClr val="FFFFFF"/>
                </a:solidFill>
                <a:cs typeface="+mn-ea"/>
                <a:sym typeface="+mn-lt"/>
              </a:endParaRPr>
            </a:p>
          </p:txBody>
        </p:sp>
        <p:sp>
          <p:nvSpPr>
            <p:cNvPr id="17" name="iṩļíďè"/>
            <p:cNvSpPr/>
            <p:nvPr/>
          </p:nvSpPr>
          <p:spPr>
            <a:xfrm flipV="1">
              <a:off x="6901" y="3632242"/>
              <a:ext cx="12212454" cy="711882"/>
            </a:xfrm>
            <a:custGeom>
              <a:avLst/>
              <a:gdLst>
                <a:gd name="connsiteX0" fmla="*/ 0 w 3362325"/>
                <a:gd name="connsiteY0" fmla="*/ 485505 h 476250"/>
                <a:gd name="connsiteX1" fmla="*/ 0 w 3362325"/>
                <a:gd name="connsiteY1" fmla="*/ 314055 h 476250"/>
                <a:gd name="connsiteX2" fmla="*/ 3369945 w 3362325"/>
                <a:gd name="connsiteY2" fmla="*/ 442643 h 476250"/>
                <a:gd name="connsiteX3" fmla="*/ 3369945 w 3362325"/>
                <a:gd name="connsiteY3" fmla="*/ 485505 h 476250"/>
                <a:gd name="connsiteX4" fmla="*/ 0 w 3362325"/>
                <a:gd name="connsiteY4" fmla="*/ 485505 h 476250"/>
                <a:gd name="connsiteX0-1" fmla="*/ 0 w 3369945"/>
                <a:gd name="connsiteY0-2" fmla="*/ 515475 h 515475"/>
                <a:gd name="connsiteX1-3" fmla="*/ 0 w 3369945"/>
                <a:gd name="connsiteY1-4" fmla="*/ 344025 h 515475"/>
                <a:gd name="connsiteX2-5" fmla="*/ 3369945 w 3369945"/>
                <a:gd name="connsiteY2-6" fmla="*/ 429934 h 515475"/>
                <a:gd name="connsiteX3-7" fmla="*/ 3369945 w 3369945"/>
                <a:gd name="connsiteY3-8" fmla="*/ 515475 h 515475"/>
                <a:gd name="connsiteX4-9" fmla="*/ 0 w 3369945"/>
                <a:gd name="connsiteY4-10" fmla="*/ 515475 h 515475"/>
                <a:gd name="connsiteX0-11" fmla="*/ 0 w 3369945"/>
                <a:gd name="connsiteY0-12" fmla="*/ 489013 h 489013"/>
                <a:gd name="connsiteX1-13" fmla="*/ 0 w 3369945"/>
                <a:gd name="connsiteY1-14" fmla="*/ 317563 h 489013"/>
                <a:gd name="connsiteX2-15" fmla="*/ 3369945 w 3369945"/>
                <a:gd name="connsiteY2-16" fmla="*/ 403472 h 489013"/>
                <a:gd name="connsiteX3-17" fmla="*/ 3369945 w 3369945"/>
                <a:gd name="connsiteY3-18" fmla="*/ 489013 h 489013"/>
                <a:gd name="connsiteX4-19" fmla="*/ 0 w 3369945"/>
                <a:gd name="connsiteY4-20" fmla="*/ 489013 h 489013"/>
                <a:gd name="connsiteX0-21" fmla="*/ 0 w 3369945"/>
                <a:gd name="connsiteY0-22" fmla="*/ 501163 h 501163"/>
                <a:gd name="connsiteX1-23" fmla="*/ 0 w 3369945"/>
                <a:gd name="connsiteY1-24" fmla="*/ 329713 h 501163"/>
                <a:gd name="connsiteX2-25" fmla="*/ 3362936 w 3369945"/>
                <a:gd name="connsiteY2-26" fmla="*/ 398551 h 501163"/>
                <a:gd name="connsiteX3-27" fmla="*/ 3369945 w 3369945"/>
                <a:gd name="connsiteY3-28" fmla="*/ 501163 h 501163"/>
                <a:gd name="connsiteX4-29" fmla="*/ 0 w 3369945"/>
                <a:gd name="connsiteY4-30" fmla="*/ 501163 h 501163"/>
                <a:gd name="connsiteX0-31" fmla="*/ 0 w 3369945"/>
                <a:gd name="connsiteY0-32" fmla="*/ 478459 h 478459"/>
                <a:gd name="connsiteX1-33" fmla="*/ 0 w 3369945"/>
                <a:gd name="connsiteY1-34" fmla="*/ 307009 h 478459"/>
                <a:gd name="connsiteX2-35" fmla="*/ 3362936 w 3369945"/>
                <a:gd name="connsiteY2-36" fmla="*/ 375847 h 478459"/>
                <a:gd name="connsiteX3-37" fmla="*/ 3369945 w 3369945"/>
                <a:gd name="connsiteY3-38" fmla="*/ 478459 h 478459"/>
                <a:gd name="connsiteX4-39" fmla="*/ 0 w 3369945"/>
                <a:gd name="connsiteY4-40" fmla="*/ 478459 h 4784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478459">
                  <a:moveTo>
                    <a:pt x="0" y="478459"/>
                  </a:moveTo>
                  <a:lnTo>
                    <a:pt x="0" y="307009"/>
                  </a:lnTo>
                  <a:cubicBezTo>
                    <a:pt x="0" y="307009"/>
                    <a:pt x="1601207" y="-427589"/>
                    <a:pt x="3362936" y="375847"/>
                  </a:cubicBezTo>
                  <a:lnTo>
                    <a:pt x="3369945" y="478459"/>
                  </a:lnTo>
                  <a:cubicBezTo>
                    <a:pt x="3369945" y="478459"/>
                    <a:pt x="1547813" y="-459753"/>
                    <a:pt x="0" y="478459"/>
                  </a:cubicBezTo>
                  <a:close/>
                </a:path>
              </a:pathLst>
            </a:custGeom>
            <a:solidFill>
              <a:schemeClr val="bg1">
                <a:lumMod val="85000"/>
              </a:schemeClr>
            </a:solidFill>
            <a:ln w="38100">
              <a:noFill/>
            </a:ln>
          </p:spPr>
          <p:txBody>
            <a:bodyPr wrap="square" lIns="91440" tIns="45720" rIns="91440" bIns="45720" rtlCol="0" anchor="ctr">
              <a:normAutofit/>
            </a:bodyPr>
            <a:lstStyle/>
            <a:p>
              <a:endParaRPr lang="zh-CN" altLang="en-US" sz="2400" kern="0">
                <a:solidFill>
                  <a:srgbClr val="FFFFFF"/>
                </a:solidFill>
                <a:cs typeface="+mn-ea"/>
                <a:sym typeface="+mn-lt"/>
              </a:endParaRPr>
            </a:p>
          </p:txBody>
        </p:sp>
        <p:sp>
          <p:nvSpPr>
            <p:cNvPr id="25" name="ïṩḻíḋé"/>
            <p:cNvSpPr/>
            <p:nvPr/>
          </p:nvSpPr>
          <p:spPr>
            <a:xfrm flipH="1" flipV="1">
              <a:off x="5978508" y="3178628"/>
              <a:ext cx="6213233" cy="977861"/>
            </a:xfrm>
            <a:custGeom>
              <a:avLst/>
              <a:gdLst>
                <a:gd name="connsiteX0" fmla="*/ 0 w 1714500"/>
                <a:gd name="connsiteY0" fmla="*/ 448169 h 657225"/>
                <a:gd name="connsiteX1" fmla="*/ 0 w 1714500"/>
                <a:gd name="connsiteY1" fmla="*/ 662482 h 657225"/>
                <a:gd name="connsiteX2" fmla="*/ 1714500 w 1714500"/>
                <a:gd name="connsiteY2" fmla="*/ 494 h 657225"/>
                <a:gd name="connsiteX3" fmla="*/ 0 w 1714500"/>
                <a:gd name="connsiteY3" fmla="*/ 448169 h 657225"/>
              </a:gdLst>
              <a:ahLst/>
              <a:cxnLst>
                <a:cxn ang="0">
                  <a:pos x="connsiteX0" y="connsiteY0"/>
                </a:cxn>
                <a:cxn ang="0">
                  <a:pos x="connsiteX1" y="connsiteY1"/>
                </a:cxn>
                <a:cxn ang="0">
                  <a:pos x="connsiteX2" y="connsiteY2"/>
                </a:cxn>
                <a:cxn ang="0">
                  <a:pos x="connsiteX3" y="connsiteY3"/>
                </a:cxn>
              </a:cxnLst>
              <a:rect l="l" t="t" r="r" b="b"/>
              <a:pathLst>
                <a:path w="1714500" h="657225">
                  <a:moveTo>
                    <a:pt x="0" y="448169"/>
                  </a:moveTo>
                  <a:lnTo>
                    <a:pt x="0" y="662482"/>
                  </a:lnTo>
                  <a:cubicBezTo>
                    <a:pt x="0" y="662482"/>
                    <a:pt x="704850" y="62407"/>
                    <a:pt x="1714500" y="494"/>
                  </a:cubicBezTo>
                  <a:cubicBezTo>
                    <a:pt x="1714500" y="494"/>
                    <a:pt x="733425" y="-32843"/>
                    <a:pt x="0" y="448169"/>
                  </a:cubicBezTo>
                  <a:close/>
                </a:path>
              </a:pathLst>
            </a:custGeom>
            <a:solidFill>
              <a:schemeClr val="bg1">
                <a:lumMod val="85000"/>
                <a:alpha val="29000"/>
              </a:schemeClr>
            </a:solidFill>
            <a:ln w="9525" cap="flat">
              <a:noFill/>
              <a:prstDash val="solid"/>
              <a:miter/>
            </a:ln>
          </p:spPr>
          <p:txBody>
            <a:bodyPr wrap="square" lIns="91440" tIns="45720" rIns="91440" bIns="45720" rtlCol="0" anchor="ctr">
              <a:normAutofit/>
            </a:bodyPr>
            <a:lstStyle/>
            <a:p>
              <a:endParaRPr lang="zh-CN" altLang="en-US">
                <a:cs typeface="+mn-ea"/>
                <a:sym typeface="+mn-lt"/>
              </a:endParaRPr>
            </a:p>
          </p:txBody>
        </p:sp>
      </p:grpSp>
      <p:grpSp>
        <p:nvGrpSpPr>
          <p:cNvPr id="5" name="组合 4"/>
          <p:cNvGrpSpPr/>
          <p:nvPr/>
        </p:nvGrpSpPr>
        <p:grpSpPr>
          <a:xfrm>
            <a:off x="8581624" y="2404614"/>
            <a:ext cx="1695186" cy="2097162"/>
            <a:chOff x="6314915" y="2404614"/>
            <a:chExt cx="1695186" cy="2097162"/>
          </a:xfrm>
          <a:effectLst>
            <a:outerShdw blurRad="50800" dist="38100" dir="10800000" algn="r" rotWithShape="0">
              <a:prstClr val="black">
                <a:alpha val="40000"/>
              </a:prstClr>
            </a:outerShdw>
          </a:effectLst>
        </p:grpSpPr>
        <p:sp>
          <p:nvSpPr>
            <p:cNvPr id="36" name="íšḷîḑê"/>
            <p:cNvSpPr/>
            <p:nvPr/>
          </p:nvSpPr>
          <p:spPr>
            <a:xfrm>
              <a:off x="6314915" y="2404614"/>
              <a:ext cx="1695186" cy="2097162"/>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chemeClr val="bg1">
                <a:lumMod val="75000"/>
              </a:schemeClr>
            </a:solidFill>
            <a:ln w="76200">
              <a:noFill/>
            </a:ln>
            <a:scene3d>
              <a:camera prst="orthographicFront">
                <a:rot lat="20699999" lon="0" rev="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nvSpPr>
          <p:spPr>
            <a:xfrm>
              <a:off x="6595410" y="2853030"/>
              <a:ext cx="1000483" cy="1200329"/>
            </a:xfrm>
            <a:prstGeom prst="rect">
              <a:avLst/>
            </a:prstGeom>
            <a:noFill/>
            <a:scene3d>
              <a:camera prst="orthographicFront"/>
              <a:lightRig rig="threePt" dir="t"/>
            </a:scene3d>
            <a:sp3d/>
          </p:spPr>
          <p:txBody>
            <a:bodyPr wrap="square" rtlCol="0">
              <a:spAutoFit/>
              <a:flatTx/>
            </a:bodyPr>
            <a:lstStyle/>
            <a:p>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人民内部矛盾</a:t>
              </a:r>
              <a:endParaRPr lang="zh-CN" altLang="en-US" sz="2400" b="1" dirty="0">
                <a:solidFill>
                  <a:srgbClr val="C00000"/>
                </a:solidFill>
                <a:latin typeface="微软雅黑" panose="020B0503020204020204" pitchFamily="34" charset="-122"/>
                <a:ea typeface="微软雅黑" panose="020B0503020204020204" pitchFamily="34" charset="-122"/>
                <a:cs typeface="+mn-ea"/>
                <a:sym typeface="+mn-lt"/>
              </a:endParaRPr>
            </a:p>
          </p:txBody>
        </p:sp>
      </p:grpSp>
      <p:sp>
        <p:nvSpPr>
          <p:cNvPr id="22" name="文本框 21"/>
          <p:cNvSpPr txBox="1"/>
          <p:nvPr/>
        </p:nvSpPr>
        <p:spPr>
          <a:xfrm>
            <a:off x="10061144" y="3567416"/>
            <a:ext cx="1109599" cy="1200329"/>
          </a:xfrm>
          <a:prstGeom prst="rect">
            <a:avLst/>
          </a:prstGeom>
          <a:noFill/>
        </p:spPr>
        <p:txBody>
          <a:bodyPr wrap="square" rtlCol="0">
            <a:spAutoFit/>
          </a:bodyPr>
          <a:lstStyle/>
          <a:p>
            <a:r>
              <a:rPr lang="zh-CN" altLang="en-US" sz="7200" b="1" dirty="0">
                <a:solidFill>
                  <a:schemeClr val="bg1">
                    <a:lumMod val="85000"/>
                    <a:alpha val="7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盾</a:t>
            </a:r>
            <a:endParaRPr lang="zh-CN" altLang="en-US" sz="7200" b="1" dirty="0">
              <a:solidFill>
                <a:schemeClr val="bg1">
                  <a:lumMod val="85000"/>
                  <a:alpha val="7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nvGrpSpPr>
          <p:cNvPr id="4" name="组合 3"/>
          <p:cNvGrpSpPr/>
          <p:nvPr/>
        </p:nvGrpSpPr>
        <p:grpSpPr>
          <a:xfrm>
            <a:off x="4306186" y="2959100"/>
            <a:ext cx="1648367" cy="887242"/>
            <a:chOff x="2467341" y="2986539"/>
            <a:chExt cx="1648367" cy="887242"/>
          </a:xfrm>
        </p:grpSpPr>
        <p:sp>
          <p:nvSpPr>
            <p:cNvPr id="34" name="išḻîďé"/>
            <p:cNvSpPr/>
            <p:nvPr/>
          </p:nvSpPr>
          <p:spPr>
            <a:xfrm>
              <a:off x="2600962" y="3434070"/>
              <a:ext cx="1514746" cy="4397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a:lnSpc>
                  <a:spcPct val="150000"/>
                </a:lnSpc>
                <a:spcBef>
                  <a:spcPct val="0"/>
                </a:spcBef>
              </a:pPr>
              <a:r>
                <a:rPr lang="zh-CN" altLang="en-US" sz="2400" dirty="0">
                  <a:latin typeface="微软雅黑" panose="020B0503020204020204" pitchFamily="34" charset="-122"/>
                  <a:ea typeface="微软雅黑" panose="020B0503020204020204" pitchFamily="34" charset="-122"/>
                  <a:cs typeface="+mn-ea"/>
                  <a:sym typeface="+mn-lt"/>
                </a:rPr>
                <a:t>分清敌我</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5" name="íṧliḋé"/>
            <p:cNvSpPr txBox="1"/>
            <p:nvPr/>
          </p:nvSpPr>
          <p:spPr bwMode="auto">
            <a:xfrm>
              <a:off x="2467341" y="2986539"/>
              <a:ext cx="1589766" cy="63712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latin typeface="微软雅黑" panose="020B0503020204020204" pitchFamily="34" charset="-122"/>
                  <a:ea typeface="微软雅黑" panose="020B0503020204020204" pitchFamily="34" charset="-122"/>
                  <a:cs typeface="+mn-ea"/>
                  <a:sym typeface="+mn-lt"/>
                </a:rPr>
                <a:t>对抗性矛盾</a:t>
              </a:r>
              <a:endParaRPr lang="en-US" altLang="zh-CN" sz="2400" b="1" dirty="0">
                <a:latin typeface="微软雅黑" panose="020B0503020204020204" pitchFamily="34" charset="-122"/>
                <a:ea typeface="微软雅黑" panose="020B0503020204020204" pitchFamily="34" charset="-122"/>
                <a:cs typeface="+mn-ea"/>
                <a:sym typeface="+mn-lt"/>
              </a:endParaRPr>
            </a:p>
          </p:txBody>
        </p:sp>
      </p:grpSp>
      <p:grpSp>
        <p:nvGrpSpPr>
          <p:cNvPr id="3" name="组合 2"/>
          <p:cNvGrpSpPr/>
          <p:nvPr/>
        </p:nvGrpSpPr>
        <p:grpSpPr>
          <a:xfrm>
            <a:off x="2241759" y="2358050"/>
            <a:ext cx="1695186" cy="2097162"/>
            <a:chOff x="4432686" y="2334123"/>
            <a:chExt cx="1695186" cy="2097162"/>
          </a:xfrm>
          <a:effectLst>
            <a:outerShdw blurRad="50800" dist="38100" dir="10800000" algn="r" rotWithShape="0">
              <a:prstClr val="black">
                <a:alpha val="40000"/>
              </a:prstClr>
            </a:outerShdw>
          </a:effectLst>
        </p:grpSpPr>
        <p:sp>
          <p:nvSpPr>
            <p:cNvPr id="37" name="iṥ1íḓê"/>
            <p:cNvSpPr/>
            <p:nvPr/>
          </p:nvSpPr>
          <p:spPr>
            <a:xfrm flipH="1">
              <a:off x="4432686" y="2334123"/>
              <a:ext cx="1695186" cy="2097162"/>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C00000"/>
            </a:solidFill>
            <a:ln w="76200">
              <a:noFill/>
            </a:ln>
            <a:scene3d>
              <a:camera prst="orthographicFront">
                <a:rot lat="20699999" lon="0" rev="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5026799" y="2945298"/>
              <a:ext cx="1000483"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敌我矛盾</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1414616" y="2294811"/>
            <a:ext cx="1012044" cy="1200329"/>
          </a:xfrm>
          <a:prstGeom prst="rect">
            <a:avLst/>
          </a:prstGeom>
        </p:spPr>
        <p:txBody>
          <a:bodyPr wrap="square">
            <a:spAutoFit/>
          </a:bodyPr>
          <a:lstStyle/>
          <a:p>
            <a:r>
              <a:rPr lang="zh-CN" altLang="en-US" sz="7200" b="1" dirty="0">
                <a:solidFill>
                  <a:schemeClr val="bg1">
                    <a:lumMod val="85000"/>
                    <a:alpha val="7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矛</a:t>
            </a:r>
            <a:endParaRPr lang="zh-CN" altLang="en-US" sz="7200" dirty="0">
              <a:solidFill>
                <a:schemeClr val="bg1">
                  <a:lumMod val="85000"/>
                  <a:alpha val="75000"/>
                </a:schemeClr>
              </a:solidFill>
              <a:effectLst>
                <a:outerShdw blurRad="38100" dist="38100" dir="2700000" algn="tl">
                  <a:srgbClr val="000000">
                    <a:alpha val="43137"/>
                  </a:srgbClr>
                </a:outerShdw>
              </a:effectLst>
            </a:endParaRPr>
          </a:p>
        </p:txBody>
      </p:sp>
      <p:sp>
        <p:nvSpPr>
          <p:cNvPr id="26" name="矩形 25"/>
          <p:cNvSpPr/>
          <p:nvPr/>
        </p:nvSpPr>
        <p:spPr>
          <a:xfrm>
            <a:off x="1536701" y="872613"/>
            <a:ext cx="2527299"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两类不同性质的矛盾</a:t>
            </a:r>
            <a:endParaRPr lang="zh-CN" altLang="en-US" sz="2000" b="1" dirty="0">
              <a:latin typeface="微软雅黑" panose="020B0503020204020204" pitchFamily="34" charset="-122"/>
              <a:ea typeface="微软雅黑" panose="020B0503020204020204" pitchFamily="34" charset="-122"/>
            </a:endParaRPr>
          </a:p>
        </p:txBody>
      </p:sp>
      <p:sp>
        <p:nvSpPr>
          <p:cNvPr id="29" name="矩形: 对角圆角 41"/>
          <p:cNvSpPr>
            <a:spLocks noChangeAspect="1"/>
          </p:cNvSpPr>
          <p:nvPr/>
        </p:nvSpPr>
        <p:spPr>
          <a:xfrm rot="18900000">
            <a:off x="1153171" y="930513"/>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6086218" y="2231311"/>
            <a:ext cx="24975" cy="257640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对角圆角 17"/>
          <p:cNvSpPr/>
          <p:nvPr/>
        </p:nvSpPr>
        <p:spPr>
          <a:xfrm>
            <a:off x="605392" y="4233247"/>
            <a:ext cx="10981215" cy="2019885"/>
          </a:xfrm>
          <a:prstGeom prst="round2DiagRect">
            <a:avLst>
              <a:gd name="adj1" fmla="val 10786"/>
              <a:gd name="adj2" fmla="val 0"/>
            </a:avLst>
          </a:prstGeom>
          <a:solidFill>
            <a:srgbClr val="FFFDFA"/>
          </a:solidFill>
          <a:ln>
            <a:solidFill>
              <a:schemeClr val="bg1">
                <a:lumMod val="85000"/>
              </a:schemeClr>
            </a:solidFill>
          </a:ln>
          <a:effectLst>
            <a:outerShdw blurRad="177800" dist="152400" dir="2700000" sx="96000" sy="96000" algn="tl" rotWithShape="0">
              <a:schemeClr val="bg1">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938417" y="2314223"/>
            <a:ext cx="2178755" cy="2178755"/>
          </a:xfrm>
          <a:prstGeom prst="rect">
            <a:avLst/>
          </a:prstGeom>
          <a:solidFill>
            <a:srgbClr val="D9D9D9"/>
          </a:solidFill>
          <a:ln>
            <a:noFill/>
          </a:ln>
          <a:effectLst>
            <a:outerShdw blurRad="50800" dist="38100" dir="2700000" algn="tl" rotWithShape="0">
              <a:prstClr val="black">
                <a:alpha val="40000"/>
              </a:prstClr>
            </a:outerShdw>
          </a:effectLst>
          <a:scene3d>
            <a:camera prst="orthographicFront">
              <a:rot lat="597693" lon="604605" rev="52827"/>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 name="矩形 2"/>
          <p:cNvSpPr/>
          <p:nvPr/>
        </p:nvSpPr>
        <p:spPr>
          <a:xfrm>
            <a:off x="3664684" y="2314223"/>
            <a:ext cx="2178755" cy="2178755"/>
          </a:xfrm>
          <a:prstGeom prst="rect">
            <a:avLst/>
          </a:prstGeom>
          <a:solidFill>
            <a:srgbClr val="D9D9D9"/>
          </a:solidFill>
          <a:ln>
            <a:noFill/>
          </a:ln>
          <a:scene3d>
            <a:camera prst="orthographicFront">
              <a:rot lat="600000" lon="606000" rev="5400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390951" y="2314223"/>
            <a:ext cx="2178755" cy="2178755"/>
          </a:xfrm>
          <a:prstGeom prst="rect">
            <a:avLst/>
          </a:prstGeom>
          <a:solidFill>
            <a:srgbClr val="D9D9D9"/>
          </a:solidFill>
          <a:ln>
            <a:noFill/>
          </a:ln>
          <a:scene3d>
            <a:camera prst="orthographicFront">
              <a:rot lat="600000" lon="606000" rev="5400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9117218" y="2314223"/>
            <a:ext cx="2178755" cy="2178755"/>
          </a:xfrm>
          <a:prstGeom prst="rect">
            <a:avLst/>
          </a:prstGeom>
          <a:solidFill>
            <a:srgbClr val="D9D9D9"/>
          </a:solidFill>
          <a:ln>
            <a:noFill/>
          </a:ln>
          <a:scene3d>
            <a:camera prst="orthographicFront">
              <a:rot lat="600000" lon="606000" rev="5400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ï$ḻïďè"/>
          <p:cNvSpPr/>
          <p:nvPr/>
        </p:nvSpPr>
        <p:spPr bwMode="auto">
          <a:xfrm>
            <a:off x="938416" y="4593226"/>
            <a:ext cx="2178755" cy="129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工人阶级内部、工人阶级和民族资产阶级之间的矛盾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1" name="ï$ľîḍé"/>
          <p:cNvSpPr/>
          <p:nvPr/>
        </p:nvSpPr>
        <p:spPr bwMode="auto">
          <a:xfrm>
            <a:off x="3782028" y="4591751"/>
            <a:ext cx="2496033" cy="47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just" defTabSz="914400">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政府和人民群众</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gn="just" defTabSz="914400">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之间的矛盾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2" name="îṣḷídè"/>
          <p:cNvSpPr/>
          <p:nvPr/>
        </p:nvSpPr>
        <p:spPr bwMode="auto">
          <a:xfrm>
            <a:off x="6390950" y="4593226"/>
            <a:ext cx="2178756" cy="94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just" defTabSz="914400">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官僚主义作风和群众之间的矛盾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3" name="îšļíḍe"/>
          <p:cNvSpPr/>
          <p:nvPr/>
        </p:nvSpPr>
        <p:spPr bwMode="auto">
          <a:xfrm>
            <a:off x="9117218" y="4593226"/>
            <a:ext cx="2178755" cy="129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除此之外，人民内部还存在其他的一些矛盾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925688" y="964846"/>
            <a:ext cx="10419645" cy="961289"/>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cs typeface="+mn-ea"/>
                <a:sym typeface="+mn-lt"/>
              </a:rPr>
              <a:t>       毛泽东也提醒大家，在一定的条件下， 不同性质的矛盾可以相互转化。比如，人民内部矛盾，如果处理得不适当，或者失去警觉，麻痹大意，也可能发生对抗。</a:t>
            </a:r>
            <a:endParaRPr lang="zh-CN" altLang="en-US" sz="2000" b="1" dirty="0">
              <a:latin typeface="微软雅黑" panose="020B0503020204020204" pitchFamily="34" charset="-122"/>
              <a:ea typeface="微软雅黑" panose="020B0503020204020204" pitchFamily="34" charset="-122"/>
              <a:cs typeface="+mn-ea"/>
              <a:sym typeface="+mn-lt"/>
            </a:endParaRPr>
          </a:p>
        </p:txBody>
      </p:sp>
      <p:sp>
        <p:nvSpPr>
          <p:cNvPr id="23" name="任意多边形: 形状 22"/>
          <p:cNvSpPr/>
          <p:nvPr/>
        </p:nvSpPr>
        <p:spPr>
          <a:xfrm>
            <a:off x="1690396" y="3016577"/>
            <a:ext cx="674796" cy="774046"/>
          </a:xfrm>
          <a:custGeom>
            <a:avLst/>
            <a:gdLst/>
            <a:ahLst/>
            <a:cxnLst/>
            <a:rect l="l" t="t" r="r" b="b"/>
            <a:pathLst>
              <a:path w="674796" h="774046">
                <a:moveTo>
                  <a:pt x="386920" y="228275"/>
                </a:moveTo>
                <a:lnTo>
                  <a:pt x="386920" y="229093"/>
                </a:lnTo>
                <a:cubicBezTo>
                  <a:pt x="384669" y="270498"/>
                  <a:pt x="377234" y="306839"/>
                  <a:pt x="364614" y="338114"/>
                </a:cubicBezTo>
                <a:cubicBezTo>
                  <a:pt x="421913" y="366491"/>
                  <a:pt x="469526" y="395550"/>
                  <a:pt x="507452" y="425290"/>
                </a:cubicBezTo>
                <a:lnTo>
                  <a:pt x="507503" y="425348"/>
                </a:lnTo>
                <a:lnTo>
                  <a:pt x="507503" y="228275"/>
                </a:lnTo>
                <a:close/>
                <a:moveTo>
                  <a:pt x="131991" y="228275"/>
                </a:moveTo>
                <a:lnTo>
                  <a:pt x="131991" y="520038"/>
                </a:lnTo>
                <a:cubicBezTo>
                  <a:pt x="204570" y="443913"/>
                  <a:pt x="244048" y="348739"/>
                  <a:pt x="250426" y="234516"/>
                </a:cubicBezTo>
                <a:lnTo>
                  <a:pt x="250426" y="228275"/>
                </a:lnTo>
                <a:close/>
                <a:moveTo>
                  <a:pt x="252779" y="0"/>
                </a:moveTo>
                <a:lnTo>
                  <a:pt x="390552" y="0"/>
                </a:lnTo>
                <a:cubicBezTo>
                  <a:pt x="390552" y="49318"/>
                  <a:pt x="390552" y="95328"/>
                  <a:pt x="390552" y="138029"/>
                </a:cubicBezTo>
                <a:lnTo>
                  <a:pt x="505764" y="138029"/>
                </a:lnTo>
                <a:lnTo>
                  <a:pt x="543724" y="89837"/>
                </a:lnTo>
                <a:lnTo>
                  <a:pt x="674796" y="169287"/>
                </a:lnTo>
                <a:lnTo>
                  <a:pt x="639495" y="224642"/>
                </a:lnTo>
                <a:lnTo>
                  <a:pt x="639495" y="644919"/>
                </a:lnTo>
                <a:cubicBezTo>
                  <a:pt x="643759" y="733152"/>
                  <a:pt x="593673" y="776126"/>
                  <a:pt x="489239" y="773841"/>
                </a:cubicBezTo>
                <a:cubicBezTo>
                  <a:pt x="484942" y="737177"/>
                  <a:pt x="455935" y="716696"/>
                  <a:pt x="402217" y="712399"/>
                </a:cubicBezTo>
                <a:lnTo>
                  <a:pt x="398380" y="651723"/>
                </a:lnTo>
                <a:cubicBezTo>
                  <a:pt x="409192" y="651723"/>
                  <a:pt x="419833" y="651723"/>
                  <a:pt x="430304" y="651723"/>
                </a:cubicBezTo>
                <a:cubicBezTo>
                  <a:pt x="453564" y="651689"/>
                  <a:pt x="470515" y="650598"/>
                  <a:pt x="481156" y="648449"/>
                </a:cubicBezTo>
                <a:cubicBezTo>
                  <a:pt x="500870" y="650598"/>
                  <a:pt x="509652" y="640195"/>
                  <a:pt x="507503" y="617242"/>
                </a:cubicBezTo>
                <a:lnTo>
                  <a:pt x="507503" y="494541"/>
                </a:lnTo>
                <a:lnTo>
                  <a:pt x="500443" y="513656"/>
                </a:lnTo>
                <a:cubicBezTo>
                  <a:pt x="493742" y="528194"/>
                  <a:pt x="485863" y="542310"/>
                  <a:pt x="476808" y="556003"/>
                </a:cubicBezTo>
                <a:cubicBezTo>
                  <a:pt x="461289" y="572954"/>
                  <a:pt x="445242" y="572136"/>
                  <a:pt x="428666" y="553548"/>
                </a:cubicBezTo>
                <a:cubicBezTo>
                  <a:pt x="395242" y="503070"/>
                  <a:pt x="362807" y="457794"/>
                  <a:pt x="331361" y="417719"/>
                </a:cubicBezTo>
                <a:cubicBezTo>
                  <a:pt x="303257" y="475461"/>
                  <a:pt x="248192" y="533237"/>
                  <a:pt x="166166" y="591048"/>
                </a:cubicBezTo>
                <a:lnTo>
                  <a:pt x="131991" y="552525"/>
                </a:lnTo>
                <a:lnTo>
                  <a:pt x="131991" y="774046"/>
                </a:lnTo>
                <a:lnTo>
                  <a:pt x="0" y="774046"/>
                </a:lnTo>
                <a:lnTo>
                  <a:pt x="0" y="115570"/>
                </a:lnTo>
                <a:lnTo>
                  <a:pt x="131991" y="115570"/>
                </a:lnTo>
                <a:lnTo>
                  <a:pt x="131991" y="138029"/>
                </a:lnTo>
                <a:lnTo>
                  <a:pt x="252779" y="138029"/>
                </a:lnTo>
                <a:cubicBezTo>
                  <a:pt x="252779" y="99591"/>
                  <a:pt x="252779" y="53581"/>
                  <a:pt x="252779" y="0"/>
                </a:cubicBezTo>
                <a:close/>
              </a:path>
            </a:pathLst>
          </a:custGeom>
          <a:solidFill>
            <a:schemeClr val="tx1">
              <a:lumMod val="65000"/>
              <a:lumOff val="35000"/>
            </a:schemeClr>
          </a:solidFill>
          <a:ln>
            <a:noFill/>
          </a:ln>
          <a:effectLst>
            <a:outerShdw blurRad="50800" dist="38100" dir="2700000" algn="tl" rotWithShape="0">
              <a:prstClr val="black">
                <a:alpha val="40000"/>
              </a:prstClr>
            </a:outerShdw>
          </a:effectLst>
          <a:scene3d>
            <a:camera prst="orthographicFront">
              <a:rot lat="597693" lon="604605" rev="52827"/>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flatTx/>
          </a:bodyPr>
          <a:lstStyle/>
          <a:p>
            <a:pPr algn="ctr"/>
            <a:endParaRPr lang="zh-CN" altLang="en-US"/>
          </a:p>
        </p:txBody>
      </p:sp>
      <p:sp>
        <p:nvSpPr>
          <p:cNvPr id="27" name="任意多边形: 形状 26"/>
          <p:cNvSpPr/>
          <p:nvPr/>
        </p:nvSpPr>
        <p:spPr>
          <a:xfrm>
            <a:off x="4355783" y="3005885"/>
            <a:ext cx="796556" cy="784738"/>
          </a:xfrm>
          <a:custGeom>
            <a:avLst/>
            <a:gdLst/>
            <a:ahLst/>
            <a:cxnLst/>
            <a:rect l="l" t="t" r="r" b="b"/>
            <a:pathLst>
              <a:path w="796556" h="784738">
                <a:moveTo>
                  <a:pt x="181924" y="530270"/>
                </a:moveTo>
                <a:lnTo>
                  <a:pt x="181924" y="626655"/>
                </a:lnTo>
                <a:lnTo>
                  <a:pt x="288848" y="626655"/>
                </a:lnTo>
                <a:lnTo>
                  <a:pt x="288848" y="530270"/>
                </a:lnTo>
                <a:close/>
                <a:moveTo>
                  <a:pt x="142275" y="186477"/>
                </a:moveTo>
                <a:cubicBezTo>
                  <a:pt x="172801" y="201006"/>
                  <a:pt x="198773" y="220123"/>
                  <a:pt x="220192" y="243827"/>
                </a:cubicBezTo>
                <a:cubicBezTo>
                  <a:pt x="234585" y="260949"/>
                  <a:pt x="233323" y="276518"/>
                  <a:pt x="216406" y="290536"/>
                </a:cubicBezTo>
                <a:cubicBezTo>
                  <a:pt x="198841" y="314854"/>
                  <a:pt x="183766" y="325393"/>
                  <a:pt x="171181" y="322153"/>
                </a:cubicBezTo>
                <a:lnTo>
                  <a:pt x="247767" y="322153"/>
                </a:lnTo>
                <a:cubicBezTo>
                  <a:pt x="275768" y="273755"/>
                  <a:pt x="295055" y="228530"/>
                  <a:pt x="305628" y="186477"/>
                </a:cubicBezTo>
                <a:close/>
                <a:moveTo>
                  <a:pt x="584704" y="150461"/>
                </a:moveTo>
                <a:lnTo>
                  <a:pt x="584704" y="587722"/>
                </a:lnTo>
                <a:cubicBezTo>
                  <a:pt x="635796" y="591304"/>
                  <a:pt x="658135" y="578769"/>
                  <a:pt x="651723" y="550120"/>
                </a:cubicBezTo>
                <a:cubicBezTo>
                  <a:pt x="651723" y="489206"/>
                  <a:pt x="630322" y="428411"/>
                  <a:pt x="587518" y="367736"/>
                </a:cubicBezTo>
                <a:lnTo>
                  <a:pt x="642105" y="150461"/>
                </a:lnTo>
                <a:close/>
                <a:moveTo>
                  <a:pt x="459056" y="137156"/>
                </a:moveTo>
                <a:lnTo>
                  <a:pt x="432811" y="186477"/>
                </a:lnTo>
                <a:lnTo>
                  <a:pt x="350291" y="186477"/>
                </a:lnTo>
                <a:lnTo>
                  <a:pt x="430560" y="203564"/>
                </a:lnTo>
                <a:cubicBezTo>
                  <a:pt x="392088" y="257316"/>
                  <a:pt x="356771" y="296846"/>
                  <a:pt x="324609" y="322153"/>
                </a:cubicBezTo>
                <a:lnTo>
                  <a:pt x="366866" y="322153"/>
                </a:lnTo>
                <a:lnTo>
                  <a:pt x="399353" y="283732"/>
                </a:lnTo>
                <a:lnTo>
                  <a:pt x="459056" y="331719"/>
                </a:lnTo>
                <a:close/>
                <a:moveTo>
                  <a:pt x="181259" y="0"/>
                </a:moveTo>
                <a:cubicBezTo>
                  <a:pt x="188728" y="0"/>
                  <a:pt x="195294" y="1398"/>
                  <a:pt x="200956" y="4195"/>
                </a:cubicBezTo>
                <a:cubicBezTo>
                  <a:pt x="239871" y="17190"/>
                  <a:pt x="269151" y="30235"/>
                  <a:pt x="288797" y="43332"/>
                </a:cubicBezTo>
                <a:cubicBezTo>
                  <a:pt x="304111" y="51859"/>
                  <a:pt x="307299" y="65348"/>
                  <a:pt x="298364" y="83800"/>
                </a:cubicBezTo>
                <a:cubicBezTo>
                  <a:pt x="296078" y="92974"/>
                  <a:pt x="291986" y="98210"/>
                  <a:pt x="286085" y="99506"/>
                </a:cubicBezTo>
                <a:lnTo>
                  <a:pt x="347323" y="99506"/>
                </a:lnTo>
                <a:lnTo>
                  <a:pt x="376331" y="60931"/>
                </a:lnTo>
                <a:lnTo>
                  <a:pt x="459056" y="119548"/>
                </a:lnTo>
                <a:lnTo>
                  <a:pt x="459056" y="41030"/>
                </a:lnTo>
                <a:lnTo>
                  <a:pt x="584704" y="41030"/>
                </a:lnTo>
                <a:lnTo>
                  <a:pt x="584704" y="63489"/>
                </a:lnTo>
                <a:lnTo>
                  <a:pt x="652030" y="63489"/>
                </a:lnTo>
                <a:lnTo>
                  <a:pt x="680884" y="21692"/>
                </a:lnTo>
                <a:lnTo>
                  <a:pt x="796556" y="102319"/>
                </a:lnTo>
                <a:lnTo>
                  <a:pt x="759824" y="142736"/>
                </a:lnTo>
                <a:lnTo>
                  <a:pt x="687433" y="363490"/>
                </a:lnTo>
                <a:cubicBezTo>
                  <a:pt x="738661" y="420550"/>
                  <a:pt x="765349" y="485966"/>
                  <a:pt x="767498" y="559738"/>
                </a:cubicBezTo>
                <a:cubicBezTo>
                  <a:pt x="769749" y="649302"/>
                  <a:pt x="726007" y="697545"/>
                  <a:pt x="636273" y="704469"/>
                </a:cubicBezTo>
                <a:cubicBezTo>
                  <a:pt x="634056" y="667804"/>
                  <a:pt x="616867" y="648551"/>
                  <a:pt x="584704" y="646709"/>
                </a:cubicBezTo>
                <a:lnTo>
                  <a:pt x="584704" y="784738"/>
                </a:lnTo>
                <a:lnTo>
                  <a:pt x="459056" y="784738"/>
                </a:lnTo>
                <a:lnTo>
                  <a:pt x="459056" y="367582"/>
                </a:lnTo>
                <a:lnTo>
                  <a:pt x="455833" y="409124"/>
                </a:lnTo>
                <a:lnTo>
                  <a:pt x="349398" y="409124"/>
                </a:lnTo>
                <a:lnTo>
                  <a:pt x="449745" y="471590"/>
                </a:lnTo>
                <a:lnTo>
                  <a:pt x="417668" y="517378"/>
                </a:lnTo>
                <a:lnTo>
                  <a:pt x="417668" y="771437"/>
                </a:lnTo>
                <a:lnTo>
                  <a:pt x="288848" y="771437"/>
                </a:lnTo>
                <a:lnTo>
                  <a:pt x="288848" y="713626"/>
                </a:lnTo>
                <a:lnTo>
                  <a:pt x="181924" y="713626"/>
                </a:lnTo>
                <a:lnTo>
                  <a:pt x="181924" y="771437"/>
                </a:lnTo>
                <a:lnTo>
                  <a:pt x="53104" y="771437"/>
                </a:lnTo>
                <a:lnTo>
                  <a:pt x="53104" y="420840"/>
                </a:lnTo>
                <a:lnTo>
                  <a:pt x="181924" y="420840"/>
                </a:lnTo>
                <a:lnTo>
                  <a:pt x="181924" y="443299"/>
                </a:lnTo>
                <a:lnTo>
                  <a:pt x="293862" y="443299"/>
                </a:lnTo>
                <a:lnTo>
                  <a:pt x="322794" y="409124"/>
                </a:lnTo>
                <a:lnTo>
                  <a:pt x="14427" y="409124"/>
                </a:lnTo>
                <a:lnTo>
                  <a:pt x="0" y="322153"/>
                </a:lnTo>
                <a:lnTo>
                  <a:pt x="123712" y="322153"/>
                </a:lnTo>
                <a:lnTo>
                  <a:pt x="121965" y="317190"/>
                </a:lnTo>
                <a:cubicBezTo>
                  <a:pt x="111631" y="277661"/>
                  <a:pt x="96658" y="235676"/>
                  <a:pt x="77047" y="191235"/>
                </a:cubicBezTo>
                <a:lnTo>
                  <a:pt x="102729" y="186477"/>
                </a:lnTo>
                <a:lnTo>
                  <a:pt x="36886" y="186477"/>
                </a:lnTo>
                <a:lnTo>
                  <a:pt x="22459" y="99506"/>
                </a:lnTo>
                <a:lnTo>
                  <a:pt x="199012" y="99506"/>
                </a:lnTo>
                <a:cubicBezTo>
                  <a:pt x="194066" y="97459"/>
                  <a:pt x="184056" y="86733"/>
                  <a:pt x="168981" y="67326"/>
                </a:cubicBezTo>
                <a:cubicBezTo>
                  <a:pt x="160079" y="56173"/>
                  <a:pt x="152968" y="45600"/>
                  <a:pt x="147647" y="35607"/>
                </a:cubicBezTo>
                <a:close/>
              </a:path>
            </a:pathLst>
          </a:custGeom>
          <a:solidFill>
            <a:schemeClr val="tx1">
              <a:lumMod val="65000"/>
              <a:lumOff val="35000"/>
            </a:schemeClr>
          </a:solidFill>
          <a:ln>
            <a:noFill/>
          </a:ln>
          <a:scene3d>
            <a:camera prst="orthographicFront">
              <a:rot lat="600000" lon="606000" rev="5400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nvSpPr>
        <p:spPr>
          <a:xfrm>
            <a:off x="7093280" y="3020859"/>
            <a:ext cx="774097" cy="788627"/>
          </a:xfrm>
          <a:custGeom>
            <a:avLst/>
            <a:gdLst/>
            <a:ahLst/>
            <a:cxnLst/>
            <a:rect l="l" t="t" r="r" b="b"/>
            <a:pathLst>
              <a:path w="774097" h="788627">
                <a:moveTo>
                  <a:pt x="569561" y="0"/>
                </a:moveTo>
                <a:lnTo>
                  <a:pt x="662058" y="94850"/>
                </a:lnTo>
                <a:cubicBezTo>
                  <a:pt x="672562" y="108732"/>
                  <a:pt x="669373" y="120737"/>
                  <a:pt x="652491" y="130867"/>
                </a:cubicBezTo>
                <a:lnTo>
                  <a:pt x="592583" y="146573"/>
                </a:lnTo>
                <a:cubicBezTo>
                  <a:pt x="576621" y="160454"/>
                  <a:pt x="551007" y="179451"/>
                  <a:pt x="515741" y="203565"/>
                </a:cubicBezTo>
                <a:cubicBezTo>
                  <a:pt x="499131" y="213865"/>
                  <a:pt x="487876" y="218469"/>
                  <a:pt x="481976" y="217378"/>
                </a:cubicBezTo>
                <a:cubicBezTo>
                  <a:pt x="490843" y="217616"/>
                  <a:pt x="499711" y="219936"/>
                  <a:pt x="508579" y="224335"/>
                </a:cubicBezTo>
                <a:cubicBezTo>
                  <a:pt x="525086" y="232964"/>
                  <a:pt x="531004" y="246624"/>
                  <a:pt x="526331" y="265314"/>
                </a:cubicBezTo>
                <a:cubicBezTo>
                  <a:pt x="522443" y="276842"/>
                  <a:pt x="520499" y="285284"/>
                  <a:pt x="520499" y="290638"/>
                </a:cubicBezTo>
                <a:lnTo>
                  <a:pt x="615093" y="290638"/>
                </a:lnTo>
                <a:lnTo>
                  <a:pt x="667890" y="242446"/>
                </a:lnTo>
                <a:lnTo>
                  <a:pt x="764633" y="331054"/>
                </a:lnTo>
                <a:cubicBezTo>
                  <a:pt x="770942" y="337364"/>
                  <a:pt x="774097" y="343213"/>
                  <a:pt x="774097" y="348602"/>
                </a:cubicBezTo>
                <a:cubicBezTo>
                  <a:pt x="774097" y="358050"/>
                  <a:pt x="767668" y="364394"/>
                  <a:pt x="754810" y="367634"/>
                </a:cubicBezTo>
                <a:lnTo>
                  <a:pt x="722119" y="385488"/>
                </a:lnTo>
                <a:cubicBezTo>
                  <a:pt x="718060" y="389547"/>
                  <a:pt x="712160" y="396454"/>
                  <a:pt x="704418" y="406208"/>
                </a:cubicBezTo>
                <a:cubicBezTo>
                  <a:pt x="676178" y="440997"/>
                  <a:pt x="645397" y="474302"/>
                  <a:pt x="612075" y="506123"/>
                </a:cubicBezTo>
                <a:lnTo>
                  <a:pt x="555441" y="478752"/>
                </a:lnTo>
                <a:lnTo>
                  <a:pt x="600359" y="380884"/>
                </a:lnTo>
                <a:lnTo>
                  <a:pt x="498040" y="380884"/>
                </a:lnTo>
                <a:lnTo>
                  <a:pt x="498040" y="671624"/>
                </a:lnTo>
                <a:cubicBezTo>
                  <a:pt x="502303" y="742770"/>
                  <a:pt x="448841" y="781771"/>
                  <a:pt x="337654" y="788627"/>
                </a:cubicBezTo>
                <a:cubicBezTo>
                  <a:pt x="335403" y="749097"/>
                  <a:pt x="304349" y="723978"/>
                  <a:pt x="244492" y="713268"/>
                </a:cubicBezTo>
                <a:lnTo>
                  <a:pt x="240758" y="646965"/>
                </a:lnTo>
                <a:cubicBezTo>
                  <a:pt x="332811" y="653377"/>
                  <a:pt x="373483" y="643452"/>
                  <a:pt x="362774" y="617191"/>
                </a:cubicBezTo>
                <a:lnTo>
                  <a:pt x="362774" y="435471"/>
                </a:lnTo>
                <a:cubicBezTo>
                  <a:pt x="294731" y="538609"/>
                  <a:pt x="191679" y="633851"/>
                  <a:pt x="53616" y="721198"/>
                </a:cubicBezTo>
                <a:lnTo>
                  <a:pt x="0" y="670397"/>
                </a:lnTo>
                <a:cubicBezTo>
                  <a:pt x="109891" y="582231"/>
                  <a:pt x="197647" y="485727"/>
                  <a:pt x="263268" y="380884"/>
                </a:cubicBezTo>
                <a:lnTo>
                  <a:pt x="33970" y="380884"/>
                </a:lnTo>
                <a:lnTo>
                  <a:pt x="16064" y="290638"/>
                </a:lnTo>
                <a:lnTo>
                  <a:pt x="378838" y="290638"/>
                </a:lnTo>
                <a:cubicBezTo>
                  <a:pt x="339479" y="276109"/>
                  <a:pt x="288114" y="251041"/>
                  <a:pt x="224745" y="215434"/>
                </a:cubicBezTo>
                <a:lnTo>
                  <a:pt x="254571" y="160130"/>
                </a:lnTo>
                <a:cubicBezTo>
                  <a:pt x="270294" y="164564"/>
                  <a:pt x="287825" y="168895"/>
                  <a:pt x="307163" y="173125"/>
                </a:cubicBezTo>
                <a:cubicBezTo>
                  <a:pt x="347818" y="181617"/>
                  <a:pt x="375836" y="186818"/>
                  <a:pt x="391218" y="188728"/>
                </a:cubicBezTo>
                <a:cubicBezTo>
                  <a:pt x="395550" y="185863"/>
                  <a:pt x="403053" y="179127"/>
                  <a:pt x="413729" y="168520"/>
                </a:cubicBezTo>
                <a:cubicBezTo>
                  <a:pt x="435113" y="147306"/>
                  <a:pt x="451314" y="135147"/>
                  <a:pt x="462330" y="132043"/>
                </a:cubicBezTo>
                <a:lnTo>
                  <a:pt x="127030" y="132043"/>
                </a:lnTo>
                <a:lnTo>
                  <a:pt x="109175" y="41798"/>
                </a:lnTo>
                <a:lnTo>
                  <a:pt x="512927" y="41798"/>
                </a:lnTo>
                <a:close/>
              </a:path>
            </a:pathLst>
          </a:custGeom>
          <a:solidFill>
            <a:schemeClr val="tx1">
              <a:lumMod val="65000"/>
              <a:lumOff val="35000"/>
            </a:schemeClr>
          </a:solidFill>
          <a:ln>
            <a:noFill/>
          </a:ln>
          <a:scene3d>
            <a:camera prst="orthographicFront">
              <a:rot lat="600000" lon="606000" rev="5400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a:off x="9826274" y="2997648"/>
            <a:ext cx="760642" cy="792975"/>
          </a:xfrm>
          <a:custGeom>
            <a:avLst/>
            <a:gdLst/>
            <a:ahLst/>
            <a:cxnLst/>
            <a:rect l="l" t="t" r="r" b="b"/>
            <a:pathLst>
              <a:path w="760642" h="792975">
                <a:moveTo>
                  <a:pt x="333612" y="639803"/>
                </a:moveTo>
                <a:lnTo>
                  <a:pt x="333612" y="673876"/>
                </a:lnTo>
                <a:lnTo>
                  <a:pt x="555082" y="673876"/>
                </a:lnTo>
                <a:lnTo>
                  <a:pt x="555082" y="639803"/>
                </a:lnTo>
                <a:close/>
                <a:moveTo>
                  <a:pt x="333612" y="531754"/>
                </a:moveTo>
                <a:lnTo>
                  <a:pt x="333612" y="562450"/>
                </a:lnTo>
                <a:lnTo>
                  <a:pt x="555082" y="562450"/>
                </a:lnTo>
                <a:lnTo>
                  <a:pt x="555082" y="531754"/>
                </a:lnTo>
                <a:close/>
                <a:moveTo>
                  <a:pt x="333612" y="420328"/>
                </a:moveTo>
                <a:lnTo>
                  <a:pt x="333612" y="454401"/>
                </a:lnTo>
                <a:lnTo>
                  <a:pt x="555082" y="454401"/>
                </a:lnTo>
                <a:lnTo>
                  <a:pt x="555082" y="420328"/>
                </a:lnTo>
                <a:close/>
                <a:moveTo>
                  <a:pt x="507043" y="289360"/>
                </a:moveTo>
                <a:lnTo>
                  <a:pt x="507043" y="333357"/>
                </a:lnTo>
                <a:lnTo>
                  <a:pt x="554673" y="333357"/>
                </a:lnTo>
                <a:lnTo>
                  <a:pt x="578721" y="289360"/>
                </a:lnTo>
                <a:close/>
                <a:moveTo>
                  <a:pt x="375051" y="154452"/>
                </a:moveTo>
                <a:cubicBezTo>
                  <a:pt x="320822" y="156600"/>
                  <a:pt x="264427" y="157675"/>
                  <a:pt x="205866" y="157675"/>
                </a:cubicBezTo>
                <a:lnTo>
                  <a:pt x="205866" y="199114"/>
                </a:lnTo>
                <a:lnTo>
                  <a:pt x="375051" y="199114"/>
                </a:lnTo>
                <a:close/>
                <a:moveTo>
                  <a:pt x="650342" y="0"/>
                </a:moveTo>
                <a:lnTo>
                  <a:pt x="712501" y="127030"/>
                </a:lnTo>
                <a:cubicBezTo>
                  <a:pt x="642958" y="136682"/>
                  <a:pt x="574472" y="143503"/>
                  <a:pt x="507043" y="147494"/>
                </a:cubicBezTo>
                <a:lnTo>
                  <a:pt x="507043" y="199114"/>
                </a:lnTo>
                <a:lnTo>
                  <a:pt x="638166" y="199114"/>
                </a:lnTo>
                <a:lnTo>
                  <a:pt x="663694" y="157316"/>
                </a:lnTo>
                <a:lnTo>
                  <a:pt x="760642" y="223875"/>
                </a:lnTo>
                <a:lnTo>
                  <a:pt x="727746" y="289360"/>
                </a:lnTo>
                <a:lnTo>
                  <a:pt x="581253" y="289360"/>
                </a:lnTo>
                <a:lnTo>
                  <a:pt x="706361" y="354281"/>
                </a:lnTo>
                <a:lnTo>
                  <a:pt x="683902" y="397204"/>
                </a:lnTo>
                <a:lnTo>
                  <a:pt x="683902" y="789752"/>
                </a:lnTo>
                <a:lnTo>
                  <a:pt x="555082" y="789752"/>
                </a:lnTo>
                <a:lnTo>
                  <a:pt x="555082" y="760847"/>
                </a:lnTo>
                <a:lnTo>
                  <a:pt x="333612" y="760847"/>
                </a:lnTo>
                <a:lnTo>
                  <a:pt x="333612" y="792975"/>
                </a:lnTo>
                <a:lnTo>
                  <a:pt x="211238" y="792975"/>
                </a:lnTo>
                <a:lnTo>
                  <a:pt x="211238" y="314121"/>
                </a:lnTo>
                <a:lnTo>
                  <a:pt x="333612" y="314121"/>
                </a:lnTo>
                <a:lnTo>
                  <a:pt x="333612" y="333357"/>
                </a:lnTo>
                <a:lnTo>
                  <a:pt x="375051" y="333357"/>
                </a:lnTo>
                <a:lnTo>
                  <a:pt x="375051" y="289360"/>
                </a:lnTo>
                <a:lnTo>
                  <a:pt x="206838" y="289360"/>
                </a:lnTo>
                <a:cubicBezTo>
                  <a:pt x="211102" y="493077"/>
                  <a:pt x="163199" y="648245"/>
                  <a:pt x="63131" y="754861"/>
                </a:cubicBezTo>
                <a:lnTo>
                  <a:pt x="0" y="720226"/>
                </a:lnTo>
                <a:cubicBezTo>
                  <a:pt x="53513" y="624728"/>
                  <a:pt x="79195" y="479963"/>
                  <a:pt x="77046" y="285932"/>
                </a:cubicBezTo>
                <a:lnTo>
                  <a:pt x="77046" y="57862"/>
                </a:lnTo>
                <a:lnTo>
                  <a:pt x="205866" y="57862"/>
                </a:lnTo>
                <a:lnTo>
                  <a:pt x="205866" y="70601"/>
                </a:lnTo>
                <a:cubicBezTo>
                  <a:pt x="385471" y="62245"/>
                  <a:pt x="533629" y="38711"/>
                  <a:pt x="650342" y="0"/>
                </a:cubicBezTo>
                <a:close/>
              </a:path>
            </a:pathLst>
          </a:custGeom>
          <a:solidFill>
            <a:schemeClr val="tx1">
              <a:lumMod val="65000"/>
              <a:lumOff val="35000"/>
            </a:schemeClr>
          </a:solidFill>
          <a:ln>
            <a:noFill/>
          </a:ln>
          <a:scene3d>
            <a:camera prst="orthographicFront">
              <a:rot lat="600000" lon="606000" rev="5400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20" name="矩形 19"/>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7" name="图文框 6"/>
          <p:cNvSpPr/>
          <p:nvPr/>
        </p:nvSpPr>
        <p:spPr>
          <a:xfrm>
            <a:off x="1195149" y="2126808"/>
            <a:ext cx="9801703" cy="3405433"/>
          </a:xfrm>
          <a:prstGeom prst="frame">
            <a:avLst>
              <a:gd name="adj1" fmla="val 7467"/>
            </a:avLst>
          </a:prstGeom>
          <a:gradFill flip="none" rotWithShape="1">
            <a:gsLst>
              <a:gs pos="0">
                <a:srgbClr val="FBECC4"/>
              </a:gs>
              <a:gs pos="100000">
                <a:srgbClr val="DCB497"/>
              </a:gs>
            </a:gsLst>
            <a:lin ang="0" scaled="0"/>
            <a:tileRect/>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69948" y="2414261"/>
            <a:ext cx="9235724" cy="282868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25835" y="2634211"/>
            <a:ext cx="8340327" cy="2446824"/>
          </a:xfrm>
          <a:prstGeom prst="rect">
            <a:avLst/>
          </a:prstGeom>
        </p:spPr>
        <p:txBody>
          <a:bodyPr wrap="square">
            <a:spAutoFit/>
          </a:bodyPr>
          <a:lstStyle/>
          <a:p>
            <a:pPr indent="457200" algn="just" fontAlgn="auto">
              <a:lnSpc>
                <a:spcPct val="150000"/>
              </a:lnSpc>
            </a:pPr>
            <a:r>
              <a:rPr lang="zh-CN" altLang="en-US" sz="2200" b="1" dirty="0">
                <a:latin typeface="楷体" panose="02010609060101010101" pitchFamily="49" charset="-122"/>
                <a:ea typeface="楷体" panose="02010609060101010101" pitchFamily="49" charset="-122"/>
              </a:rPr>
              <a:t> 我们历来就主张，在人民民主专政下面，解决敌我之间的和人民内部的这两类不同性质的矛盾，采用专政和民主这样两种不同的方法。</a:t>
            </a:r>
            <a:endParaRPr lang="en-US" altLang="zh-CN" sz="2200" b="1" dirty="0">
              <a:latin typeface="楷体" panose="02010609060101010101" pitchFamily="49" charset="-122"/>
              <a:ea typeface="楷体" panose="02010609060101010101" pitchFamily="49" charset="-122"/>
            </a:endParaRPr>
          </a:p>
          <a:p>
            <a:pPr indent="457200" algn="r" fontAlgn="auto">
              <a:lnSpc>
                <a:spcPct val="150000"/>
              </a:lnSpc>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关于正确处理人民内部矛盾的问题</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indent="457200" algn="r" fontAlgn="auto">
              <a:lnSpc>
                <a:spcPct val="150000"/>
              </a:lnSpc>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1957</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grpSp>
        <p:nvGrpSpPr>
          <p:cNvPr id="30" name="组合 29"/>
          <p:cNvGrpSpPr/>
          <p:nvPr/>
        </p:nvGrpSpPr>
        <p:grpSpPr>
          <a:xfrm>
            <a:off x="2688965" y="998723"/>
            <a:ext cx="6814071" cy="670202"/>
            <a:chOff x="9003189" y="740677"/>
            <a:chExt cx="2974957" cy="670202"/>
          </a:xfrm>
        </p:grpSpPr>
        <p:sp>
          <p:nvSpPr>
            <p:cNvPr id="31"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正确处理两类不同性质社会矛盾的基本方法</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592789"/>
            <a:ext cx="12192000" cy="3454604"/>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11" name="文本框 10"/>
          <p:cNvSpPr txBox="1"/>
          <p:nvPr/>
        </p:nvSpPr>
        <p:spPr>
          <a:xfrm>
            <a:off x="2570247" y="1348837"/>
            <a:ext cx="7051506" cy="540341"/>
          </a:xfrm>
          <a:prstGeom prst="rect">
            <a:avLst/>
          </a:prstGeom>
          <a:noFill/>
        </p:spPr>
        <p:txBody>
          <a:bodyPr wrap="square" rtlCol="0">
            <a:spAutoFit/>
          </a:bodyPr>
          <a:lstStyle/>
          <a:p>
            <a:pPr algn="ctr">
              <a:lnSpc>
                <a:spcPct val="150000"/>
              </a:lnSpc>
            </a:pPr>
            <a:r>
              <a:rPr lang="zh-CN" altLang="en-US" sz="2200" dirty="0">
                <a:solidFill>
                  <a:schemeClr val="tx1">
                    <a:lumMod val="85000"/>
                    <a:lumOff val="15000"/>
                  </a:schemeClr>
                </a:solidFill>
                <a:latin typeface="华文中宋" panose="02010600040101010101" pitchFamily="2" charset="-122"/>
                <a:ea typeface="华文中宋" panose="02010600040101010101" pitchFamily="2" charset="-122"/>
                <a:cs typeface="+mn-ea"/>
                <a:sym typeface="+mn-lt"/>
              </a:rPr>
              <a:t>用民主的方法解决人民内部矛盾，这是一个总方针</a:t>
            </a:r>
            <a:endParaRPr lang="en-US" altLang="zh-CN" sz="2200" dirty="0">
              <a:solidFill>
                <a:schemeClr val="tx1">
                  <a:lumMod val="85000"/>
                  <a:lumOff val="15000"/>
                </a:schemeClr>
              </a:solidFill>
              <a:latin typeface="华文中宋" panose="02010600040101010101" pitchFamily="2" charset="-122"/>
              <a:ea typeface="华文中宋" panose="02010600040101010101" pitchFamily="2" charset="-122"/>
              <a:cs typeface="+mn-ea"/>
              <a:sym typeface="+mn-lt"/>
            </a:endParaRPr>
          </a:p>
        </p:txBody>
      </p:sp>
      <p:sp>
        <p:nvSpPr>
          <p:cNvPr id="14" name="iṣ1íḋe"/>
          <p:cNvSpPr/>
          <p:nvPr/>
        </p:nvSpPr>
        <p:spPr>
          <a:xfrm>
            <a:off x="3585197" y="2149978"/>
            <a:ext cx="4670662" cy="442811"/>
          </a:xfrm>
          <a:prstGeom prst="cube">
            <a:avLst>
              <a:gd name="adj" fmla="val 8936"/>
            </a:avLst>
          </a:prstGeom>
          <a:gradFill>
            <a:gsLst>
              <a:gs pos="0">
                <a:srgbClr val="CB360E"/>
              </a:gs>
              <a:gs pos="97000">
                <a:srgbClr val="EB3F12"/>
              </a:gs>
              <a:gs pos="55000">
                <a:srgbClr val="EB3F12"/>
              </a:gs>
            </a:gsLst>
            <a:lin ang="0" scaled="1"/>
          </a:gra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方针</a:t>
            </a:r>
            <a:endPar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8" name="îş1ïďe"/>
          <p:cNvSpPr/>
          <p:nvPr/>
        </p:nvSpPr>
        <p:spPr>
          <a:xfrm>
            <a:off x="3585208" y="2868477"/>
            <a:ext cx="205139" cy="204988"/>
          </a:xfrm>
          <a:prstGeom prst="cube">
            <a:avLst/>
          </a:prstGeom>
          <a:solidFill>
            <a:srgbClr val="C00000"/>
          </a:solidFill>
          <a:ln>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9" name="îsľiḍê"/>
          <p:cNvSpPr/>
          <p:nvPr/>
        </p:nvSpPr>
        <p:spPr>
          <a:xfrm>
            <a:off x="3780682" y="2732057"/>
            <a:ext cx="4467270"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实行</a:t>
            </a:r>
            <a:r>
              <a:rPr lang="zh-CN" altLang="en-US" dirty="0">
                <a:solidFill>
                  <a:schemeClr val="tx1"/>
                </a:solidFill>
                <a:latin typeface="楷体" panose="02010609060101010101" pitchFamily="49" charset="-122"/>
                <a:ea typeface="楷体" panose="02010609060101010101" pitchFamily="49" charset="-122"/>
                <a:cs typeface="+mn-ea"/>
                <a:sym typeface="+mn-lt"/>
              </a:rPr>
              <a:t>“</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团结</a:t>
            </a:r>
            <a:r>
              <a:rPr lang="en-US" altLang="zh-CN"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批评</a:t>
            </a:r>
            <a:r>
              <a:rPr lang="en-US" altLang="zh-CN"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团结</a:t>
            </a:r>
            <a:r>
              <a:rPr lang="zh-CN" altLang="en-US" dirty="0">
                <a:solidFill>
                  <a:schemeClr val="tx1"/>
                </a:solidFill>
                <a:latin typeface="楷体" panose="02010609060101010101" pitchFamily="49" charset="-122"/>
                <a:ea typeface="楷体" panose="02010609060101010101" pitchFamily="49" charset="-122"/>
                <a:cs typeface="+mn-ea"/>
                <a:sym typeface="+mn-lt"/>
              </a:rPr>
              <a:t>”</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的方针</a:t>
            </a:r>
            <a:endParaRPr kumimoji="0" 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6" name="ïŝļiḑè"/>
          <p:cNvSpPr/>
          <p:nvPr/>
        </p:nvSpPr>
        <p:spPr>
          <a:xfrm>
            <a:off x="3585208" y="3425393"/>
            <a:ext cx="205139" cy="204988"/>
          </a:xfrm>
          <a:prstGeom prst="cube">
            <a:avLst/>
          </a:prstGeom>
          <a:solidFill>
            <a:srgbClr val="C00000"/>
          </a:solidFill>
          <a:ln>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7" name="ïSḻíḑè"/>
          <p:cNvSpPr/>
          <p:nvPr/>
        </p:nvSpPr>
        <p:spPr>
          <a:xfrm>
            <a:off x="3780682" y="3288973"/>
            <a:ext cx="4467270"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实行</a:t>
            </a:r>
            <a:r>
              <a:rPr lang="zh-CN" altLang="en-US" dirty="0">
                <a:solidFill>
                  <a:schemeClr val="tx1"/>
                </a:solidFill>
                <a:latin typeface="楷体" panose="02010609060101010101" pitchFamily="49" charset="-122"/>
                <a:ea typeface="楷体" panose="02010609060101010101" pitchFamily="49" charset="-122"/>
                <a:cs typeface="+mn-ea"/>
                <a:sym typeface="+mn-lt"/>
              </a:rPr>
              <a:t>“</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统筹兼顾、适当安排</a:t>
            </a:r>
            <a:r>
              <a:rPr lang="zh-CN" altLang="en-US" dirty="0">
                <a:solidFill>
                  <a:schemeClr val="tx1"/>
                </a:solidFill>
                <a:latin typeface="楷体" panose="02010609060101010101" pitchFamily="49" charset="-122"/>
                <a:ea typeface="楷体" panose="02010609060101010101" pitchFamily="49" charset="-122"/>
                <a:cs typeface="+mn-ea"/>
                <a:sym typeface="+mn-lt"/>
              </a:rPr>
              <a:t>”</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的方针</a:t>
            </a:r>
            <a:endParaRPr kumimoji="0" 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4" name="ïs1iďe"/>
          <p:cNvSpPr/>
          <p:nvPr/>
        </p:nvSpPr>
        <p:spPr>
          <a:xfrm>
            <a:off x="3585208" y="3982309"/>
            <a:ext cx="205139" cy="204988"/>
          </a:xfrm>
          <a:prstGeom prst="cube">
            <a:avLst/>
          </a:prstGeom>
          <a:solidFill>
            <a:srgbClr val="C00000"/>
          </a:solidFill>
          <a:ln>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5" name="îs1iḋe"/>
          <p:cNvSpPr/>
          <p:nvPr/>
        </p:nvSpPr>
        <p:spPr>
          <a:xfrm>
            <a:off x="3780681" y="3641970"/>
            <a:ext cx="8069586" cy="879973"/>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lvl="0" defTabSz="533400">
              <a:lnSpc>
                <a:spcPct val="13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坚持民主集中制原则，努力克服政府机关的官僚主义，也要加强对群众的教育</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7" name="isḷïḓê"/>
          <p:cNvSpPr/>
          <p:nvPr/>
        </p:nvSpPr>
        <p:spPr>
          <a:xfrm>
            <a:off x="349474" y="2865631"/>
            <a:ext cx="205139" cy="204988"/>
          </a:xfrm>
          <a:prstGeom prst="cube">
            <a:avLst/>
          </a:prstGeom>
          <a:solidFill>
            <a:schemeClr val="tx1">
              <a:lumMod val="50000"/>
              <a:lumOff val="5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square" lIns="91440" tIns="45720" rIns="91440" bIns="45720">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cs typeface="+mn-ea"/>
              <a:sym typeface="+mn-lt"/>
            </a:endParaRPr>
          </a:p>
        </p:txBody>
      </p:sp>
      <p:sp>
        <p:nvSpPr>
          <p:cNvPr id="25" name="ïśḻidê"/>
          <p:cNvSpPr/>
          <p:nvPr/>
        </p:nvSpPr>
        <p:spPr>
          <a:xfrm>
            <a:off x="544948" y="2729211"/>
            <a:ext cx="2820488"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政治思想领域</a:t>
            </a:r>
            <a:endParaRPr kumimoji="0" 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 name="îṡḷîḋé"/>
          <p:cNvSpPr/>
          <p:nvPr/>
        </p:nvSpPr>
        <p:spPr>
          <a:xfrm>
            <a:off x="349474" y="2149978"/>
            <a:ext cx="2353075" cy="442811"/>
          </a:xfrm>
          <a:prstGeom prst="cube">
            <a:avLst>
              <a:gd name="adj" fmla="val 11614"/>
            </a:avLst>
          </a:prstGeom>
          <a:gradFill>
            <a:gsLst>
              <a:gs pos="0">
                <a:schemeClr val="tx1">
                  <a:lumMod val="65000"/>
                  <a:lumOff val="35000"/>
                </a:schemeClr>
              </a:gs>
              <a:gs pos="48000">
                <a:schemeClr val="bg1">
                  <a:lumMod val="50000"/>
                </a:schemeClr>
              </a:gs>
              <a:gs pos="100000">
                <a:schemeClr val="bg1">
                  <a:lumMod val="85000"/>
                </a:schemeClr>
              </a:gs>
            </a:gsLst>
            <a:lin ang="0" scaled="1"/>
          </a:gra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rmAutofit lnSpcReduction="10000"/>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人民内部矛盾</a:t>
            </a:r>
            <a:endPar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 name="ïṩ1íḋê"/>
          <p:cNvSpPr/>
          <p:nvPr/>
        </p:nvSpPr>
        <p:spPr>
          <a:xfrm>
            <a:off x="349474" y="3422547"/>
            <a:ext cx="205139" cy="204988"/>
          </a:xfrm>
          <a:prstGeom prst="cube">
            <a:avLst/>
          </a:prstGeom>
          <a:solidFill>
            <a:schemeClr val="tx1">
              <a:lumMod val="50000"/>
              <a:lumOff val="5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28" name="ïṩļïḍe"/>
          <p:cNvSpPr/>
          <p:nvPr/>
        </p:nvSpPr>
        <p:spPr>
          <a:xfrm>
            <a:off x="544948" y="3286127"/>
            <a:ext cx="2820488"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物质利益、分配方面</a:t>
            </a:r>
            <a:endParaRPr kumimoji="0" 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9" name="i$ľíḋe"/>
          <p:cNvSpPr/>
          <p:nvPr/>
        </p:nvSpPr>
        <p:spPr>
          <a:xfrm>
            <a:off x="349474" y="3979463"/>
            <a:ext cx="205139" cy="204988"/>
          </a:xfrm>
          <a:prstGeom prst="cube">
            <a:avLst/>
          </a:prstGeom>
          <a:solidFill>
            <a:schemeClr val="tx1">
              <a:lumMod val="50000"/>
              <a:lumOff val="5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30" name="îSlíḑé"/>
          <p:cNvSpPr/>
          <p:nvPr/>
        </p:nvSpPr>
        <p:spPr>
          <a:xfrm>
            <a:off x="544948" y="3843043"/>
            <a:ext cx="2820488"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人民群众和政府机关</a:t>
            </a:r>
            <a:endParaRPr kumimoji="0" 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7" name="矩形 46"/>
          <p:cNvSpPr/>
          <p:nvPr/>
        </p:nvSpPr>
        <p:spPr>
          <a:xfrm>
            <a:off x="4287456" y="907340"/>
            <a:ext cx="3617089"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正确处理人民内部矛盾的方针</a:t>
            </a:r>
            <a:endParaRPr lang="zh-CN" altLang="en-US" sz="2000" b="1" dirty="0">
              <a:latin typeface="微软雅黑" panose="020B0503020204020204" pitchFamily="34" charset="-122"/>
              <a:ea typeface="微软雅黑" panose="020B0503020204020204" pitchFamily="34" charset="-122"/>
            </a:endParaRPr>
          </a:p>
        </p:txBody>
      </p:sp>
      <p:sp>
        <p:nvSpPr>
          <p:cNvPr id="50" name="矩形: 对角圆角 41"/>
          <p:cNvSpPr>
            <a:spLocks noChangeAspect="1"/>
          </p:cNvSpPr>
          <p:nvPr/>
        </p:nvSpPr>
        <p:spPr>
          <a:xfrm rot="18900000">
            <a:off x="3908366" y="973305"/>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a:off x="2781094" y="2970971"/>
            <a:ext cx="616330" cy="0"/>
          </a:xfrm>
          <a:prstGeom prst="straightConnector1">
            <a:avLst/>
          </a:prstGeom>
          <a:ln w="19050">
            <a:solidFill>
              <a:srgbClr val="EB8515"/>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2781094" y="3527887"/>
            <a:ext cx="616330" cy="0"/>
          </a:xfrm>
          <a:prstGeom prst="straightConnector1">
            <a:avLst/>
          </a:prstGeom>
          <a:ln w="19050">
            <a:solidFill>
              <a:srgbClr val="EB8515"/>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781094" y="4084803"/>
            <a:ext cx="616330" cy="0"/>
          </a:xfrm>
          <a:prstGeom prst="straightConnector1">
            <a:avLst/>
          </a:prstGeom>
          <a:ln w="19050">
            <a:solidFill>
              <a:srgbClr val="EB8515"/>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0" name="îş1ïďe"/>
          <p:cNvSpPr/>
          <p:nvPr/>
        </p:nvSpPr>
        <p:spPr>
          <a:xfrm>
            <a:off x="3585208" y="4583409"/>
            <a:ext cx="205139" cy="204988"/>
          </a:xfrm>
          <a:prstGeom prst="cube">
            <a:avLst/>
          </a:prstGeom>
          <a:solidFill>
            <a:srgbClr val="C00000"/>
          </a:solidFill>
          <a:ln>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1" name="ïŝļiḑè"/>
          <p:cNvSpPr/>
          <p:nvPr/>
        </p:nvSpPr>
        <p:spPr>
          <a:xfrm>
            <a:off x="3585208" y="5140325"/>
            <a:ext cx="205139" cy="204988"/>
          </a:xfrm>
          <a:prstGeom prst="cube">
            <a:avLst/>
          </a:prstGeom>
          <a:solidFill>
            <a:srgbClr val="C00000"/>
          </a:solidFill>
          <a:ln>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2" name="ïSḻíḑè"/>
          <p:cNvSpPr/>
          <p:nvPr/>
        </p:nvSpPr>
        <p:spPr>
          <a:xfrm>
            <a:off x="3780682" y="5003905"/>
            <a:ext cx="8214550"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实行在坚持社会主义道路和共产党领导的前提</a:t>
            </a: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下</a:t>
            </a:r>
            <a:r>
              <a:rPr lang="zh-CN" altLang="en-US" dirty="0">
                <a:solidFill>
                  <a:schemeClr val="tx1"/>
                </a:solidFill>
                <a:latin typeface="楷体" panose="02010609060101010101" pitchFamily="49" charset="-122"/>
                <a:ea typeface="楷体" panose="02010609060101010101" pitchFamily="49" charset="-122"/>
                <a:cs typeface="+mn-ea"/>
                <a:sym typeface="+mn-lt"/>
              </a:rPr>
              <a:t>“</a:t>
            </a: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长期共存</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、互相</a:t>
            </a: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监督</a:t>
            </a:r>
            <a:r>
              <a:rPr lang="zh-CN" altLang="en-US" dirty="0">
                <a:solidFill>
                  <a:schemeClr val="tx1"/>
                </a:solidFill>
                <a:latin typeface="楷体" panose="02010609060101010101" pitchFamily="49" charset="-122"/>
                <a:ea typeface="楷体" panose="02010609060101010101" pitchFamily="49" charset="-122"/>
                <a:cs typeface="+mn-ea"/>
                <a:sym typeface="+mn-lt"/>
              </a:rPr>
              <a:t>”</a:t>
            </a: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的</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方针</a:t>
            </a:r>
            <a:endParaRPr kumimoji="0" 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3" name="ïs1iďe"/>
          <p:cNvSpPr/>
          <p:nvPr/>
        </p:nvSpPr>
        <p:spPr>
          <a:xfrm>
            <a:off x="3585208" y="5697241"/>
            <a:ext cx="205139" cy="204988"/>
          </a:xfrm>
          <a:prstGeom prst="cube">
            <a:avLst/>
          </a:prstGeom>
          <a:solidFill>
            <a:srgbClr val="C00000"/>
          </a:solidFill>
          <a:ln>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4" name="îs1iḋe"/>
          <p:cNvSpPr/>
          <p:nvPr/>
        </p:nvSpPr>
        <p:spPr>
          <a:xfrm>
            <a:off x="3780681" y="5356902"/>
            <a:ext cx="8069586" cy="879973"/>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lvl="0" defTabSz="533400">
              <a:lnSpc>
                <a:spcPct val="13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实行民族平等、团结互助的方针</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45" name="isḷïḓê"/>
          <p:cNvSpPr/>
          <p:nvPr/>
        </p:nvSpPr>
        <p:spPr>
          <a:xfrm>
            <a:off x="349474" y="4580563"/>
            <a:ext cx="205139" cy="204988"/>
          </a:xfrm>
          <a:prstGeom prst="cube">
            <a:avLst/>
          </a:prstGeom>
          <a:solidFill>
            <a:schemeClr val="tx1">
              <a:lumMod val="50000"/>
              <a:lumOff val="5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square" lIns="91440" tIns="45720" rIns="91440" bIns="45720">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cs typeface="+mn-ea"/>
              <a:sym typeface="+mn-lt"/>
            </a:endParaRPr>
          </a:p>
        </p:txBody>
      </p:sp>
      <p:sp>
        <p:nvSpPr>
          <p:cNvPr id="46" name="ïṩ1íḋê"/>
          <p:cNvSpPr/>
          <p:nvPr/>
        </p:nvSpPr>
        <p:spPr>
          <a:xfrm>
            <a:off x="349474" y="5137479"/>
            <a:ext cx="205139" cy="204988"/>
          </a:xfrm>
          <a:prstGeom prst="cube">
            <a:avLst/>
          </a:prstGeom>
          <a:solidFill>
            <a:schemeClr val="tx1">
              <a:lumMod val="50000"/>
              <a:lumOff val="5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48" name="ïṩļïḍe"/>
          <p:cNvSpPr/>
          <p:nvPr/>
        </p:nvSpPr>
        <p:spPr>
          <a:xfrm>
            <a:off x="544948" y="5001059"/>
            <a:ext cx="2820488"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共产党和民主党派的矛盾</a:t>
            </a:r>
            <a:endParaRPr kumimoji="0" 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9" name="i$ľíḋe"/>
          <p:cNvSpPr/>
          <p:nvPr/>
        </p:nvSpPr>
        <p:spPr>
          <a:xfrm>
            <a:off x="349474" y="5694395"/>
            <a:ext cx="205139" cy="204988"/>
          </a:xfrm>
          <a:prstGeom prst="cube">
            <a:avLst/>
          </a:prstGeom>
          <a:solidFill>
            <a:schemeClr val="tx1">
              <a:lumMod val="50000"/>
              <a:lumOff val="50000"/>
            </a:schemeClr>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cs typeface="+mn-ea"/>
              <a:sym typeface="+mn-lt"/>
            </a:endParaRPr>
          </a:p>
        </p:txBody>
      </p:sp>
      <p:sp>
        <p:nvSpPr>
          <p:cNvPr id="51" name="îSlíḑé"/>
          <p:cNvSpPr/>
          <p:nvPr/>
        </p:nvSpPr>
        <p:spPr>
          <a:xfrm>
            <a:off x="544948" y="5557975"/>
            <a:ext cx="2820488"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民族之间的矛盾</a:t>
            </a:r>
            <a:endParaRPr kumimoji="0" 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52" name="直接箭头连接符 51"/>
          <p:cNvCxnSpPr/>
          <p:nvPr/>
        </p:nvCxnSpPr>
        <p:spPr>
          <a:xfrm>
            <a:off x="2781094" y="4685903"/>
            <a:ext cx="616330" cy="0"/>
          </a:xfrm>
          <a:prstGeom prst="straightConnector1">
            <a:avLst/>
          </a:prstGeom>
          <a:ln w="19050">
            <a:solidFill>
              <a:srgbClr val="EB8515"/>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183038" y="5242819"/>
            <a:ext cx="214386" cy="0"/>
          </a:xfrm>
          <a:prstGeom prst="straightConnector1">
            <a:avLst/>
          </a:prstGeom>
          <a:ln w="19050">
            <a:solidFill>
              <a:srgbClr val="EB8515"/>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2781094" y="5799735"/>
            <a:ext cx="616330" cy="0"/>
          </a:xfrm>
          <a:prstGeom prst="straightConnector1">
            <a:avLst/>
          </a:prstGeom>
          <a:ln w="19050">
            <a:solidFill>
              <a:srgbClr val="EB8515"/>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5" name="îSlíḑé"/>
          <p:cNvSpPr/>
          <p:nvPr/>
        </p:nvSpPr>
        <p:spPr>
          <a:xfrm>
            <a:off x="544948" y="4446553"/>
            <a:ext cx="2820488"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lang="zh-CN" altLang="en-US" dirty="0">
                <a:solidFill>
                  <a:schemeClr val="tx1"/>
                </a:solidFill>
                <a:latin typeface="微软雅黑" panose="020B0503020204020204" pitchFamily="34" charset="-122"/>
                <a:ea typeface="微软雅黑" panose="020B0503020204020204" pitchFamily="34" charset="-122"/>
                <a:cs typeface="+mn-ea"/>
                <a:sym typeface="+mn-lt"/>
              </a:rPr>
              <a:t>科学文化领域的矛盾</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56" name="îsľiḍê"/>
          <p:cNvSpPr/>
          <p:nvPr/>
        </p:nvSpPr>
        <p:spPr>
          <a:xfrm>
            <a:off x="3780680" y="4447017"/>
            <a:ext cx="4467270"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lvl="0" defTabSz="533400">
              <a:lnSpc>
                <a:spcPct val="90000"/>
              </a:lnSpc>
              <a:spcBef>
                <a:spcPct val="0"/>
              </a:spcBef>
              <a:spcAft>
                <a:spcPct val="35000"/>
              </a:spcAft>
              <a:defRPr/>
            </a:pP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实行</a:t>
            </a:r>
            <a:r>
              <a:rPr lang="zh-CN" altLang="en-US" dirty="0" smtClean="0">
                <a:solidFill>
                  <a:schemeClr val="tx1"/>
                </a:solidFill>
                <a:latin typeface="楷体" panose="02010609060101010101" pitchFamily="49" charset="-122"/>
                <a:ea typeface="楷体" panose="02010609060101010101" pitchFamily="49" charset="-122"/>
                <a:cs typeface="+mn-ea"/>
                <a:sym typeface="+mn-lt"/>
              </a:rPr>
              <a:t>“</a:t>
            </a: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百花齐放、百家争鸣</a:t>
            </a:r>
            <a:r>
              <a:rPr lang="zh-CN" altLang="en-US" dirty="0">
                <a:solidFill>
                  <a:schemeClr val="tx1"/>
                </a:solidFill>
                <a:latin typeface="楷体" panose="02010609060101010101" pitchFamily="49" charset="-122"/>
                <a:ea typeface="楷体" panose="02010609060101010101" pitchFamily="49" charset="-122"/>
                <a:cs typeface="+mn-ea"/>
                <a:sym typeface="+mn-lt"/>
              </a:rPr>
              <a:t>”</a:t>
            </a: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的</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方针</a:t>
            </a:r>
            <a:endParaRPr lang="zh-CN" altLang="en-US" dirty="0">
              <a:solidFill>
                <a:schemeClr val="tx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93925"/>
            <a:ext cx="12192000" cy="2759075"/>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6" name="文本框 5"/>
          <p:cNvSpPr txBox="1"/>
          <p:nvPr/>
        </p:nvSpPr>
        <p:spPr>
          <a:xfrm>
            <a:off x="9480745" y="3186971"/>
            <a:ext cx="1396536" cy="438582"/>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5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1500" dirty="0">
                <a:solidFill>
                  <a:schemeClr val="tx1">
                    <a:lumMod val="85000"/>
                    <a:lumOff val="15000"/>
                  </a:schemeClr>
                </a:solidFill>
              </a:rPr>
              <a:t>双百</a:t>
            </a:r>
            <a:r>
              <a:rPr lang="zh-CN" altLang="en-US" sz="15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1500" dirty="0">
                <a:solidFill>
                  <a:schemeClr val="tx1">
                    <a:lumMod val="85000"/>
                    <a:lumOff val="15000"/>
                  </a:schemeClr>
                </a:solidFill>
              </a:rPr>
              <a:t> 方针</a:t>
            </a:r>
            <a:endParaRPr lang="zh-CN" altLang="en-US" sz="1500" dirty="0">
              <a:solidFill>
                <a:schemeClr val="tx1">
                  <a:lumMod val="85000"/>
                  <a:lumOff val="15000"/>
                </a:schemeClr>
              </a:solidFill>
            </a:endParaRPr>
          </a:p>
        </p:txBody>
      </p:sp>
      <p:grpSp>
        <p:nvGrpSpPr>
          <p:cNvPr id="9" name="组合 8"/>
          <p:cNvGrpSpPr/>
          <p:nvPr/>
        </p:nvGrpSpPr>
        <p:grpSpPr>
          <a:xfrm>
            <a:off x="9874172" y="3977601"/>
            <a:ext cx="613495" cy="612622"/>
            <a:chOff x="10027920" y="1418508"/>
            <a:chExt cx="613495" cy="612622"/>
          </a:xfrm>
        </p:grpSpPr>
        <p:sp>
          <p:nvSpPr>
            <p:cNvPr id="7" name="椭圆 6"/>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îṥḻïḋè"/>
          <p:cNvSpPr/>
          <p:nvPr/>
        </p:nvSpPr>
        <p:spPr bwMode="auto">
          <a:xfrm>
            <a:off x="313863" y="5116052"/>
            <a:ext cx="7933412"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p>
        </p:txBody>
      </p:sp>
      <p:pic>
        <p:nvPicPr>
          <p:cNvPr id="10" name="video-[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51075" y="1348773"/>
            <a:ext cx="7243014" cy="4074196"/>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3" name="矩形 12"/>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7" name="图文框 6"/>
          <p:cNvSpPr/>
          <p:nvPr/>
        </p:nvSpPr>
        <p:spPr>
          <a:xfrm>
            <a:off x="1195148" y="2099779"/>
            <a:ext cx="9801703" cy="4032852"/>
          </a:xfrm>
          <a:prstGeom prst="frame">
            <a:avLst>
              <a:gd name="adj1" fmla="val 6027"/>
            </a:avLst>
          </a:prstGeom>
          <a:gradFill flip="none" rotWithShape="1">
            <a:gsLst>
              <a:gs pos="0">
                <a:srgbClr val="FBECC4"/>
              </a:gs>
              <a:gs pos="100000">
                <a:srgbClr val="DCB497"/>
              </a:gs>
            </a:gsLst>
            <a:lin ang="0" scaled="0"/>
            <a:tileRect/>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59674" y="2377621"/>
            <a:ext cx="9272650" cy="347716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782068" y="2612043"/>
            <a:ext cx="8627864" cy="3008324"/>
          </a:xfrm>
          <a:prstGeom prst="rect">
            <a:avLst/>
          </a:prstGeom>
        </p:spPr>
        <p:txBody>
          <a:bodyPr wrap="square">
            <a:spAutoFit/>
          </a:bodyPr>
          <a:lstStyle/>
          <a:p>
            <a:pPr indent="457200" algn="just" fontAlgn="auto">
              <a:lnSpc>
                <a:spcPct val="150000"/>
              </a:lnSpc>
            </a:pPr>
            <a:r>
              <a:rPr lang="zh-CN" altLang="en-US" sz="2200" b="1" dirty="0" smtClean="0">
                <a:latin typeface="楷体" panose="02010609060101010101" pitchFamily="49" charset="-122"/>
                <a:ea typeface="楷体" panose="02010609060101010101" pitchFamily="49" charset="-122"/>
              </a:rPr>
              <a:t>我们</a:t>
            </a:r>
            <a:r>
              <a:rPr lang="zh-CN" altLang="en-US" sz="2200" b="1" dirty="0">
                <a:latin typeface="楷体" panose="02010609060101010101" pitchFamily="49" charset="-122"/>
                <a:ea typeface="楷体" panose="02010609060101010101" pitchFamily="49" charset="-122"/>
              </a:rPr>
              <a:t>提出划分敌我和人民内部两类矛盾的界限，提出正确处理人民内部矛盾的问题，以便团结全国各族人民进行一场新的战争</a:t>
            </a:r>
            <a:r>
              <a:rPr lang="en-US" altLang="zh-CN" sz="2200" b="1" dirty="0">
                <a:latin typeface="楷体" panose="02010609060101010101" pitchFamily="49" charset="-122"/>
                <a:ea typeface="楷体" panose="02010609060101010101" pitchFamily="49" charset="-122"/>
              </a:rPr>
              <a:t>——</a:t>
            </a:r>
            <a:r>
              <a:rPr lang="zh-CN" altLang="en-US" sz="2200" b="1" dirty="0">
                <a:latin typeface="楷体" panose="02010609060101010101" pitchFamily="49" charset="-122"/>
                <a:ea typeface="楷体" panose="02010609060101010101" pitchFamily="49" charset="-122"/>
              </a:rPr>
              <a:t>向自然界开战，发展我们的经济，发展我们的</a:t>
            </a:r>
            <a:r>
              <a:rPr lang="zh-CN" altLang="en-US" sz="2200" b="1" dirty="0" smtClean="0">
                <a:latin typeface="楷体" panose="02010609060101010101" pitchFamily="49" charset="-122"/>
                <a:ea typeface="楷体" panose="02010609060101010101" pitchFamily="49" charset="-122"/>
              </a:rPr>
              <a:t>文化</a:t>
            </a:r>
            <a:r>
              <a:rPr lang="en-US" altLang="zh-CN" sz="2200" b="1" dirty="0">
                <a:latin typeface="楷体" panose="02010609060101010101" pitchFamily="49" charset="-122"/>
                <a:ea typeface="楷体" panose="02010609060101010101" pitchFamily="49" charset="-122"/>
              </a:rPr>
              <a:t>……</a:t>
            </a:r>
            <a:r>
              <a:rPr lang="zh-CN" altLang="en-US" sz="2200" b="1" dirty="0" smtClean="0">
                <a:latin typeface="楷体" panose="02010609060101010101" pitchFamily="49" charset="-122"/>
                <a:ea typeface="楷体" panose="02010609060101010101" pitchFamily="49" charset="-122"/>
              </a:rPr>
              <a:t>巩固</a:t>
            </a:r>
            <a:r>
              <a:rPr lang="zh-CN" altLang="en-US" sz="2200" b="1" dirty="0">
                <a:latin typeface="楷体" panose="02010609060101010101" pitchFamily="49" charset="-122"/>
                <a:ea typeface="楷体" panose="02010609060101010101" pitchFamily="49" charset="-122"/>
              </a:rPr>
              <a:t>我们的新制度，建设我们的新</a:t>
            </a:r>
            <a:r>
              <a:rPr lang="zh-CN" altLang="en-US" sz="2200" b="1" dirty="0" smtClean="0">
                <a:latin typeface="楷体" panose="02010609060101010101" pitchFamily="49" charset="-122"/>
                <a:ea typeface="楷体" panose="02010609060101010101" pitchFamily="49" charset="-122"/>
              </a:rPr>
              <a:t>国家</a:t>
            </a:r>
            <a:r>
              <a:rPr lang="en-US" altLang="zh-CN" sz="2200" b="1" dirty="0">
                <a:latin typeface="楷体" panose="02010609060101010101" pitchFamily="49" charset="-122"/>
                <a:ea typeface="楷体" panose="02010609060101010101" pitchFamily="49" charset="-122"/>
              </a:rPr>
              <a:t>……</a:t>
            </a:r>
            <a:endParaRPr lang="en-US" altLang="zh-CN" sz="2200" b="1" dirty="0">
              <a:latin typeface="楷体" panose="02010609060101010101" pitchFamily="49" charset="-122"/>
              <a:ea typeface="楷体" panose="02010609060101010101" pitchFamily="49" charset="-122"/>
            </a:endParaRPr>
          </a:p>
          <a:p>
            <a:pPr indent="457200" algn="r" fontAlgn="auto">
              <a:lnSpc>
                <a:spcPct val="150000"/>
              </a:lnSpc>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关于正确处理人民内部矛盾的问题</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indent="457200" algn="r" fontAlgn="auto">
              <a:lnSpc>
                <a:spcPct val="150000"/>
              </a:lnSpc>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1957</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grpSp>
        <p:nvGrpSpPr>
          <p:cNvPr id="19" name="组合 18"/>
          <p:cNvGrpSpPr/>
          <p:nvPr/>
        </p:nvGrpSpPr>
        <p:grpSpPr>
          <a:xfrm>
            <a:off x="1740877" y="998723"/>
            <a:ext cx="8710246" cy="670202"/>
            <a:chOff x="9003189" y="740677"/>
            <a:chExt cx="2974957" cy="670202"/>
          </a:xfrm>
        </p:grpSpPr>
        <p:sp>
          <p:nvSpPr>
            <p:cNvPr id="20"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区分两类不同性质矛盾和正确处理人民内部矛盾的目的和意义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98" b="22071"/>
          <a:stretch>
            <a:fillRect/>
          </a:stretch>
        </p:blipFill>
        <p:spPr>
          <a:xfrm>
            <a:off x="0" y="571500"/>
            <a:ext cx="12192000" cy="6286500"/>
          </a:xfrm>
          <a:prstGeom prst="rect">
            <a:avLst/>
          </a:prstGeom>
        </p:spPr>
      </p:pic>
      <p:sp>
        <p:nvSpPr>
          <p:cNvPr id="7" name="矩形 6"/>
          <p:cNvSpPr/>
          <p:nvPr/>
        </p:nvSpPr>
        <p:spPr>
          <a:xfrm>
            <a:off x="0" y="0"/>
            <a:ext cx="12192000" cy="6858000"/>
          </a:xfrm>
          <a:prstGeom prst="rect">
            <a:avLst/>
          </a:prstGeom>
          <a:gradFill flip="none" rotWithShape="1">
            <a:gsLst>
              <a:gs pos="25665">
                <a:srgbClr val="CFCFCF">
                  <a:alpha val="11000"/>
                </a:srgbClr>
              </a:gs>
              <a:gs pos="45000">
                <a:srgbClr val="D1D1D1">
                  <a:alpha val="68000"/>
                </a:srgbClr>
              </a:gs>
              <a:gs pos="0">
                <a:srgbClr val="CECECE">
                  <a:alpha val="0"/>
                </a:srgbClr>
              </a:gs>
              <a:gs pos="82000">
                <a:srgbClr val="D5D5D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27"/>
          <p:cNvSpPr/>
          <p:nvPr/>
        </p:nvSpPr>
        <p:spPr>
          <a:xfrm>
            <a:off x="1333500" y="889000"/>
            <a:ext cx="9525000" cy="2324100"/>
          </a:xfrm>
          <a:prstGeom prst="roundRect">
            <a:avLst>
              <a:gd name="adj" fmla="val 6440"/>
            </a:avLst>
          </a:prstGeom>
          <a:solidFill>
            <a:schemeClr val="bg1">
              <a:alpha val="64000"/>
            </a:schemeClr>
          </a:solidFill>
          <a:ln>
            <a:gradFill>
              <a:gsLst>
                <a:gs pos="100000">
                  <a:schemeClr val="bg1"/>
                </a:gs>
                <a:gs pos="1000">
                  <a:srgbClr val="C000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038019" y="1339573"/>
            <a:ext cx="8115963" cy="1477328"/>
          </a:xfrm>
          <a:prstGeom prst="rect">
            <a:avLst/>
          </a:prstGeom>
          <a:noFill/>
        </p:spPr>
        <p:txBody>
          <a:bodyPr wrap="square">
            <a:spAutoFit/>
          </a:bodyPr>
          <a:lstStyle/>
          <a:p>
            <a:pPr indent="45720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关于正确处理人民内部矛盾的问题是社会主义国家政治生活的主题。这一论断的根本着眼点，在于调动一切积极因素，团结一切可以团结的力量，把全党的注意力转到社会主义建设上来。</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lum bright="70000" contrast="-70000"/>
            <a:extLst>
              <a:ext uri="{28A0092B-C50C-407E-A947-70E740481C1C}">
                <a14:useLocalDpi xmlns:a14="http://schemas.microsoft.com/office/drawing/2010/main" val="0"/>
              </a:ext>
            </a:extLst>
          </a:blip>
          <a:srcRect t="7402" b="24345"/>
          <a:stretch>
            <a:fillRect/>
          </a:stretch>
        </p:blipFill>
        <p:spPr>
          <a:xfrm>
            <a:off x="0" y="1072683"/>
            <a:ext cx="8476343" cy="5785317"/>
          </a:xfrm>
          <a:prstGeom prst="rect">
            <a:avLst/>
          </a:prstGeom>
        </p:spPr>
      </p:pic>
      <p:sp>
        <p:nvSpPr>
          <p:cNvPr id="16" name="矩形 15"/>
          <p:cNvSpPr/>
          <p:nvPr/>
        </p:nvSpPr>
        <p:spPr>
          <a:xfrm>
            <a:off x="0" y="1072682"/>
            <a:ext cx="12192000" cy="5785318"/>
          </a:xfrm>
          <a:prstGeom prst="rect">
            <a:avLst/>
          </a:prstGeom>
          <a:gradFill flip="none" rotWithShape="1">
            <a:gsLst>
              <a:gs pos="70000">
                <a:schemeClr val="bg1"/>
              </a:gs>
              <a:gs pos="29000">
                <a:srgbClr val="CECECE">
                  <a:alpha val="0"/>
                </a:srgbClr>
              </a:gs>
              <a:gs pos="82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对角圆角 13"/>
          <p:cNvSpPr/>
          <p:nvPr/>
        </p:nvSpPr>
        <p:spPr>
          <a:xfrm>
            <a:off x="1074057" y="2452915"/>
            <a:ext cx="10043886" cy="2632360"/>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260600" y="2826786"/>
            <a:ext cx="7670801" cy="1938992"/>
          </a:xfrm>
          <a:prstGeom prst="rect">
            <a:avLst/>
          </a:prstGeom>
          <a:noFill/>
        </p:spPr>
        <p:txBody>
          <a:bodyPr wrap="square" rtlCol="0">
            <a:spAutoFit/>
          </a:bodyPr>
          <a:lstStyle/>
          <a:p>
            <a:pPr indent="45720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科学揭示了社会主义社会发展的动力，以独创性的内容丰富了马克思主义的理论宝库，为正确处理社会主义社会各种矛盾、创造良好的社会环境和政治环境，提供了基本的理论依据，也为后来的社会主义改革奠定了理论基础。</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6100" y="727803"/>
            <a:ext cx="6019800" cy="670202"/>
            <a:chOff x="9003189" y="740677"/>
            <a:chExt cx="2974957" cy="670202"/>
          </a:xfrm>
        </p:grpSpPr>
        <p:sp>
          <p:nvSpPr>
            <p:cNvPr id="4"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毛泽东关于社会主义社会矛盾的学说</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0" y="2048604"/>
            <a:ext cx="12192000" cy="2793107"/>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Roboto Regular"/>
            </a:endParaRPr>
          </a:p>
        </p:txBody>
      </p:sp>
      <p:sp>
        <p:nvSpPr>
          <p:cNvPr id="10" name="矩形: 对角圆角 15"/>
          <p:cNvSpPr/>
          <p:nvPr/>
        </p:nvSpPr>
        <p:spPr>
          <a:xfrm>
            <a:off x="1522916" y="2521075"/>
            <a:ext cx="10282676" cy="3278697"/>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404974" y="2752697"/>
            <a:ext cx="4137052" cy="2815451"/>
          </a:xfrm>
          <a:prstGeom prst="rect">
            <a:avLst/>
          </a:prstGeom>
          <a:noFill/>
        </p:spPr>
        <p:txBody>
          <a:bodyPr wrap="square" rtlCol="0">
            <a:spAutoFit/>
          </a:bodyPr>
          <a:lstStyle/>
          <a:p>
            <a:pPr indent="53975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实现工业化是中国近代以来历史发展的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必然要求</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，也是民族独立和国家富强的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必要条件</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。新中国成立初期，</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rPr>
              <a:t>全党和全国人民把注意力转移到社会主义工业化的任务上来， 积极投入大规模的经济建设。</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2" name="TextBox 3"/>
          <p:cNvSpPr txBox="1"/>
          <p:nvPr/>
        </p:nvSpPr>
        <p:spPr>
          <a:xfrm>
            <a:off x="3312671" y="650442"/>
            <a:ext cx="5566658" cy="600164"/>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200" dirty="0">
                <a:solidFill>
                  <a:schemeClr val="tx1">
                    <a:lumMod val="85000"/>
                    <a:lumOff val="15000"/>
                  </a:schemeClr>
                </a:solidFill>
                <a:cs typeface="+mn-ea"/>
                <a:sym typeface="+mn-lt"/>
              </a:rPr>
              <a:t>（三）走中国工业化道路的思想</a:t>
            </a:r>
            <a:endParaRPr lang="zh-CN" altLang="en-US" sz="2200" dirty="0">
              <a:solidFill>
                <a:schemeClr val="tx1">
                  <a:lumMod val="85000"/>
                  <a:lumOff val="15000"/>
                </a:schemeClr>
              </a:solidFill>
              <a:cs typeface="+mn-ea"/>
              <a:sym typeface="+mn-lt"/>
            </a:endParaRPr>
          </a:p>
        </p:txBody>
      </p:sp>
      <p:pic>
        <p:nvPicPr>
          <p:cNvPr id="4" name="图片 3"/>
          <p:cNvPicPr>
            <a:picLocks noChangeAspect="1"/>
          </p:cNvPicPr>
          <p:nvPr/>
        </p:nvPicPr>
        <p:blipFill>
          <a:blip r:embed="rId1"/>
          <a:stretch>
            <a:fillRect/>
          </a:stretch>
        </p:blipFill>
        <p:spPr>
          <a:xfrm>
            <a:off x="-18540" y="1322167"/>
            <a:ext cx="7248454" cy="5329746"/>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99451" y="6272243"/>
            <a:ext cx="4442242" cy="276999"/>
          </a:xfrm>
          <a:prstGeom prst="rect">
            <a:avLst/>
          </a:prstGeom>
        </p:spPr>
        <p:txBody>
          <a:bodyPr vert="horz" wrap="none">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1957</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a:t>
            </a:r>
            <a:r>
              <a:rPr lang="zh-CN" altLang="en-US" sz="1200"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里长江第一桥</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武汉长江大桥正式通车</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19350" b="21067"/>
          <a:stretch>
            <a:fillRect/>
          </a:stretch>
        </p:blipFill>
        <p:spPr>
          <a:xfrm>
            <a:off x="0" y="2118793"/>
            <a:ext cx="12192000" cy="4739207"/>
          </a:xfrm>
          <a:prstGeom prst="rect">
            <a:avLst/>
          </a:prstGeom>
        </p:spPr>
      </p:pic>
      <p:sp>
        <p:nvSpPr>
          <p:cNvPr id="33" name="矩形 32"/>
          <p:cNvSpPr/>
          <p:nvPr/>
        </p:nvSpPr>
        <p:spPr>
          <a:xfrm flipH="1">
            <a:off x="0" y="2118793"/>
            <a:ext cx="12192000" cy="4739207"/>
          </a:xfrm>
          <a:prstGeom prst="rect">
            <a:avLst/>
          </a:prstGeom>
          <a:gradFill flip="none" rotWithShape="1">
            <a:gsLst>
              <a:gs pos="31000">
                <a:srgbClr val="EB6F00">
                  <a:alpha val="61000"/>
                </a:srgbClr>
              </a:gs>
              <a:gs pos="10000">
                <a:srgbClr val="DA380C">
                  <a:alpha val="85000"/>
                </a:srgbClr>
              </a:gs>
              <a:gs pos="67000">
                <a:srgbClr val="AF1E22">
                  <a:alpha val="52000"/>
                </a:srgbClr>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对角圆角 16"/>
          <p:cNvSpPr/>
          <p:nvPr/>
        </p:nvSpPr>
        <p:spPr>
          <a:xfrm>
            <a:off x="1198515" y="1632725"/>
            <a:ext cx="9898742" cy="2844800"/>
          </a:xfrm>
          <a:prstGeom prst="round2DiagRect">
            <a:avLst>
              <a:gd name="adj1" fmla="val 9551"/>
              <a:gd name="adj2" fmla="val 0"/>
            </a:avLst>
          </a:prstGeom>
          <a:solidFill>
            <a:schemeClr val="bg1"/>
          </a:solidFill>
          <a:ln>
            <a:solidFill>
              <a:schemeClr val="bg1">
                <a:lumMod val="9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半闭框 37"/>
          <p:cNvSpPr/>
          <p:nvPr/>
        </p:nvSpPr>
        <p:spPr>
          <a:xfrm rot="16200000">
            <a:off x="1198616" y="4055151"/>
            <a:ext cx="431798" cy="431999"/>
          </a:xfrm>
          <a:prstGeom prst="halfFrame">
            <a:avLst>
              <a:gd name="adj1" fmla="val 26551"/>
              <a:gd name="adj2" fmla="val 25159"/>
            </a:avLst>
          </a:prstGeom>
          <a:solidFill>
            <a:srgbClr val="FD9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矩形 9"/>
          <p:cNvSpPr/>
          <p:nvPr/>
        </p:nvSpPr>
        <p:spPr>
          <a:xfrm>
            <a:off x="2004112" y="1954784"/>
            <a:ext cx="8172934" cy="1938992"/>
          </a:xfrm>
          <a:prstGeom prst="rect">
            <a:avLst/>
          </a:prstGeom>
        </p:spPr>
        <p:txBody>
          <a:bodyPr wrap="square">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 新中国成立初期，我国搞社会主义建设主要是学习苏联经验。这在当时是必要的，也取得了一定的成效。但是，盲目照搬苏联经验不符合中国国情，仍需要实现马克思主义同中国实际的</a:t>
            </a:r>
            <a:r>
              <a:rPr lang="zh-CN" altLang="en-US" sz="2000" dirty="0">
                <a:latin typeface="楷体" panose="02010609060101010101" pitchFamily="49" charset="-122"/>
                <a:ea typeface="楷体" panose="02010609060101010101" pitchFamily="49" charset="-122"/>
                <a:cs typeface="+mn-ea"/>
                <a:sym typeface="+mn-lt"/>
              </a:rPr>
              <a:t>“</a:t>
            </a: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第二次结合</a:t>
            </a:r>
            <a:r>
              <a:rPr lang="zh-CN" altLang="en-US" sz="2000" dirty="0">
                <a:latin typeface="楷体" panose="02010609060101010101" pitchFamily="49" charset="-122"/>
                <a:ea typeface="楷体" panose="02010609060101010101" pitchFamily="49"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，积极探索符合中国特点的社会主义建设道路。</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nvGrpSpPr>
          <p:cNvPr id="43" name="组合 42"/>
          <p:cNvGrpSpPr/>
          <p:nvPr/>
        </p:nvGrpSpPr>
        <p:grpSpPr>
          <a:xfrm>
            <a:off x="4098653" y="-920275"/>
            <a:ext cx="4469208" cy="527260"/>
            <a:chOff x="734611" y="2497093"/>
            <a:chExt cx="5453075" cy="527260"/>
          </a:xfrm>
        </p:grpSpPr>
        <p:sp>
          <p:nvSpPr>
            <p:cNvPr id="44" name="矩形: 对角圆角 26"/>
            <p:cNvSpPr/>
            <p:nvPr/>
          </p:nvSpPr>
          <p:spPr>
            <a:xfrm>
              <a:off x="827186" y="2566045"/>
              <a:ext cx="5360500"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矩形 12"/>
          <p:cNvSpPr/>
          <p:nvPr/>
        </p:nvSpPr>
        <p:spPr>
          <a:xfrm>
            <a:off x="4551500" y="-898385"/>
            <a:ext cx="3595856" cy="400110"/>
          </a:xfrm>
          <a:prstGeom prst="rect">
            <a:avLst/>
          </a:prstGeom>
        </p:spPr>
        <p:txBody>
          <a:bodyPr wrap="none">
            <a:spAutoFit/>
          </a:bodyPr>
          <a:lstStyle/>
          <a:p>
            <a:pPr algn="just"/>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马克思主义与中国的不解之缘 </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文本框 20"/>
          <p:cNvSpPr txBox="1"/>
          <p:nvPr/>
        </p:nvSpPr>
        <p:spPr>
          <a:xfrm>
            <a:off x="2701269" y="806240"/>
            <a:ext cx="6789463" cy="430887"/>
          </a:xfrm>
          <a:prstGeom prst="rect">
            <a:avLst/>
          </a:prstGeom>
        </p:spPr>
        <p:txBody>
          <a:bodyPr wrap="square" anchor="ctr">
            <a:spAutoFit/>
          </a:bodyPr>
          <a:lstStyle>
            <a:defPPr>
              <a:defRPr lang="zh-CN"/>
            </a:defPPr>
            <a:lvl1pPr>
              <a:defRPr sz="22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dirty="0">
                <a:cs typeface="+mn-ea"/>
                <a:sym typeface="+mn-lt"/>
              </a:rPr>
              <a:t>（一）调动一切积极因素为社会主义事业服务</a:t>
            </a:r>
            <a:endParaRPr lang="zh-CN" altLang="en-US" dirty="0">
              <a:cs typeface="+mn-ea"/>
              <a:sym typeface="+mn-lt"/>
            </a:endParaRPr>
          </a:p>
        </p:txBody>
      </p:sp>
      <p:sp>
        <p:nvSpPr>
          <p:cNvPr id="16" name="半闭框 15"/>
          <p:cNvSpPr/>
          <p:nvPr/>
        </p:nvSpPr>
        <p:spPr>
          <a:xfrm rot="16200000" flipH="1" flipV="1">
            <a:off x="10674884" y="1640044"/>
            <a:ext cx="431798" cy="431999"/>
          </a:xfrm>
          <a:prstGeom prst="halfFrame">
            <a:avLst>
              <a:gd name="adj1" fmla="val 26551"/>
              <a:gd name="adj2" fmla="val 25159"/>
            </a:avLst>
          </a:prstGeom>
          <a:solidFill>
            <a:srgbClr val="FD9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812" y="3743259"/>
            <a:ext cx="12197812" cy="3114742"/>
            <a:chOff x="-5812" y="3743259"/>
            <a:chExt cx="12197812" cy="3114742"/>
          </a:xfrm>
        </p:grpSpPr>
        <p:sp>
          <p:nvSpPr>
            <p:cNvPr id="21" name="矩形 20"/>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2" name="图片 21"/>
            <p:cNvPicPr>
              <a:picLocks noChangeAspect="1"/>
            </p:cNvPicPr>
            <p:nvPr/>
          </p:nvPicPr>
          <p:blipFill rotWithShape="1">
            <a:blip r:embed="rId1"/>
            <a:srcRect t="23109" r="6302" b="43091"/>
            <a:stretch>
              <a:fillRect/>
            </a:stretch>
          </p:blipFill>
          <p:spPr>
            <a:xfrm flipH="1" flipV="1">
              <a:off x="0" y="3759199"/>
              <a:ext cx="12192000" cy="3098798"/>
            </a:xfrm>
            <a:prstGeom prst="rect">
              <a:avLst/>
            </a:prstGeom>
          </p:spPr>
        </p:pic>
      </p:grpSp>
      <p:sp>
        <p:nvSpPr>
          <p:cNvPr id="12" name="矩形 11"/>
          <p:cNvSpPr/>
          <p:nvPr/>
        </p:nvSpPr>
        <p:spPr>
          <a:xfrm flipH="1">
            <a:off x="0" y="1967579"/>
            <a:ext cx="12192000" cy="2793107"/>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Roboto Regular"/>
            </a:endParaRPr>
          </a:p>
        </p:txBody>
      </p:sp>
      <p:sp>
        <p:nvSpPr>
          <p:cNvPr id="13" name="矩形: 对角圆角 15"/>
          <p:cNvSpPr/>
          <p:nvPr/>
        </p:nvSpPr>
        <p:spPr>
          <a:xfrm>
            <a:off x="570416" y="2440051"/>
            <a:ext cx="10282676" cy="2785406"/>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75647" y="2566570"/>
            <a:ext cx="5304744" cy="2346283"/>
          </a:xfrm>
          <a:prstGeom prst="rect">
            <a:avLst/>
          </a:prstGeom>
          <a:noFill/>
        </p:spPr>
        <p:txBody>
          <a:bodyPr wrap="square" rtlCol="0">
            <a:spAutoFit/>
          </a:bodyPr>
          <a:lstStyle/>
          <a:p>
            <a:pPr indent="539750" algn="just">
              <a:lnSpc>
                <a:spcPct val="150000"/>
              </a:lnSpc>
            </a:pPr>
            <a:r>
              <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rPr>
              <a:t>受苏联工业化模式的影响，新中国成立初期，我国一度过多</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rPr>
              <a:t>强调</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重工业和基础设施建设，影响了农业和轻工业的发展，造成了一定程度的比例失调。这促使毛泽东和党的其他领导人思考如何走中国工业化道路的问题。 </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p:cNvGrpSpPr/>
          <p:nvPr/>
        </p:nvGrpSpPr>
        <p:grpSpPr>
          <a:xfrm>
            <a:off x="1171343" y="948016"/>
            <a:ext cx="3658234" cy="400110"/>
            <a:chOff x="1171343" y="948016"/>
            <a:chExt cx="3658234" cy="400110"/>
          </a:xfrm>
        </p:grpSpPr>
        <p:sp>
          <p:nvSpPr>
            <p:cNvPr id="14" name="矩形 13"/>
            <p:cNvSpPr/>
            <p:nvPr/>
          </p:nvSpPr>
          <p:spPr>
            <a:xfrm>
              <a:off x="1511301" y="948016"/>
              <a:ext cx="3318276"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走中国工业化道路的背景</a:t>
              </a:r>
              <a:endParaRPr lang="zh-CN" altLang="en-US" sz="2000" b="1" dirty="0">
                <a:latin typeface="微软雅黑" panose="020B0503020204020204" pitchFamily="34" charset="-122"/>
                <a:ea typeface="微软雅黑" panose="020B0503020204020204" pitchFamily="34" charset="-122"/>
              </a:endParaRPr>
            </a:p>
          </p:txBody>
        </p:sp>
        <p:sp>
          <p:nvSpPr>
            <p:cNvPr id="17" name="矩形: 对角圆角 41"/>
            <p:cNvSpPr>
              <a:spLocks noChangeAspect="1"/>
            </p:cNvSpPr>
            <p:nvPr/>
          </p:nvSpPr>
          <p:spPr>
            <a:xfrm rot="18900000">
              <a:off x="1171343" y="975510"/>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6285622" y="5710821"/>
            <a:ext cx="5766838" cy="276999"/>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effectLst/>
                <a:latin typeface="微软雅黑" panose="020B0503020204020204" pitchFamily="34" charset="-122"/>
                <a:ea typeface="微软雅黑" panose="020B0503020204020204" pitchFamily="34" charset="-122"/>
              </a:defRPr>
            </a:lvl1pPr>
          </a:lstStyle>
          <a:p>
            <a:r>
              <a:rPr lang="en-US" altLang="zh-CN" dirty="0">
                <a:solidFill>
                  <a:schemeClr val="bg1"/>
                </a:solidFill>
                <a:effectLst>
                  <a:outerShdw blurRad="38100" dist="38100" dir="2700000" algn="tl">
                    <a:srgbClr val="000000">
                      <a:alpha val="43137"/>
                    </a:srgbClr>
                  </a:outerShdw>
                </a:effectLst>
              </a:rPr>
              <a:t>1959</a:t>
            </a:r>
            <a:r>
              <a:rPr lang="zh-CN" altLang="en-US" dirty="0">
                <a:solidFill>
                  <a:schemeClr val="bg1"/>
                </a:solidFill>
                <a:effectLst>
                  <a:outerShdw blurRad="38100" dist="38100" dir="2700000" algn="tl">
                    <a:srgbClr val="000000">
                      <a:alpha val="43137"/>
                    </a:srgbClr>
                  </a:outerShdw>
                </a:effectLst>
              </a:rPr>
              <a:t>年</a:t>
            </a:r>
            <a:r>
              <a:rPr lang="en-US" altLang="zh-CN" dirty="0">
                <a:solidFill>
                  <a:schemeClr val="bg1"/>
                </a:solidFill>
                <a:effectLst>
                  <a:outerShdw blurRad="38100" dist="38100" dir="2700000" algn="tl">
                    <a:srgbClr val="000000">
                      <a:alpha val="43137"/>
                    </a:srgbClr>
                  </a:outerShdw>
                </a:effectLst>
              </a:rPr>
              <a:t>6</a:t>
            </a:r>
            <a:r>
              <a:rPr lang="zh-CN" altLang="en-US" dirty="0">
                <a:solidFill>
                  <a:schemeClr val="bg1"/>
                </a:solidFill>
                <a:effectLst>
                  <a:outerShdw blurRad="38100" dist="38100" dir="2700000" algn="tl">
                    <a:srgbClr val="000000">
                      <a:alpha val="43137"/>
                    </a:srgbClr>
                  </a:outerShdw>
                </a:effectLst>
              </a:rPr>
              <a:t>月，洛阳拖拉机制造厂试制的“东方红”牌拖拉机在麦收现场进行试验</a:t>
            </a:r>
            <a:endParaRPr lang="zh-CN" altLang="en-US" dirty="0">
              <a:solidFill>
                <a:schemeClr val="bg1"/>
              </a:solidFill>
              <a:effectLst>
                <a:outerShdw blurRad="38100" dist="38100" dir="2700000" algn="tl">
                  <a:srgbClr val="000000">
                    <a:alpha val="43137"/>
                  </a:srgbClr>
                </a:outerShdw>
              </a:effectLst>
            </a:endParaRPr>
          </a:p>
        </p:txBody>
      </p:sp>
      <p:sp>
        <p:nvSpPr>
          <p:cNvPr id="15"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a:srcRect l="11764"/>
          <a:stretch>
            <a:fillRect/>
          </a:stretch>
        </p:blipFill>
        <p:spPr>
          <a:xfrm>
            <a:off x="6300439" y="912197"/>
            <a:ext cx="5885749" cy="4677141"/>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duotone>
              <a:schemeClr val="accent3">
                <a:shade val="45000"/>
                <a:satMod val="135000"/>
              </a:schemeClr>
              <a:prstClr val="white"/>
            </a:duotone>
            <a:extLst>
              <a:ext uri="{28A0092B-C50C-407E-A947-70E740481C1C}">
                <a14:useLocalDpi xmlns:a14="http://schemas.microsoft.com/office/drawing/2010/main" val="0"/>
              </a:ext>
            </a:extLst>
          </a:blip>
          <a:srcRect l="423" t="34580" r="258" b="41566"/>
          <a:stretch>
            <a:fillRect/>
          </a:stretch>
        </p:blipFill>
        <p:spPr>
          <a:xfrm>
            <a:off x="0" y="4929036"/>
            <a:ext cx="12192000" cy="1928964"/>
          </a:xfrm>
          <a:prstGeom prst="rect">
            <a:avLst/>
          </a:prstGeom>
        </p:spPr>
      </p:pic>
      <p:sp>
        <p:nvSpPr>
          <p:cNvPr id="2" name="箭头: 五边形 1"/>
          <p:cNvSpPr/>
          <p:nvPr/>
        </p:nvSpPr>
        <p:spPr>
          <a:xfrm>
            <a:off x="0" y="666284"/>
            <a:ext cx="12192000" cy="777163"/>
          </a:xfrm>
          <a:prstGeom prst="homePlate">
            <a:avLst/>
          </a:prstGeom>
          <a:gradFill flip="none" rotWithShape="1">
            <a:gsLst>
              <a:gs pos="77000">
                <a:srgbClr val="C93A3C">
                  <a:alpha val="68000"/>
                </a:srgbClr>
              </a:gs>
              <a:gs pos="43000">
                <a:srgbClr val="9D211B"/>
              </a:gs>
              <a:gs pos="89000">
                <a:srgbClr val="E97C30">
                  <a:alpha val="63000"/>
                </a:srgbClr>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otham Rounded Book"/>
            </a:endParaRPr>
          </a:p>
        </p:txBody>
      </p:sp>
      <p:sp>
        <p:nvSpPr>
          <p:cNvPr id="11" name="矩形 10"/>
          <p:cNvSpPr/>
          <p:nvPr/>
        </p:nvSpPr>
        <p:spPr>
          <a:xfrm>
            <a:off x="0" y="2153936"/>
            <a:ext cx="12192000" cy="4704063"/>
          </a:xfrm>
          <a:prstGeom prst="rect">
            <a:avLst/>
          </a:prstGeom>
          <a:gradFill flip="none" rotWithShape="1">
            <a:gsLst>
              <a:gs pos="0">
                <a:schemeClr val="bg1">
                  <a:alpha val="0"/>
                </a:schemeClr>
              </a:gs>
              <a:gs pos="32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51572" y="1635309"/>
            <a:ext cx="3512457" cy="3416320"/>
          </a:xfrm>
          <a:prstGeom prst="rect">
            <a:avLst/>
          </a:prstGeom>
          <a:noFill/>
        </p:spPr>
        <p:txBody>
          <a:bodyPr wrap="square">
            <a:spAutoFit/>
          </a:bodyPr>
          <a:lstStyle/>
          <a:p>
            <a:pPr indent="457200" algn="just">
              <a:lnSpc>
                <a:spcPct val="150000"/>
              </a:lnSpc>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周恩来在第一届全国人民代表大会上所作的</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政府工作报告</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中明确指出：如果我们不建设起强大的现代化的工业、现代化的农业、现代化的交通运输业和现代化的国防，我们就不能摆脱落后和贫困，我们的革命就不能达到目的</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zh-CN" altLang="en-US" dirty="0">
              <a:solidFill>
                <a:schemeClr val="tx1">
                  <a:lumMod val="95000"/>
                  <a:lumOff val="5000"/>
                </a:schemeClr>
              </a:solidFill>
              <a:latin typeface="楷体" panose="02010609060101010101" pitchFamily="49" charset="-122"/>
              <a:ea typeface="楷体" panose="02010609060101010101" pitchFamily="49" charset="-122"/>
            </a:endParaRPr>
          </a:p>
        </p:txBody>
      </p:sp>
      <p:sp>
        <p:nvSpPr>
          <p:cNvPr id="5" name="文本框 4"/>
          <p:cNvSpPr txBox="1"/>
          <p:nvPr/>
        </p:nvSpPr>
        <p:spPr>
          <a:xfrm>
            <a:off x="4339771" y="1635309"/>
            <a:ext cx="3671051" cy="2533386"/>
          </a:xfrm>
          <a:prstGeom prst="rect">
            <a:avLst/>
          </a:prstGeom>
          <a:noFill/>
        </p:spPr>
        <p:txBody>
          <a:bodyPr wrap="square">
            <a:spAutoFit/>
          </a:bodyPr>
          <a:lstStyle>
            <a:defPPr>
              <a:defRPr lang="zh-CN"/>
            </a:defPPr>
            <a:lvl1pPr indent="457200" algn="just">
              <a:lnSpc>
                <a:spcPct val="150000"/>
              </a:lnSpc>
              <a:defRPr>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dirty="0"/>
              <a:t>毛泽东提出：我国人民应该有一个远大的规划，要在几十年内，努力改变我国在经济上和科学交化上的落后状况，迅速达到世界上的先进</a:t>
            </a:r>
            <a:r>
              <a:rPr lang="zh-CN" altLang="en-US" dirty="0" smtClean="0"/>
              <a:t>水平。他</a:t>
            </a:r>
            <a:r>
              <a:rPr lang="zh-CN" altLang="en-US" dirty="0"/>
              <a:t>还警示，如果搞得不好就会被开除</a:t>
            </a:r>
            <a:r>
              <a:rPr lang="zh-CN" altLang="en-US" dirty="0" smtClean="0">
                <a:latin typeface="楷体" panose="02010609060101010101" pitchFamily="49" charset="-122"/>
                <a:ea typeface="楷体" panose="02010609060101010101" pitchFamily="49" charset="-122"/>
              </a:rPr>
              <a:t>“</a:t>
            </a:r>
            <a:r>
              <a:rPr lang="zh-CN" altLang="en-US" dirty="0" smtClean="0"/>
              <a:t>球籍</a:t>
            </a:r>
            <a:r>
              <a:rPr lang="zh-CN" altLang="en-US" dirty="0" smtClean="0">
                <a:latin typeface="楷体" panose="02010609060101010101" pitchFamily="49" charset="-122"/>
                <a:ea typeface="楷体" panose="02010609060101010101" pitchFamily="49" charset="-122"/>
              </a:rPr>
              <a:t>”</a:t>
            </a:r>
            <a:r>
              <a:rPr lang="zh-CN" altLang="en-US" dirty="0" smtClean="0"/>
              <a:t>。</a:t>
            </a:r>
            <a:endParaRPr lang="zh-CN" altLang="en-US" dirty="0"/>
          </a:p>
        </p:txBody>
      </p:sp>
      <p:sp>
        <p:nvSpPr>
          <p:cNvPr id="6" name="文本框 5"/>
          <p:cNvSpPr txBox="1"/>
          <p:nvPr/>
        </p:nvSpPr>
        <p:spPr>
          <a:xfrm>
            <a:off x="8127971" y="1635309"/>
            <a:ext cx="3512457" cy="4247317"/>
          </a:xfrm>
          <a:prstGeom prst="rect">
            <a:avLst/>
          </a:prstGeom>
          <a:noFill/>
        </p:spPr>
        <p:txBody>
          <a:bodyPr wrap="square">
            <a:spAutoFit/>
          </a:bodyPr>
          <a:lstStyle>
            <a:defPPr>
              <a:defRPr lang="zh-CN"/>
            </a:defPPr>
            <a:lvl1pPr indent="457200" algn="just">
              <a:lnSpc>
                <a:spcPct val="150000"/>
              </a:lnSpc>
              <a:defRPr>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dirty="0"/>
              <a:t>周恩来在第三届全国人民代表大会上所作的</a:t>
            </a:r>
            <a:r>
              <a:rPr lang="en-US" altLang="zh-CN" dirty="0"/>
              <a:t>《</a:t>
            </a:r>
            <a:r>
              <a:rPr lang="zh-CN" altLang="en-US" dirty="0"/>
              <a:t>政府工作报告</a:t>
            </a:r>
            <a:r>
              <a:rPr lang="en-US" altLang="zh-CN" dirty="0"/>
              <a:t>》</a:t>
            </a:r>
            <a:r>
              <a:rPr lang="zh-CN" altLang="en-US" dirty="0"/>
              <a:t>中再次提出：从第三个五年计划开始，我国的国民经济发展，可以按两步来</a:t>
            </a:r>
            <a:r>
              <a:rPr lang="zh-CN" altLang="en-US" dirty="0" smtClean="0"/>
              <a:t>考虑：第一</a:t>
            </a:r>
            <a:r>
              <a:rPr lang="zh-CN" altLang="en-US" dirty="0"/>
              <a:t>步，建立一个独立的比较完整的工业体系和国民经济体系；第二步，全面实现农业、工业、国防和科学技术的现代化，使我国经济走在世界的前列。</a:t>
            </a:r>
            <a:endParaRPr lang="zh-CN" altLang="en-US" dirty="0"/>
          </a:p>
        </p:txBody>
      </p:sp>
      <p:sp>
        <p:nvSpPr>
          <p:cNvPr id="7" name="文本框 6"/>
          <p:cNvSpPr txBox="1"/>
          <p:nvPr/>
        </p:nvSpPr>
        <p:spPr>
          <a:xfrm>
            <a:off x="551572" y="764401"/>
            <a:ext cx="1358664" cy="580928"/>
          </a:xfrm>
          <a:prstGeom prst="rect">
            <a:avLst/>
          </a:prstGeom>
          <a:noFill/>
        </p:spPr>
        <p:txBody>
          <a:bodyPr wrap="square">
            <a:spAutoFit/>
          </a:bodyPr>
          <a:lstStyle/>
          <a:p>
            <a:pPr algn="ctr">
              <a:lnSpc>
                <a:spcPct val="150000"/>
              </a:lnSpc>
            </a:pPr>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1954</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文本框 7"/>
          <p:cNvSpPr txBox="1"/>
          <p:nvPr/>
        </p:nvSpPr>
        <p:spPr>
          <a:xfrm>
            <a:off x="4381221" y="764401"/>
            <a:ext cx="1358664" cy="580928"/>
          </a:xfrm>
          <a:prstGeom prst="rect">
            <a:avLst/>
          </a:prstGeom>
          <a:noFill/>
        </p:spPr>
        <p:txBody>
          <a:bodyPr wrap="square">
            <a:spAutoFit/>
          </a:bodyPr>
          <a:lstStyle>
            <a:defPPr>
              <a:defRPr lang="zh-CN"/>
            </a:defPPr>
            <a:lvl1pPr algn="ctr">
              <a:lnSpc>
                <a:spcPct val="150000"/>
              </a:lnSpc>
              <a:defRPr sz="2400" b="1">
                <a:solidFill>
                  <a:schemeClr val="bg1"/>
                </a:solidFill>
                <a:latin typeface="华文中宋" panose="02010600040101010101" pitchFamily="2" charset="-122"/>
                <a:ea typeface="华文中宋" panose="02010600040101010101" pitchFamily="2" charset="-122"/>
              </a:defRPr>
            </a:lvl1pPr>
          </a:lstStyle>
          <a:p>
            <a:r>
              <a:rPr lang="en-US" altLang="zh-CN" dirty="0">
                <a:effectLst>
                  <a:outerShdw blurRad="38100" dist="38100" dir="2700000" algn="tl">
                    <a:srgbClr val="000000">
                      <a:alpha val="43137"/>
                    </a:srgbClr>
                  </a:outerShdw>
                </a:effectLst>
              </a:rPr>
              <a:t>1956</a:t>
            </a:r>
            <a:r>
              <a:rPr lang="zh-CN" altLang="en-US" dirty="0">
                <a:effectLst>
                  <a:outerShdw blurRad="38100" dist="38100" dir="2700000" algn="tl">
                    <a:srgbClr val="000000">
                      <a:alpha val="43137"/>
                    </a:srgbClr>
                  </a:outerShdw>
                </a:effectLst>
              </a:rPr>
              <a:t>年</a:t>
            </a:r>
            <a:endParaRPr lang="zh-CN" altLang="en-US" dirty="0">
              <a:effectLst>
                <a:outerShdw blurRad="38100" dist="38100" dir="2700000" algn="tl">
                  <a:srgbClr val="000000">
                    <a:alpha val="43137"/>
                  </a:srgbClr>
                </a:outerShdw>
              </a:effectLst>
            </a:endParaRPr>
          </a:p>
        </p:txBody>
      </p:sp>
      <p:sp>
        <p:nvSpPr>
          <p:cNvPr id="9" name="文本框 8"/>
          <p:cNvSpPr txBox="1"/>
          <p:nvPr/>
        </p:nvSpPr>
        <p:spPr>
          <a:xfrm>
            <a:off x="8127971" y="764401"/>
            <a:ext cx="1358664" cy="580928"/>
          </a:xfrm>
          <a:prstGeom prst="rect">
            <a:avLst/>
          </a:prstGeom>
          <a:noFill/>
        </p:spPr>
        <p:txBody>
          <a:bodyPr wrap="square">
            <a:spAutoFit/>
          </a:bodyPr>
          <a:lstStyle/>
          <a:p>
            <a:pPr algn="ctr">
              <a:lnSpc>
                <a:spcPct val="150000"/>
              </a:lnSpc>
            </a:pPr>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1964</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8" name="箭头: V 形 17"/>
          <p:cNvSpPr/>
          <p:nvPr/>
        </p:nvSpPr>
        <p:spPr>
          <a:xfrm>
            <a:off x="2827716" y="812549"/>
            <a:ext cx="484632" cy="484632"/>
          </a:xfrm>
          <a:prstGeom prst="chevron">
            <a:avLst/>
          </a:prstGeom>
          <a:gradFill flip="none" rotWithShape="1">
            <a:gsLst>
              <a:gs pos="75000">
                <a:schemeClr val="bg1">
                  <a:alpha val="27000"/>
                </a:schemeClr>
              </a:gs>
              <a:gs pos="43000">
                <a:schemeClr val="bg1">
                  <a:alpha val="88000"/>
                </a:schemeClr>
              </a:gs>
              <a:gs pos="9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9" name="箭头: V 形 18"/>
          <p:cNvSpPr/>
          <p:nvPr/>
        </p:nvSpPr>
        <p:spPr>
          <a:xfrm>
            <a:off x="6720933" y="812549"/>
            <a:ext cx="484632" cy="484632"/>
          </a:xfrm>
          <a:prstGeom prst="chevron">
            <a:avLst/>
          </a:prstGeom>
          <a:gradFill flip="none" rotWithShape="1">
            <a:gsLst>
              <a:gs pos="75000">
                <a:schemeClr val="bg1">
                  <a:alpha val="27000"/>
                </a:schemeClr>
              </a:gs>
              <a:gs pos="43000">
                <a:schemeClr val="bg1">
                  <a:alpha val="88000"/>
                </a:schemeClr>
              </a:gs>
              <a:gs pos="9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0" name="箭头: V 形 19"/>
          <p:cNvSpPr/>
          <p:nvPr/>
        </p:nvSpPr>
        <p:spPr>
          <a:xfrm>
            <a:off x="10614150" y="812549"/>
            <a:ext cx="484632" cy="484632"/>
          </a:xfrm>
          <a:prstGeom prst="chevron">
            <a:avLst/>
          </a:prstGeom>
          <a:gradFill flip="none" rotWithShape="1">
            <a:gsLst>
              <a:gs pos="75000">
                <a:schemeClr val="bg1">
                  <a:alpha val="27000"/>
                </a:schemeClr>
              </a:gs>
              <a:gs pos="43000">
                <a:schemeClr val="bg1">
                  <a:alpha val="88000"/>
                </a:schemeClr>
              </a:gs>
              <a:gs pos="9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1" name="箭头: V 形 20"/>
          <p:cNvSpPr/>
          <p:nvPr/>
        </p:nvSpPr>
        <p:spPr>
          <a:xfrm>
            <a:off x="11732418" y="691727"/>
            <a:ext cx="390521" cy="726277"/>
          </a:xfrm>
          <a:prstGeom prst="chevron">
            <a:avLst>
              <a:gd name="adj" fmla="val 93866"/>
            </a:avLst>
          </a:prstGeom>
          <a:gradFill flip="none" rotWithShape="1">
            <a:gsLst>
              <a:gs pos="75000">
                <a:schemeClr val="bg1">
                  <a:alpha val="27000"/>
                </a:schemeClr>
              </a:gs>
              <a:gs pos="43000">
                <a:schemeClr val="bg1">
                  <a:alpha val="88000"/>
                </a:schemeClr>
              </a:gs>
              <a:gs pos="9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3" name="直接连接符 22"/>
          <p:cNvCxnSpPr/>
          <p:nvPr/>
        </p:nvCxnSpPr>
        <p:spPr>
          <a:xfrm>
            <a:off x="0" y="687388"/>
            <a:ext cx="11686831" cy="4840"/>
          </a:xfrm>
          <a:prstGeom prst="line">
            <a:avLst/>
          </a:prstGeom>
          <a:ln w="19050">
            <a:gradFill flip="none" rotWithShape="1">
              <a:gsLst>
                <a:gs pos="0">
                  <a:schemeClr val="accent1">
                    <a:lumMod val="5000"/>
                    <a:lumOff val="95000"/>
                    <a:alpha val="0"/>
                  </a:schemeClr>
                </a:gs>
                <a:gs pos="74000">
                  <a:schemeClr val="bg1"/>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692175"/>
            <a:ext cx="12192000" cy="2493002"/>
            <a:chOff x="-5812" y="3743259"/>
            <a:chExt cx="12192000" cy="3114742"/>
          </a:xfrm>
        </p:grpSpPr>
        <p:sp>
          <p:nvSpPr>
            <p:cNvPr id="10" name="矩形 9"/>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1" name="图片 10"/>
            <p:cNvPicPr>
              <a:picLocks noChangeAspect="1"/>
            </p:cNvPicPr>
            <p:nvPr/>
          </p:nvPicPr>
          <p:blipFill rotWithShape="1">
            <a:blip r:embed="rId1"/>
            <a:srcRect t="23109" r="6302" b="43091"/>
            <a:stretch>
              <a:fillRect/>
            </a:stretch>
          </p:blipFill>
          <p:spPr>
            <a:xfrm flipH="1" flipV="1">
              <a:off x="0" y="3759199"/>
              <a:ext cx="11709400" cy="3098798"/>
            </a:xfrm>
            <a:prstGeom prst="rect">
              <a:avLst/>
            </a:prstGeom>
          </p:spPr>
        </p:pic>
      </p:grpSp>
      <p:sp>
        <p:nvSpPr>
          <p:cNvPr id="13" name="剪去对角的矩形 7"/>
          <p:cNvSpPr/>
          <p:nvPr/>
        </p:nvSpPr>
        <p:spPr>
          <a:xfrm>
            <a:off x="1062929" y="4455176"/>
            <a:ext cx="10066142" cy="1716083"/>
          </a:xfrm>
          <a:prstGeom prst="foldedCorner">
            <a:avLst>
              <a:gd name="adj" fmla="val 11598"/>
            </a:avLst>
          </a:prstGeom>
          <a:solidFill>
            <a:schemeClr val="bg1"/>
          </a:solidFill>
          <a:ln>
            <a:gradFill>
              <a:gsLst>
                <a:gs pos="0">
                  <a:schemeClr val="accent2">
                    <a:lumMod val="20000"/>
                    <a:lumOff val="80000"/>
                  </a:schemeClr>
                </a:gs>
                <a:gs pos="74000">
                  <a:schemeClr val="accent2"/>
                </a:gs>
                <a:gs pos="83000">
                  <a:schemeClr val="accent2"/>
                </a:gs>
                <a:gs pos="100000">
                  <a:schemeClr val="accent2">
                    <a:lumMod val="20000"/>
                    <a:lumOff val="80000"/>
                  </a:schemeClr>
                </a:gs>
              </a:gsLst>
              <a:lin ang="9000000" scaled="0"/>
            </a:grad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1024430" y="2165998"/>
            <a:ext cx="10205932" cy="1707457"/>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12346" y="2060295"/>
            <a:ext cx="10205932" cy="1707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415454" y="2172903"/>
            <a:ext cx="9361092" cy="1477328"/>
          </a:xfrm>
          <a:prstGeom prst="rect">
            <a:avLst/>
          </a:prstGeom>
        </p:spPr>
        <p:txBody>
          <a:bodyPr wrap="square">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 鉴于中国社会生产落后、经济基础薄弱的情况，毛泽东指出，以工业为主导，把重工业作为我国经济建设的重点，以逐步建立独立的比较完整的基础工业体系和国防工业体系。但同时必须充分注意发展农业和轻工业。</a:t>
            </a:r>
            <a:endParaRPr lang="en-US" altLang="zh-CN" sz="200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a:off x="1301506" y="4644743"/>
            <a:ext cx="9588988" cy="1200329"/>
          </a:xfrm>
          <a:prstGeom prst="rect">
            <a:avLst/>
          </a:prstGeom>
          <a:noFill/>
        </p:spPr>
        <p:txBody>
          <a:bodyPr wrap="square">
            <a:spAutoFit/>
          </a:bodyPr>
          <a:lstStyle/>
          <a:p>
            <a:pPr>
              <a:lnSpc>
                <a:spcPct val="150000"/>
              </a:lnSpc>
            </a:pPr>
            <a:r>
              <a:rPr lang="zh-CN" altLang="en-US" sz="2400" b="1" dirty="0">
                <a:latin typeface="华文中宋" panose="02010600040101010101" pitchFamily="2" charset="-122"/>
                <a:ea typeface="华文中宋" panose="02010600040101010101" pitchFamily="2" charset="-122"/>
                <a:sym typeface="+mn-lt"/>
              </a:rPr>
              <a:t> </a:t>
            </a:r>
            <a:r>
              <a:rPr lang="zh-CN" altLang="en-US" sz="2400" b="1" dirty="0" smtClean="0">
                <a:latin typeface="华文中宋" panose="02010600040101010101" pitchFamily="2" charset="-122"/>
                <a:ea typeface="华文中宋" panose="02010600040101010101" pitchFamily="2" charset="-122"/>
                <a:sym typeface="+mn-lt"/>
              </a:rPr>
              <a:t>     毛泽东</a:t>
            </a:r>
            <a:r>
              <a:rPr lang="zh-CN" altLang="en-US" sz="2400" b="1" dirty="0">
                <a:latin typeface="华文中宋" panose="02010600040101010101" pitchFamily="2" charset="-122"/>
                <a:ea typeface="华文中宋" panose="02010600040101010101" pitchFamily="2" charset="-122"/>
                <a:sym typeface="+mn-lt"/>
              </a:rPr>
              <a:t>提出了以农业为基础，以工业为主导，以农轻重为序发展国民经济的总方针，以及一整套“两条腿走路”的工业化发展思路。</a:t>
            </a:r>
            <a:endParaRPr lang="en-US" altLang="zh-CN" sz="2400" b="1" dirty="0">
              <a:latin typeface="华文中宋" panose="02010600040101010101" pitchFamily="2" charset="-122"/>
              <a:ea typeface="华文中宋" panose="02010600040101010101" pitchFamily="2" charset="-122"/>
              <a:sym typeface="+mn-lt"/>
            </a:endParaRPr>
          </a:p>
        </p:txBody>
      </p:sp>
      <p:sp>
        <p:nvSpPr>
          <p:cNvPr id="24" name="矩形 23"/>
          <p:cNvSpPr/>
          <p:nvPr/>
        </p:nvSpPr>
        <p:spPr>
          <a:xfrm>
            <a:off x="-1117096" y="881664"/>
            <a:ext cx="9553574"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走一条中国自己的工业化道路</a:t>
            </a:r>
            <a:endParaRPr lang="zh-CN" altLang="en-US" sz="2000" b="1" dirty="0">
              <a:latin typeface="微软雅黑" panose="020B0503020204020204" pitchFamily="34" charset="-122"/>
              <a:ea typeface="微软雅黑" panose="020B0503020204020204" pitchFamily="34" charset="-122"/>
            </a:endParaRPr>
          </a:p>
        </p:txBody>
      </p:sp>
      <p:sp>
        <p:nvSpPr>
          <p:cNvPr id="30" name="矩形: 对角圆角 41"/>
          <p:cNvSpPr>
            <a:spLocks noChangeAspect="1"/>
          </p:cNvSpPr>
          <p:nvPr/>
        </p:nvSpPr>
        <p:spPr>
          <a:xfrm rot="18900000">
            <a:off x="1110761" y="962963"/>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48299"/>
            <a:ext cx="12192000" cy="5233012"/>
          </a:xfrm>
          <a:prstGeom prst="rect">
            <a:avLst/>
          </a:prstGeom>
          <a:solidFill>
            <a:schemeClr val="bg1"/>
          </a:solidFill>
          <a:ln>
            <a:noFill/>
          </a:ln>
          <a:effectLst>
            <a:outerShdw blurRad="342900" dist="762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42088" y="848297"/>
            <a:ext cx="1801811" cy="5233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7" name="图表 6"/>
          <p:cNvGraphicFramePr/>
          <p:nvPr/>
        </p:nvGraphicFramePr>
        <p:xfrm>
          <a:off x="222422" y="1723654"/>
          <a:ext cx="6549081" cy="4150168"/>
        </p:xfrm>
        <a:graphic>
          <a:graphicData uri="http://schemas.openxmlformats.org/drawingml/2006/chart">
            <c:chart xmlns:c="http://schemas.openxmlformats.org/drawingml/2006/chart" xmlns:r="http://schemas.openxmlformats.org/officeDocument/2006/relationships" r:id="rId1"/>
          </a:graphicData>
        </a:graphic>
      </p:graphicFrame>
      <p:sp>
        <p:nvSpPr>
          <p:cNvPr id="9" name="矩形 8"/>
          <p:cNvSpPr/>
          <p:nvPr/>
        </p:nvSpPr>
        <p:spPr>
          <a:xfrm>
            <a:off x="448962" y="1077323"/>
            <a:ext cx="6096000" cy="646331"/>
          </a:xfrm>
          <a:prstGeom prst="rect">
            <a:avLst/>
          </a:prstGeom>
        </p:spPr>
        <p:txBody>
          <a:bodyPr>
            <a:spAutoFit/>
          </a:bodyPr>
          <a:lstStyle/>
          <a:p>
            <a:pPr algn="ctr">
              <a:defRPr sz="1800" b="1" i="0" u="none" strike="noStrike" kern="1200" cap="all" spc="50" baseline="0">
                <a:solidFill>
                  <a:prstClr val="black">
                    <a:lumMod val="65000"/>
                    <a:lumOff val="35000"/>
                  </a:prstClr>
                </a:solidFill>
                <a:latin typeface="+mn-lt"/>
                <a:ea typeface="+mn-ea"/>
                <a:cs typeface="+mn-cs"/>
              </a:defRPr>
            </a:pPr>
            <a:r>
              <a:rPr lang="en-US" altLang="zh-CN" dirty="0"/>
              <a:t>1949—1956</a:t>
            </a:r>
            <a:r>
              <a:rPr lang="zh-CN" altLang="zh-CN" dirty="0"/>
              <a:t>年农业、轻工业、重工业发展情况</a:t>
            </a:r>
            <a:endParaRPr lang="en-US" altLang="zh-CN" dirty="0"/>
          </a:p>
          <a:p>
            <a:pPr algn="ctr">
              <a:defRPr sz="1800" b="1" i="0" u="none" strike="noStrike" kern="1200" cap="all" spc="50" baseline="0">
                <a:solidFill>
                  <a:prstClr val="black">
                    <a:lumMod val="65000"/>
                    <a:lumOff val="35000"/>
                  </a:prstClr>
                </a:solidFill>
                <a:latin typeface="+mn-lt"/>
                <a:ea typeface="+mn-ea"/>
                <a:cs typeface="+mn-cs"/>
              </a:defRPr>
            </a:pPr>
            <a:r>
              <a:rPr lang="zh-CN" altLang="zh-CN" dirty="0"/>
              <a:t>（单位：亿元）</a:t>
            </a:r>
            <a:endParaRPr lang="zh-CN" altLang="zh-CN" dirty="0"/>
          </a:p>
        </p:txBody>
      </p:sp>
      <p:sp>
        <p:nvSpPr>
          <p:cNvPr id="11" name="矩形 10"/>
          <p:cNvSpPr/>
          <p:nvPr/>
        </p:nvSpPr>
        <p:spPr>
          <a:xfrm>
            <a:off x="7475258" y="1077323"/>
            <a:ext cx="3935851" cy="646331"/>
          </a:xfrm>
          <a:prstGeom prst="rect">
            <a:avLst/>
          </a:prstGeom>
        </p:spPr>
        <p:txBody>
          <a:bodyPr wrap="square">
            <a:spAutoFit/>
          </a:bodyPr>
          <a:lstStyle/>
          <a:p>
            <a:pPr algn="ctr">
              <a:defRPr lang="zh-CN" sz="1800" b="0" i="0" u="none" strike="noStrike" kern="1200" spc="0" baseline="0">
                <a:solidFill>
                  <a:prstClr val="black">
                    <a:lumMod val="65000"/>
                    <a:lumOff val="35000"/>
                  </a:prstClr>
                </a:solidFill>
                <a:latin typeface="+mn-lt"/>
                <a:ea typeface="+mn-ea"/>
                <a:cs typeface="+mn-cs"/>
              </a:defRPr>
            </a:pPr>
            <a:r>
              <a:rPr lang="zh-CN" altLang="en-US" b="1" dirty="0"/>
              <a:t>工业总产值中</a:t>
            </a:r>
            <a:r>
              <a:rPr lang="zh-CN" altLang="en-US" b="1" dirty="0" smtClean="0"/>
              <a:t>轻工业、重工业</a:t>
            </a:r>
            <a:r>
              <a:rPr lang="zh-CN" altLang="en-US" b="1" dirty="0"/>
              <a:t>总产值（单位：亿元）</a:t>
            </a:r>
            <a:endParaRPr lang="zh-CN" altLang="en-US" b="1" dirty="0"/>
          </a:p>
        </p:txBody>
      </p:sp>
      <p:graphicFrame>
        <p:nvGraphicFramePr>
          <p:cNvPr id="12" name="图表 11"/>
          <p:cNvGraphicFramePr/>
          <p:nvPr/>
        </p:nvGraphicFramePr>
        <p:xfrm>
          <a:off x="6993926" y="1723654"/>
          <a:ext cx="4898514" cy="415016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99207" y="2486489"/>
            <a:ext cx="13134001" cy="3684591"/>
            <a:chOff x="-499207" y="2486489"/>
            <a:chExt cx="13134001" cy="3684591"/>
          </a:xfrm>
        </p:grpSpPr>
        <p:cxnSp>
          <p:nvCxnSpPr>
            <p:cNvPr id="3" name="直接连接符 2"/>
            <p:cNvCxnSpPr/>
            <p:nvPr/>
          </p:nvCxnSpPr>
          <p:spPr>
            <a:xfrm>
              <a:off x="6054377" y="2495122"/>
              <a:ext cx="6580417" cy="3675958"/>
            </a:xfrm>
            <a:prstGeom prst="line">
              <a:avLst/>
            </a:prstGeom>
            <a:ln w="25400">
              <a:solidFill>
                <a:srgbClr val="E41D1D"/>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99207" y="2486489"/>
              <a:ext cx="6580417" cy="3675958"/>
            </a:xfrm>
            <a:prstGeom prst="line">
              <a:avLst/>
            </a:prstGeom>
            <a:ln w="25400">
              <a:solidFill>
                <a:srgbClr val="E41D1D"/>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04402" y="2203554"/>
            <a:ext cx="13058787" cy="3675961"/>
            <a:chOff x="-404402" y="2203554"/>
            <a:chExt cx="13058787" cy="3675961"/>
          </a:xfrm>
        </p:grpSpPr>
        <p:cxnSp>
          <p:nvCxnSpPr>
            <p:cNvPr id="38" name="直接连接符 37"/>
            <p:cNvCxnSpPr/>
            <p:nvPr/>
          </p:nvCxnSpPr>
          <p:spPr>
            <a:xfrm flipH="1">
              <a:off x="-404402" y="2203555"/>
              <a:ext cx="6567077" cy="3675960"/>
            </a:xfrm>
            <a:prstGeom prst="line">
              <a:avLst/>
            </a:prstGeom>
            <a:ln w="25400">
              <a:solidFill>
                <a:srgbClr val="CB360E"/>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054377" y="2203554"/>
              <a:ext cx="6600008" cy="3675961"/>
            </a:xfrm>
            <a:prstGeom prst="line">
              <a:avLst/>
            </a:prstGeom>
            <a:ln w="25400">
              <a:solidFill>
                <a:srgbClr val="CB360E"/>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89216" y="2013770"/>
            <a:ext cx="13205475" cy="3675961"/>
            <a:chOff x="-489216" y="2013770"/>
            <a:chExt cx="13205475" cy="3675961"/>
          </a:xfrm>
        </p:grpSpPr>
        <p:cxnSp>
          <p:nvCxnSpPr>
            <p:cNvPr id="52" name="直接连接符 51"/>
            <p:cNvCxnSpPr/>
            <p:nvPr/>
          </p:nvCxnSpPr>
          <p:spPr>
            <a:xfrm>
              <a:off x="6116251" y="2013770"/>
              <a:ext cx="6600008" cy="3675961"/>
            </a:xfrm>
            <a:prstGeom prst="line">
              <a:avLst/>
            </a:prstGeom>
            <a:ln w="25400">
              <a:solidFill>
                <a:srgbClr val="F9DFCA"/>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89216" y="2013770"/>
              <a:ext cx="6600008" cy="3675961"/>
            </a:xfrm>
            <a:prstGeom prst="line">
              <a:avLst/>
            </a:prstGeom>
            <a:ln w="25400">
              <a:solidFill>
                <a:srgbClr val="F9DFCA"/>
              </a:solidFill>
            </a:ln>
          </p:spPr>
          <p:style>
            <a:lnRef idx="1">
              <a:schemeClr val="accent1"/>
            </a:lnRef>
            <a:fillRef idx="0">
              <a:schemeClr val="accent1"/>
            </a:fillRef>
            <a:effectRef idx="0">
              <a:schemeClr val="accent1"/>
            </a:effectRef>
            <a:fontRef idx="minor">
              <a:schemeClr val="tx1"/>
            </a:fontRef>
          </p:style>
        </p:cxnSp>
      </p:grpSp>
      <p:sp>
        <p:nvSpPr>
          <p:cNvPr id="5" name="ïsļíďe"/>
          <p:cNvSpPr/>
          <p:nvPr/>
        </p:nvSpPr>
        <p:spPr bwMode="auto">
          <a:xfrm>
            <a:off x="0" y="1908368"/>
            <a:ext cx="12192000" cy="3530984"/>
          </a:xfrm>
          <a:custGeom>
            <a:avLst/>
            <a:gdLst>
              <a:gd name="T0" fmla="*/ 6336 w 6336"/>
              <a:gd name="T1" fmla="*/ 0 h 1835"/>
              <a:gd name="T2" fmla="*/ 3168 w 6336"/>
              <a:gd name="T3" fmla="*/ 1764 h 1835"/>
              <a:gd name="T4" fmla="*/ 0 w 6336"/>
              <a:gd name="T5" fmla="*/ 0 h 1835"/>
              <a:gd name="T6" fmla="*/ 0 w 6336"/>
              <a:gd name="T7" fmla="*/ 71 h 1835"/>
              <a:gd name="T8" fmla="*/ 3168 w 6336"/>
              <a:gd name="T9" fmla="*/ 1835 h 1835"/>
              <a:gd name="T10" fmla="*/ 6336 w 6336"/>
              <a:gd name="T11" fmla="*/ 71 h 1835"/>
              <a:gd name="T12" fmla="*/ 6336 w 6336"/>
              <a:gd name="T13" fmla="*/ 0 h 1835"/>
            </a:gdLst>
            <a:ahLst/>
            <a:cxnLst>
              <a:cxn ang="0">
                <a:pos x="T0" y="T1"/>
              </a:cxn>
              <a:cxn ang="0">
                <a:pos x="T2" y="T3"/>
              </a:cxn>
              <a:cxn ang="0">
                <a:pos x="T4" y="T5"/>
              </a:cxn>
              <a:cxn ang="0">
                <a:pos x="T6" y="T7"/>
              </a:cxn>
              <a:cxn ang="0">
                <a:pos x="T8" y="T9"/>
              </a:cxn>
              <a:cxn ang="0">
                <a:pos x="T10" y="T11"/>
              </a:cxn>
              <a:cxn ang="0">
                <a:pos x="T12" y="T13"/>
              </a:cxn>
            </a:cxnLst>
            <a:rect l="0" t="0" r="r" b="b"/>
            <a:pathLst>
              <a:path w="6336" h="1835">
                <a:moveTo>
                  <a:pt x="6336" y="0"/>
                </a:moveTo>
                <a:lnTo>
                  <a:pt x="3168" y="1764"/>
                </a:lnTo>
                <a:lnTo>
                  <a:pt x="0" y="0"/>
                </a:lnTo>
                <a:lnTo>
                  <a:pt x="0" y="71"/>
                </a:lnTo>
                <a:lnTo>
                  <a:pt x="3168" y="1835"/>
                </a:lnTo>
                <a:lnTo>
                  <a:pt x="6336" y="71"/>
                </a:lnTo>
                <a:lnTo>
                  <a:pt x="6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grpSp>
        <p:nvGrpSpPr>
          <p:cNvPr id="42" name="组合 41"/>
          <p:cNvGrpSpPr/>
          <p:nvPr/>
        </p:nvGrpSpPr>
        <p:grpSpPr>
          <a:xfrm>
            <a:off x="5072303" y="1541589"/>
            <a:ext cx="2047394" cy="1285393"/>
            <a:chOff x="5072303" y="4858232"/>
            <a:chExt cx="2047394" cy="1285393"/>
          </a:xfrm>
        </p:grpSpPr>
        <p:sp>
          <p:nvSpPr>
            <p:cNvPr id="14" name="íśḷiḑè"/>
            <p:cNvSpPr/>
            <p:nvPr/>
          </p:nvSpPr>
          <p:spPr bwMode="auto">
            <a:xfrm>
              <a:off x="5072303" y="4858232"/>
              <a:ext cx="2047394" cy="1141075"/>
            </a:xfrm>
            <a:custGeom>
              <a:avLst/>
              <a:gdLst>
                <a:gd name="T0" fmla="*/ 468 w 484"/>
                <a:gd name="T1" fmla="*/ 118 h 269"/>
                <a:gd name="T2" fmla="*/ 468 w 484"/>
                <a:gd name="T3" fmla="*/ 151 h 269"/>
                <a:gd name="T4" fmla="*/ 272 w 484"/>
                <a:gd name="T5" fmla="*/ 260 h 269"/>
                <a:gd name="T6" fmla="*/ 212 w 484"/>
                <a:gd name="T7" fmla="*/ 260 h 269"/>
                <a:gd name="T8" fmla="*/ 16 w 484"/>
                <a:gd name="T9" fmla="*/ 151 h 269"/>
                <a:gd name="T10" fmla="*/ 16 w 484"/>
                <a:gd name="T11" fmla="*/ 118 h 269"/>
                <a:gd name="T12" fmla="*/ 212 w 484"/>
                <a:gd name="T13" fmla="*/ 9 h 269"/>
                <a:gd name="T14" fmla="*/ 272 w 484"/>
                <a:gd name="T15" fmla="*/ 9 h 269"/>
                <a:gd name="T16" fmla="*/ 468 w 484"/>
                <a:gd name="T17" fmla="*/ 11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4" h="269">
                  <a:moveTo>
                    <a:pt x="468" y="118"/>
                  </a:moveTo>
                  <a:cubicBezTo>
                    <a:pt x="484" y="127"/>
                    <a:pt x="484" y="142"/>
                    <a:pt x="468" y="151"/>
                  </a:cubicBezTo>
                  <a:cubicBezTo>
                    <a:pt x="272" y="260"/>
                    <a:pt x="272" y="260"/>
                    <a:pt x="272" y="260"/>
                  </a:cubicBezTo>
                  <a:cubicBezTo>
                    <a:pt x="255" y="269"/>
                    <a:pt x="229" y="269"/>
                    <a:pt x="212" y="260"/>
                  </a:cubicBezTo>
                  <a:cubicBezTo>
                    <a:pt x="16" y="151"/>
                    <a:pt x="16" y="151"/>
                    <a:pt x="16" y="151"/>
                  </a:cubicBezTo>
                  <a:cubicBezTo>
                    <a:pt x="0" y="142"/>
                    <a:pt x="0" y="127"/>
                    <a:pt x="16" y="118"/>
                  </a:cubicBezTo>
                  <a:cubicBezTo>
                    <a:pt x="212" y="9"/>
                    <a:pt x="212" y="9"/>
                    <a:pt x="212" y="9"/>
                  </a:cubicBezTo>
                  <a:cubicBezTo>
                    <a:pt x="229" y="0"/>
                    <a:pt x="255" y="0"/>
                    <a:pt x="272" y="9"/>
                  </a:cubicBezTo>
                  <a:lnTo>
                    <a:pt x="468" y="118"/>
                  </a:lnTo>
                  <a:close/>
                </a:path>
              </a:pathLst>
            </a:custGeom>
            <a:solidFill>
              <a:schemeClr val="bg1"/>
            </a:solidFill>
            <a:ln>
              <a:solidFill>
                <a:schemeClr val="bg1">
                  <a:lumMod val="95000"/>
                </a:schemeClr>
              </a:solidFill>
            </a:ln>
          </p:spPr>
          <p:txBody>
            <a:bodyPr wrap="square" lIns="91440" tIns="45720" rIns="91440" bIns="45720" anchor="ctr">
              <a:normAutofit/>
            </a:bodyPr>
            <a:lstStyle/>
            <a:p>
              <a:pPr algn="ctr"/>
            </a:p>
          </p:txBody>
        </p:sp>
        <p:sp>
          <p:nvSpPr>
            <p:cNvPr id="15" name="iṥļiďè"/>
            <p:cNvSpPr/>
            <p:nvPr/>
          </p:nvSpPr>
          <p:spPr bwMode="auto">
            <a:xfrm>
              <a:off x="5087697" y="5429732"/>
              <a:ext cx="2016606" cy="713893"/>
            </a:xfrm>
            <a:custGeom>
              <a:avLst/>
              <a:gdLst>
                <a:gd name="T0" fmla="*/ 476 w 476"/>
                <a:gd name="T1" fmla="*/ 0 h 168"/>
                <a:gd name="T2" fmla="*/ 464 w 476"/>
                <a:gd name="T3" fmla="*/ 16 h 168"/>
                <a:gd name="T4" fmla="*/ 268 w 476"/>
                <a:gd name="T5" fmla="*/ 125 h 168"/>
                <a:gd name="T6" fmla="*/ 208 w 476"/>
                <a:gd name="T7" fmla="*/ 125 h 168"/>
                <a:gd name="T8" fmla="*/ 12 w 476"/>
                <a:gd name="T9" fmla="*/ 16 h 168"/>
                <a:gd name="T10" fmla="*/ 0 w 476"/>
                <a:gd name="T11" fmla="*/ 0 h 168"/>
                <a:gd name="T12" fmla="*/ 0 w 476"/>
                <a:gd name="T13" fmla="*/ 34 h 168"/>
                <a:gd name="T14" fmla="*/ 12 w 476"/>
                <a:gd name="T15" fmla="*/ 50 h 168"/>
                <a:gd name="T16" fmla="*/ 208 w 476"/>
                <a:gd name="T17" fmla="*/ 159 h 168"/>
                <a:gd name="T18" fmla="*/ 268 w 476"/>
                <a:gd name="T19" fmla="*/ 159 h 168"/>
                <a:gd name="T20" fmla="*/ 464 w 476"/>
                <a:gd name="T21" fmla="*/ 50 h 168"/>
                <a:gd name="T22" fmla="*/ 476 w 476"/>
                <a:gd name="T23" fmla="*/ 34 h 168"/>
                <a:gd name="T24" fmla="*/ 476 w 476"/>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6" h="168">
                  <a:moveTo>
                    <a:pt x="476" y="0"/>
                  </a:moveTo>
                  <a:cubicBezTo>
                    <a:pt x="476" y="6"/>
                    <a:pt x="472" y="12"/>
                    <a:pt x="464" y="16"/>
                  </a:cubicBezTo>
                  <a:cubicBezTo>
                    <a:pt x="268" y="125"/>
                    <a:pt x="268" y="125"/>
                    <a:pt x="268" y="125"/>
                  </a:cubicBezTo>
                  <a:cubicBezTo>
                    <a:pt x="251" y="134"/>
                    <a:pt x="225" y="134"/>
                    <a:pt x="208" y="125"/>
                  </a:cubicBezTo>
                  <a:cubicBezTo>
                    <a:pt x="12" y="16"/>
                    <a:pt x="12" y="16"/>
                    <a:pt x="12" y="16"/>
                  </a:cubicBezTo>
                  <a:cubicBezTo>
                    <a:pt x="4" y="12"/>
                    <a:pt x="0" y="6"/>
                    <a:pt x="0" y="0"/>
                  </a:cubicBezTo>
                  <a:cubicBezTo>
                    <a:pt x="0" y="34"/>
                    <a:pt x="0" y="34"/>
                    <a:pt x="0" y="34"/>
                  </a:cubicBezTo>
                  <a:cubicBezTo>
                    <a:pt x="0" y="40"/>
                    <a:pt x="4" y="46"/>
                    <a:pt x="12" y="50"/>
                  </a:cubicBezTo>
                  <a:cubicBezTo>
                    <a:pt x="208" y="159"/>
                    <a:pt x="208" y="159"/>
                    <a:pt x="208" y="159"/>
                  </a:cubicBezTo>
                  <a:cubicBezTo>
                    <a:pt x="225" y="168"/>
                    <a:pt x="251" y="168"/>
                    <a:pt x="268" y="159"/>
                  </a:cubicBezTo>
                  <a:cubicBezTo>
                    <a:pt x="464" y="50"/>
                    <a:pt x="464" y="50"/>
                    <a:pt x="464" y="50"/>
                  </a:cubicBezTo>
                  <a:cubicBezTo>
                    <a:pt x="472" y="46"/>
                    <a:pt x="476" y="40"/>
                    <a:pt x="476" y="34"/>
                  </a:cubicBezTo>
                  <a:lnTo>
                    <a:pt x="476" y="0"/>
                  </a:lnTo>
                  <a:close/>
                </a:path>
              </a:pathLst>
            </a:custGeom>
            <a:solidFill>
              <a:srgbClr val="980415"/>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dirty="0"/>
            </a:p>
          </p:txBody>
        </p:sp>
      </p:grpSp>
      <p:grpSp>
        <p:nvGrpSpPr>
          <p:cNvPr id="40" name="组合 39"/>
          <p:cNvGrpSpPr/>
          <p:nvPr/>
        </p:nvGrpSpPr>
        <p:grpSpPr>
          <a:xfrm>
            <a:off x="759165" y="2539554"/>
            <a:ext cx="3500208" cy="2195436"/>
            <a:chOff x="2924849" y="3678671"/>
            <a:chExt cx="2049318" cy="1285394"/>
          </a:xfrm>
        </p:grpSpPr>
        <p:sp>
          <p:nvSpPr>
            <p:cNvPr id="12" name="îṡľiḍé"/>
            <p:cNvSpPr/>
            <p:nvPr/>
          </p:nvSpPr>
          <p:spPr bwMode="auto">
            <a:xfrm>
              <a:off x="2924849" y="3678671"/>
              <a:ext cx="2049318" cy="1141075"/>
            </a:xfrm>
            <a:custGeom>
              <a:avLst/>
              <a:gdLst>
                <a:gd name="T0" fmla="*/ 468 w 484"/>
                <a:gd name="T1" fmla="*/ 118 h 269"/>
                <a:gd name="T2" fmla="*/ 468 w 484"/>
                <a:gd name="T3" fmla="*/ 151 h 269"/>
                <a:gd name="T4" fmla="*/ 272 w 484"/>
                <a:gd name="T5" fmla="*/ 260 h 269"/>
                <a:gd name="T6" fmla="*/ 212 w 484"/>
                <a:gd name="T7" fmla="*/ 260 h 269"/>
                <a:gd name="T8" fmla="*/ 16 w 484"/>
                <a:gd name="T9" fmla="*/ 151 h 269"/>
                <a:gd name="T10" fmla="*/ 16 w 484"/>
                <a:gd name="T11" fmla="*/ 118 h 269"/>
                <a:gd name="T12" fmla="*/ 212 w 484"/>
                <a:gd name="T13" fmla="*/ 9 h 269"/>
                <a:gd name="T14" fmla="*/ 272 w 484"/>
                <a:gd name="T15" fmla="*/ 9 h 269"/>
                <a:gd name="T16" fmla="*/ 468 w 484"/>
                <a:gd name="T17" fmla="*/ 11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4" h="269">
                  <a:moveTo>
                    <a:pt x="468" y="118"/>
                  </a:moveTo>
                  <a:cubicBezTo>
                    <a:pt x="484" y="127"/>
                    <a:pt x="484" y="142"/>
                    <a:pt x="468" y="151"/>
                  </a:cubicBezTo>
                  <a:cubicBezTo>
                    <a:pt x="272" y="260"/>
                    <a:pt x="272" y="260"/>
                    <a:pt x="272" y="260"/>
                  </a:cubicBezTo>
                  <a:cubicBezTo>
                    <a:pt x="256" y="269"/>
                    <a:pt x="229" y="269"/>
                    <a:pt x="212" y="260"/>
                  </a:cubicBezTo>
                  <a:cubicBezTo>
                    <a:pt x="16" y="151"/>
                    <a:pt x="16" y="151"/>
                    <a:pt x="16" y="151"/>
                  </a:cubicBezTo>
                  <a:cubicBezTo>
                    <a:pt x="0" y="142"/>
                    <a:pt x="0" y="127"/>
                    <a:pt x="16" y="118"/>
                  </a:cubicBezTo>
                  <a:cubicBezTo>
                    <a:pt x="212" y="9"/>
                    <a:pt x="212" y="9"/>
                    <a:pt x="212" y="9"/>
                  </a:cubicBezTo>
                  <a:cubicBezTo>
                    <a:pt x="229" y="0"/>
                    <a:pt x="256" y="0"/>
                    <a:pt x="272" y="9"/>
                  </a:cubicBezTo>
                  <a:lnTo>
                    <a:pt x="468" y="118"/>
                  </a:lnTo>
                  <a:close/>
                </a:path>
              </a:pathLst>
            </a:custGeom>
            <a:solidFill>
              <a:schemeClr val="bg1"/>
            </a:solidFill>
            <a:ln>
              <a:solidFill>
                <a:schemeClr val="bg1">
                  <a:lumMod val="95000"/>
                </a:schemeClr>
              </a:solidFill>
            </a:ln>
          </p:spPr>
          <p:txBody>
            <a:bodyPr wrap="square" lIns="91440" tIns="45720" rIns="91440" bIns="45720" anchor="ctr">
              <a:normAutofit/>
            </a:bodyPr>
            <a:lstStyle/>
            <a:p>
              <a:pPr algn="ctr"/>
            </a:p>
          </p:txBody>
        </p:sp>
        <p:sp>
          <p:nvSpPr>
            <p:cNvPr id="13" name="îs1iḓê"/>
            <p:cNvSpPr/>
            <p:nvPr/>
          </p:nvSpPr>
          <p:spPr bwMode="auto">
            <a:xfrm>
              <a:off x="2942167" y="4246323"/>
              <a:ext cx="2014682" cy="717742"/>
            </a:xfrm>
            <a:custGeom>
              <a:avLst/>
              <a:gdLst>
                <a:gd name="T0" fmla="*/ 476 w 476"/>
                <a:gd name="T1" fmla="*/ 0 h 169"/>
                <a:gd name="T2" fmla="*/ 464 w 476"/>
                <a:gd name="T3" fmla="*/ 17 h 169"/>
                <a:gd name="T4" fmla="*/ 268 w 476"/>
                <a:gd name="T5" fmla="*/ 126 h 169"/>
                <a:gd name="T6" fmla="*/ 208 w 476"/>
                <a:gd name="T7" fmla="*/ 126 h 169"/>
                <a:gd name="T8" fmla="*/ 12 w 476"/>
                <a:gd name="T9" fmla="*/ 17 h 169"/>
                <a:gd name="T10" fmla="*/ 0 w 476"/>
                <a:gd name="T11" fmla="*/ 0 h 169"/>
                <a:gd name="T12" fmla="*/ 0 w 476"/>
                <a:gd name="T13" fmla="*/ 34 h 169"/>
                <a:gd name="T14" fmla="*/ 12 w 476"/>
                <a:gd name="T15" fmla="*/ 51 h 169"/>
                <a:gd name="T16" fmla="*/ 208 w 476"/>
                <a:gd name="T17" fmla="*/ 160 h 169"/>
                <a:gd name="T18" fmla="*/ 268 w 476"/>
                <a:gd name="T19" fmla="*/ 160 h 169"/>
                <a:gd name="T20" fmla="*/ 464 w 476"/>
                <a:gd name="T21" fmla="*/ 51 h 169"/>
                <a:gd name="T22" fmla="*/ 476 w 476"/>
                <a:gd name="T23" fmla="*/ 34 h 169"/>
                <a:gd name="T24" fmla="*/ 476 w 476"/>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6" h="169">
                  <a:moveTo>
                    <a:pt x="476" y="0"/>
                  </a:moveTo>
                  <a:cubicBezTo>
                    <a:pt x="476" y="6"/>
                    <a:pt x="472" y="12"/>
                    <a:pt x="464" y="17"/>
                  </a:cubicBezTo>
                  <a:cubicBezTo>
                    <a:pt x="268" y="126"/>
                    <a:pt x="268" y="126"/>
                    <a:pt x="268" y="126"/>
                  </a:cubicBezTo>
                  <a:cubicBezTo>
                    <a:pt x="252" y="135"/>
                    <a:pt x="225" y="135"/>
                    <a:pt x="208" y="126"/>
                  </a:cubicBezTo>
                  <a:cubicBezTo>
                    <a:pt x="12" y="17"/>
                    <a:pt x="12" y="17"/>
                    <a:pt x="12" y="17"/>
                  </a:cubicBezTo>
                  <a:cubicBezTo>
                    <a:pt x="4" y="12"/>
                    <a:pt x="0" y="6"/>
                    <a:pt x="0" y="0"/>
                  </a:cubicBezTo>
                  <a:cubicBezTo>
                    <a:pt x="0" y="34"/>
                    <a:pt x="0" y="34"/>
                    <a:pt x="0" y="34"/>
                  </a:cubicBezTo>
                  <a:cubicBezTo>
                    <a:pt x="0" y="40"/>
                    <a:pt x="4" y="46"/>
                    <a:pt x="12" y="51"/>
                  </a:cubicBezTo>
                  <a:cubicBezTo>
                    <a:pt x="208" y="160"/>
                    <a:pt x="208" y="160"/>
                    <a:pt x="208" y="160"/>
                  </a:cubicBezTo>
                  <a:cubicBezTo>
                    <a:pt x="225" y="169"/>
                    <a:pt x="252" y="169"/>
                    <a:pt x="268" y="160"/>
                  </a:cubicBezTo>
                  <a:cubicBezTo>
                    <a:pt x="464" y="51"/>
                    <a:pt x="464" y="51"/>
                    <a:pt x="464" y="51"/>
                  </a:cubicBezTo>
                  <a:cubicBezTo>
                    <a:pt x="472" y="46"/>
                    <a:pt x="476" y="40"/>
                    <a:pt x="476" y="34"/>
                  </a:cubicBezTo>
                  <a:lnTo>
                    <a:pt x="476" y="0"/>
                  </a:lnTo>
                  <a:close/>
                </a:path>
              </a:pathLst>
            </a:custGeom>
            <a:solidFill>
              <a:srgbClr val="C00000"/>
            </a:solidFill>
            <a:ln>
              <a:noFill/>
            </a:ln>
          </p:spPr>
          <p:txBody>
            <a:bodyPr wrap="square" lIns="91440" tIns="45720" rIns="91440" bIns="45720" anchor="ctr">
              <a:normAutofit/>
            </a:bodyPr>
            <a:lstStyle/>
            <a:p>
              <a:pPr algn="ctr"/>
              <a:endParaRPr dirty="0"/>
            </a:p>
          </p:txBody>
        </p:sp>
      </p:grpSp>
      <p:sp>
        <p:nvSpPr>
          <p:cNvPr id="44" name="矩形 43"/>
          <p:cNvSpPr/>
          <p:nvPr/>
        </p:nvSpPr>
        <p:spPr>
          <a:xfrm>
            <a:off x="3143251" y="872613"/>
            <a:ext cx="5905499"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中国工业化道路的战略目标和战略步骤</a:t>
            </a:r>
            <a:endParaRPr lang="zh-CN" altLang="en-US" sz="2000" b="1" dirty="0">
              <a:latin typeface="微软雅黑" panose="020B0503020204020204" pitchFamily="34" charset="-122"/>
              <a:ea typeface="微软雅黑" panose="020B0503020204020204" pitchFamily="34" charset="-122"/>
            </a:endParaRPr>
          </a:p>
        </p:txBody>
      </p:sp>
      <p:sp>
        <p:nvSpPr>
          <p:cNvPr id="47" name="矩形: 对角圆角 46"/>
          <p:cNvSpPr>
            <a:spLocks noChangeAspect="1"/>
          </p:cNvSpPr>
          <p:nvPr/>
        </p:nvSpPr>
        <p:spPr>
          <a:xfrm rot="18900000">
            <a:off x="3458864" y="930513"/>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252525" y="1702007"/>
            <a:ext cx="1686950" cy="662361"/>
          </a:xfrm>
          <a:prstGeom prst="rect">
            <a:avLst/>
          </a:prstGeom>
          <a:noFill/>
          <a:scene3d>
            <a:camera prst="orthographicFront">
              <a:rot lat="900005" lon="0" rev="0"/>
            </a:camera>
            <a:lightRig rig="threePt" dir="t">
              <a:rot lat="0" lon="0" rev="2400000"/>
            </a:lightRig>
          </a:scene3d>
          <a:sp3d extrusionH="190500"/>
        </p:spPr>
        <p:txBody>
          <a:bodyPr wrap="square" rtlCol="0">
            <a:spAutoFit/>
          </a:bodyPr>
          <a:lstStyle/>
          <a:p>
            <a:pPr algn="ctr">
              <a:lnSpc>
                <a:spcPct val="150000"/>
              </a:lnSpc>
            </a:pPr>
            <a:r>
              <a:rPr lang="zh-CN" altLang="en-US" sz="2800" b="1" dirty="0">
                <a:latin typeface="华文中宋" panose="02010600040101010101" pitchFamily="2" charset="-122"/>
                <a:ea typeface="华文中宋" panose="02010600040101010101" pitchFamily="2" charset="-122"/>
                <a:cs typeface="+mn-ea"/>
                <a:sym typeface="+mn-lt"/>
              </a:rPr>
              <a:t>战略目标</a:t>
            </a:r>
            <a:endParaRPr lang="zh-CN" altLang="en-US" sz="2800" dirty="0">
              <a:latin typeface="华文中宋" panose="02010600040101010101" pitchFamily="2" charset="-122"/>
              <a:ea typeface="华文中宋" panose="02010600040101010101" pitchFamily="2" charset="-122"/>
              <a:cs typeface="+mn-ea"/>
              <a:sym typeface="+mn-lt"/>
            </a:endParaRPr>
          </a:p>
        </p:txBody>
      </p:sp>
      <p:sp>
        <p:nvSpPr>
          <p:cNvPr id="49" name="矩形 48"/>
          <p:cNvSpPr/>
          <p:nvPr/>
        </p:nvSpPr>
        <p:spPr>
          <a:xfrm>
            <a:off x="4704375" y="3199708"/>
            <a:ext cx="2712247" cy="1754326"/>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cs typeface="+mn-ea"/>
                <a:sym typeface="+mn-lt"/>
              </a:rPr>
              <a:t>把中国建设成为一个具有</a:t>
            </a:r>
            <a:r>
              <a:rPr lang="zh-CN" altLang="en-US" b="1" dirty="0">
                <a:latin typeface="微软雅黑" panose="020B0503020204020204" pitchFamily="34" charset="-122"/>
                <a:ea typeface="微软雅黑" panose="020B0503020204020204" pitchFamily="34" charset="-122"/>
                <a:cs typeface="+mn-ea"/>
                <a:sym typeface="+mn-lt"/>
              </a:rPr>
              <a:t>现代农业</a:t>
            </a:r>
            <a:r>
              <a:rPr lang="zh-CN" altLang="en-US" dirty="0">
                <a:latin typeface="微软雅黑" panose="020B0503020204020204" pitchFamily="34" charset="-122"/>
                <a:ea typeface="微软雅黑" panose="020B0503020204020204" pitchFamily="34" charset="-122"/>
                <a:cs typeface="+mn-ea"/>
                <a:sym typeface="+mn-lt"/>
              </a:rPr>
              <a:t>、</a:t>
            </a:r>
            <a:r>
              <a:rPr lang="zh-CN" altLang="en-US" b="1" dirty="0">
                <a:latin typeface="微软雅黑" panose="020B0503020204020204" pitchFamily="34" charset="-122"/>
                <a:ea typeface="微软雅黑" panose="020B0503020204020204" pitchFamily="34" charset="-122"/>
                <a:cs typeface="+mn-ea"/>
                <a:sym typeface="+mn-lt"/>
              </a:rPr>
              <a:t>现代工业</a:t>
            </a:r>
            <a:r>
              <a:rPr lang="zh-CN" altLang="en-US" dirty="0">
                <a:latin typeface="微软雅黑" panose="020B0503020204020204" pitchFamily="34" charset="-122"/>
                <a:ea typeface="微软雅黑" panose="020B0503020204020204" pitchFamily="34" charset="-122"/>
                <a:cs typeface="+mn-ea"/>
                <a:sym typeface="+mn-lt"/>
              </a:rPr>
              <a:t>、</a:t>
            </a:r>
            <a:r>
              <a:rPr lang="zh-CN" altLang="en-US" b="1" dirty="0">
                <a:latin typeface="微软雅黑" panose="020B0503020204020204" pitchFamily="34" charset="-122"/>
                <a:ea typeface="微软雅黑" panose="020B0503020204020204" pitchFamily="34" charset="-122"/>
                <a:cs typeface="+mn-ea"/>
                <a:sym typeface="+mn-lt"/>
              </a:rPr>
              <a:t>现代国防</a:t>
            </a:r>
            <a:r>
              <a:rPr lang="zh-CN" altLang="en-US" dirty="0">
                <a:latin typeface="微软雅黑" panose="020B0503020204020204" pitchFamily="34" charset="-122"/>
                <a:ea typeface="微软雅黑" panose="020B0503020204020204" pitchFamily="34" charset="-122"/>
                <a:cs typeface="+mn-ea"/>
                <a:sym typeface="+mn-lt"/>
              </a:rPr>
              <a:t>、</a:t>
            </a:r>
            <a:r>
              <a:rPr lang="zh-CN" altLang="en-US" b="1" dirty="0">
                <a:latin typeface="微软雅黑" panose="020B0503020204020204" pitchFamily="34" charset="-122"/>
                <a:ea typeface="微软雅黑" panose="020B0503020204020204" pitchFamily="34" charset="-122"/>
                <a:cs typeface="+mn-ea"/>
                <a:sym typeface="+mn-lt"/>
              </a:rPr>
              <a:t>现代科学技术</a:t>
            </a:r>
            <a:r>
              <a:rPr lang="zh-CN" altLang="en-US" dirty="0">
                <a:latin typeface="微软雅黑" panose="020B0503020204020204" pitchFamily="34" charset="-122"/>
                <a:ea typeface="微软雅黑" panose="020B0503020204020204" pitchFamily="34" charset="-122"/>
                <a:cs typeface="+mn-ea"/>
                <a:sym typeface="+mn-lt"/>
              </a:rPr>
              <a:t>的强国</a:t>
            </a:r>
            <a:endParaRPr lang="zh-CN" altLang="en-US" dirty="0"/>
          </a:p>
        </p:txBody>
      </p:sp>
      <p:sp>
        <p:nvSpPr>
          <p:cNvPr id="50" name="矩形 49"/>
          <p:cNvSpPr/>
          <p:nvPr/>
        </p:nvSpPr>
        <p:spPr>
          <a:xfrm>
            <a:off x="1533053" y="4914167"/>
            <a:ext cx="2265769" cy="1338828"/>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cs typeface="+mn-ea"/>
                <a:sym typeface="+mn-lt"/>
              </a:rPr>
              <a:t>建成一个独立的比较完整的工业体系和国民经济体系</a:t>
            </a:r>
            <a:endParaRPr lang="en-US" altLang="zh-CN" dirty="0">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7528638" y="4914854"/>
            <a:ext cx="3065153" cy="1338828"/>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cs typeface="+mn-ea"/>
                <a:sym typeface="+mn-lt"/>
              </a:rPr>
              <a:t>全面实现工业、农业、国防和科学技术现代化，使中国走在世界前列</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4" name="ïṧḷïde"/>
          <p:cNvSpPr txBox="1"/>
          <p:nvPr/>
        </p:nvSpPr>
        <p:spPr>
          <a:xfrm>
            <a:off x="1129282" y="3507165"/>
            <a:ext cx="2759973" cy="602658"/>
          </a:xfrm>
          <a:prstGeom prst="rect">
            <a:avLst/>
          </a:prstGeom>
          <a:noFill/>
        </p:spPr>
        <p:txBody>
          <a:bodyPr wrap="none" rtlCol="0" anchor="ctr">
            <a:normAutofit/>
          </a:bodyPr>
          <a:lstStyle/>
          <a:p>
            <a:pPr algn="ctr"/>
            <a:r>
              <a:rPr lang="zh-CN" altLang="en-US" sz="2800" b="1" dirty="0">
                <a:solidFill>
                  <a:srgbClr val="C00000"/>
                </a:solidFill>
                <a:latin typeface="思源黑体" panose="020B0500000000090000" pitchFamily="34" charset="-122"/>
                <a:ea typeface="思源黑体" panose="020B0500000000090000" pitchFamily="34" charset="-122"/>
              </a:rPr>
              <a:t>第一步</a:t>
            </a:r>
            <a:endParaRPr lang="id-ID" sz="2800" b="1" dirty="0">
              <a:solidFill>
                <a:srgbClr val="C00000"/>
              </a:solidFill>
              <a:latin typeface="思源黑体" panose="020B0500000000090000" pitchFamily="34" charset="-122"/>
              <a:ea typeface="思源黑体" panose="020B0500000000090000" pitchFamily="34" charset="-122"/>
            </a:endParaRPr>
          </a:p>
        </p:txBody>
      </p:sp>
      <p:grpSp>
        <p:nvGrpSpPr>
          <p:cNvPr id="63" name="组合 62"/>
          <p:cNvGrpSpPr/>
          <p:nvPr/>
        </p:nvGrpSpPr>
        <p:grpSpPr>
          <a:xfrm>
            <a:off x="7782731" y="2554891"/>
            <a:ext cx="3500208" cy="2191320"/>
            <a:chOff x="7782731" y="2554891"/>
            <a:chExt cx="3500208" cy="2191320"/>
          </a:xfrm>
        </p:grpSpPr>
        <p:sp>
          <p:nvSpPr>
            <p:cNvPr id="16" name="íṧḻïḍe"/>
            <p:cNvSpPr/>
            <p:nvPr/>
          </p:nvSpPr>
          <p:spPr bwMode="auto">
            <a:xfrm>
              <a:off x="7782731" y="2554891"/>
              <a:ext cx="3500208" cy="1945287"/>
            </a:xfrm>
            <a:custGeom>
              <a:avLst/>
              <a:gdLst>
                <a:gd name="T0" fmla="*/ 469 w 485"/>
                <a:gd name="T1" fmla="*/ 118 h 269"/>
                <a:gd name="T2" fmla="*/ 469 w 485"/>
                <a:gd name="T3" fmla="*/ 151 h 269"/>
                <a:gd name="T4" fmla="*/ 272 w 485"/>
                <a:gd name="T5" fmla="*/ 260 h 269"/>
                <a:gd name="T6" fmla="*/ 213 w 485"/>
                <a:gd name="T7" fmla="*/ 260 h 269"/>
                <a:gd name="T8" fmla="*/ 17 w 485"/>
                <a:gd name="T9" fmla="*/ 151 h 269"/>
                <a:gd name="T10" fmla="*/ 17 w 485"/>
                <a:gd name="T11" fmla="*/ 118 h 269"/>
                <a:gd name="T12" fmla="*/ 213 w 485"/>
                <a:gd name="T13" fmla="*/ 9 h 269"/>
                <a:gd name="T14" fmla="*/ 272 w 485"/>
                <a:gd name="T15" fmla="*/ 9 h 269"/>
                <a:gd name="T16" fmla="*/ 469 w 485"/>
                <a:gd name="T17" fmla="*/ 11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5" h="269">
                  <a:moveTo>
                    <a:pt x="469" y="118"/>
                  </a:moveTo>
                  <a:cubicBezTo>
                    <a:pt x="485" y="127"/>
                    <a:pt x="485" y="142"/>
                    <a:pt x="469" y="151"/>
                  </a:cubicBezTo>
                  <a:cubicBezTo>
                    <a:pt x="272" y="260"/>
                    <a:pt x="272" y="260"/>
                    <a:pt x="272" y="260"/>
                  </a:cubicBezTo>
                  <a:cubicBezTo>
                    <a:pt x="256" y="269"/>
                    <a:pt x="229" y="269"/>
                    <a:pt x="213" y="260"/>
                  </a:cubicBezTo>
                  <a:cubicBezTo>
                    <a:pt x="17" y="151"/>
                    <a:pt x="17" y="151"/>
                    <a:pt x="17" y="151"/>
                  </a:cubicBezTo>
                  <a:cubicBezTo>
                    <a:pt x="1" y="142"/>
                    <a:pt x="0" y="127"/>
                    <a:pt x="17" y="118"/>
                  </a:cubicBezTo>
                  <a:cubicBezTo>
                    <a:pt x="213" y="9"/>
                    <a:pt x="213" y="9"/>
                    <a:pt x="213" y="9"/>
                  </a:cubicBezTo>
                  <a:cubicBezTo>
                    <a:pt x="229" y="0"/>
                    <a:pt x="256" y="0"/>
                    <a:pt x="272" y="9"/>
                  </a:cubicBezTo>
                  <a:lnTo>
                    <a:pt x="469" y="118"/>
                  </a:lnTo>
                  <a:close/>
                </a:path>
              </a:pathLst>
            </a:custGeom>
            <a:solidFill>
              <a:schemeClr val="bg1"/>
            </a:solidFill>
            <a:ln>
              <a:solidFill>
                <a:schemeClr val="bg1">
                  <a:lumMod val="95000"/>
                </a:schemeClr>
              </a:solidFill>
            </a:ln>
          </p:spPr>
          <p:txBody>
            <a:bodyPr wrap="square" lIns="91440" tIns="45720" rIns="91440" bIns="45720" anchor="ctr">
              <a:normAutofit/>
            </a:bodyPr>
            <a:lstStyle/>
            <a:p>
              <a:pPr algn="ctr"/>
            </a:p>
          </p:txBody>
        </p:sp>
        <p:sp>
          <p:nvSpPr>
            <p:cNvPr id="17" name="ïṡḷíḓê"/>
            <p:cNvSpPr/>
            <p:nvPr/>
          </p:nvSpPr>
          <p:spPr bwMode="auto">
            <a:xfrm>
              <a:off x="7818816" y="3522615"/>
              <a:ext cx="3434599" cy="1223596"/>
            </a:xfrm>
            <a:custGeom>
              <a:avLst/>
              <a:gdLst>
                <a:gd name="T0" fmla="*/ 476 w 476"/>
                <a:gd name="T1" fmla="*/ 0 h 169"/>
                <a:gd name="T2" fmla="*/ 464 w 476"/>
                <a:gd name="T3" fmla="*/ 17 h 169"/>
                <a:gd name="T4" fmla="*/ 267 w 476"/>
                <a:gd name="T5" fmla="*/ 126 h 169"/>
                <a:gd name="T6" fmla="*/ 208 w 476"/>
                <a:gd name="T7" fmla="*/ 126 h 169"/>
                <a:gd name="T8" fmla="*/ 12 w 476"/>
                <a:gd name="T9" fmla="*/ 17 h 169"/>
                <a:gd name="T10" fmla="*/ 0 w 476"/>
                <a:gd name="T11" fmla="*/ 0 h 169"/>
                <a:gd name="T12" fmla="*/ 0 w 476"/>
                <a:gd name="T13" fmla="*/ 34 h 169"/>
                <a:gd name="T14" fmla="*/ 12 w 476"/>
                <a:gd name="T15" fmla="*/ 51 h 169"/>
                <a:gd name="T16" fmla="*/ 208 w 476"/>
                <a:gd name="T17" fmla="*/ 160 h 169"/>
                <a:gd name="T18" fmla="*/ 267 w 476"/>
                <a:gd name="T19" fmla="*/ 160 h 169"/>
                <a:gd name="T20" fmla="*/ 464 w 476"/>
                <a:gd name="T21" fmla="*/ 51 h 169"/>
                <a:gd name="T22" fmla="*/ 476 w 476"/>
                <a:gd name="T23" fmla="*/ 34 h 169"/>
                <a:gd name="T24" fmla="*/ 476 w 476"/>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6" h="169">
                  <a:moveTo>
                    <a:pt x="476" y="0"/>
                  </a:moveTo>
                  <a:cubicBezTo>
                    <a:pt x="476" y="6"/>
                    <a:pt x="472" y="12"/>
                    <a:pt x="464" y="17"/>
                  </a:cubicBezTo>
                  <a:cubicBezTo>
                    <a:pt x="267" y="126"/>
                    <a:pt x="267" y="126"/>
                    <a:pt x="267" y="126"/>
                  </a:cubicBezTo>
                  <a:cubicBezTo>
                    <a:pt x="251" y="135"/>
                    <a:pt x="224" y="135"/>
                    <a:pt x="208" y="126"/>
                  </a:cubicBezTo>
                  <a:cubicBezTo>
                    <a:pt x="12" y="17"/>
                    <a:pt x="12" y="17"/>
                    <a:pt x="12" y="17"/>
                  </a:cubicBezTo>
                  <a:cubicBezTo>
                    <a:pt x="4" y="12"/>
                    <a:pt x="0" y="6"/>
                    <a:pt x="0" y="0"/>
                  </a:cubicBezTo>
                  <a:cubicBezTo>
                    <a:pt x="0" y="34"/>
                    <a:pt x="0" y="34"/>
                    <a:pt x="0" y="34"/>
                  </a:cubicBezTo>
                  <a:cubicBezTo>
                    <a:pt x="0" y="40"/>
                    <a:pt x="4" y="46"/>
                    <a:pt x="12" y="51"/>
                  </a:cubicBezTo>
                  <a:cubicBezTo>
                    <a:pt x="208" y="160"/>
                    <a:pt x="208" y="160"/>
                    <a:pt x="208" y="160"/>
                  </a:cubicBezTo>
                  <a:cubicBezTo>
                    <a:pt x="224" y="169"/>
                    <a:pt x="251" y="169"/>
                    <a:pt x="267" y="160"/>
                  </a:cubicBezTo>
                  <a:cubicBezTo>
                    <a:pt x="464" y="51"/>
                    <a:pt x="464" y="51"/>
                    <a:pt x="464" y="51"/>
                  </a:cubicBezTo>
                  <a:cubicBezTo>
                    <a:pt x="472" y="46"/>
                    <a:pt x="476" y="40"/>
                    <a:pt x="476" y="34"/>
                  </a:cubicBezTo>
                  <a:lnTo>
                    <a:pt x="476" y="0"/>
                  </a:lnTo>
                  <a:close/>
                </a:path>
              </a:pathLst>
            </a:custGeom>
            <a:solidFill>
              <a:srgbClr val="C00000"/>
            </a:solidFill>
            <a:ln>
              <a:noFill/>
            </a:ln>
          </p:spPr>
          <p:txBody>
            <a:bodyPr wrap="square" lIns="91440" tIns="45720" rIns="91440" bIns="45720" anchor="ctr">
              <a:normAutofit/>
            </a:bodyPr>
            <a:lstStyle/>
            <a:p>
              <a:pPr algn="ctr"/>
            </a:p>
          </p:txBody>
        </p:sp>
      </p:grpSp>
      <p:sp>
        <p:nvSpPr>
          <p:cNvPr id="61" name="矩形 60"/>
          <p:cNvSpPr/>
          <p:nvPr/>
        </p:nvSpPr>
        <p:spPr>
          <a:xfrm>
            <a:off x="8844986" y="3528905"/>
            <a:ext cx="1375698" cy="523220"/>
          </a:xfrm>
          <a:prstGeom prst="rect">
            <a:avLst/>
          </a:prstGeom>
        </p:spPr>
        <p:txBody>
          <a:bodyPr wrap="none">
            <a:spAutoFit/>
          </a:bodyPr>
          <a:lstStyle/>
          <a:p>
            <a:pPr algn="ctr"/>
            <a:r>
              <a:rPr lang="zh-CN" altLang="en-US" sz="2800" b="1" dirty="0">
                <a:solidFill>
                  <a:srgbClr val="C00000"/>
                </a:solidFill>
                <a:latin typeface="思源黑体" panose="020B0500000000090000" pitchFamily="34" charset="-122"/>
                <a:ea typeface="思源黑体" panose="020B0500000000090000" pitchFamily="34" charset="-122"/>
              </a:rPr>
              <a:t>第二步</a:t>
            </a:r>
            <a:endParaRPr lang="id-ID" altLang="zh-CN" sz="2800" b="1" dirty="0">
              <a:solidFill>
                <a:srgbClr val="C00000"/>
              </a:solidFill>
              <a:latin typeface="思源黑体" panose="020B0500000000090000" pitchFamily="34" charset="-122"/>
              <a:ea typeface="思源黑体" panose="020B0500000000090000" pitchFamily="34" charset="-122"/>
            </a:endParaRPr>
          </a:p>
        </p:txBody>
      </p:sp>
      <p:sp>
        <p:nvSpPr>
          <p:cNvPr id="64" name="矩形 63"/>
          <p:cNvSpPr/>
          <p:nvPr/>
        </p:nvSpPr>
        <p:spPr>
          <a:xfrm>
            <a:off x="1237000" y="3122815"/>
            <a:ext cx="2492991" cy="400110"/>
          </a:xfrm>
          <a:prstGeom prst="rect">
            <a:avLst/>
          </a:prstGeom>
        </p:spPr>
        <p:txBody>
          <a:bodyPr wrap="none">
            <a:spAutoFit/>
          </a:bodyPr>
          <a:lstStyle/>
          <a:p>
            <a:pPr algn="ctr"/>
            <a:r>
              <a:rPr lang="zh-CN" altLang="en-US" sz="2000" b="1" dirty="0">
                <a:latin typeface="楷体" panose="02010609060101010101" pitchFamily="49" charset="-122"/>
                <a:ea typeface="楷体" panose="02010609060101010101" pitchFamily="49" charset="-122"/>
                <a:cs typeface="+mn-ea"/>
                <a:sym typeface="+mn-lt"/>
              </a:rPr>
              <a:t>“</a:t>
            </a:r>
            <a:r>
              <a:rPr lang="zh-CN" altLang="en-US" sz="2000" b="1" dirty="0">
                <a:latin typeface="微软雅黑" panose="020B0503020204020204" pitchFamily="34" charset="-122"/>
                <a:ea typeface="微软雅黑" panose="020B0503020204020204" pitchFamily="34" charset="-122"/>
                <a:cs typeface="+mn-ea"/>
                <a:sym typeface="+mn-lt"/>
              </a:rPr>
              <a:t>两步走</a:t>
            </a:r>
            <a:r>
              <a:rPr lang="zh-CN" altLang="en-US" sz="2000" b="1" dirty="0">
                <a:latin typeface="楷体" panose="02010609060101010101" pitchFamily="49" charset="-122"/>
                <a:ea typeface="楷体" panose="02010609060101010101" pitchFamily="49" charset="-122"/>
                <a:cs typeface="+mn-ea"/>
                <a:sym typeface="+mn-lt"/>
              </a:rPr>
              <a:t>”</a:t>
            </a:r>
            <a:r>
              <a:rPr lang="zh-CN" altLang="en-US" sz="2000" b="1" dirty="0">
                <a:latin typeface="微软雅黑" panose="020B0503020204020204" pitchFamily="34" charset="-122"/>
                <a:ea typeface="微软雅黑" panose="020B0503020204020204" pitchFamily="34" charset="-122"/>
                <a:cs typeface="+mn-ea"/>
                <a:sym typeface="+mn-lt"/>
              </a:rPr>
              <a:t>发展战略</a:t>
            </a:r>
            <a:endParaRPr lang="zh-CN" altLang="en-US" sz="2000" dirty="0"/>
          </a:p>
        </p:txBody>
      </p:sp>
      <p:sp>
        <p:nvSpPr>
          <p:cNvPr id="65" name="矩形 64"/>
          <p:cNvSpPr/>
          <p:nvPr/>
        </p:nvSpPr>
        <p:spPr>
          <a:xfrm>
            <a:off x="8257312" y="3118842"/>
            <a:ext cx="2492991" cy="400110"/>
          </a:xfrm>
          <a:prstGeom prst="rect">
            <a:avLst/>
          </a:prstGeom>
        </p:spPr>
        <p:txBody>
          <a:bodyPr wrap="none">
            <a:spAutoFit/>
          </a:bodyPr>
          <a:lstStyle/>
          <a:p>
            <a:pPr algn="ctr"/>
            <a:r>
              <a:rPr lang="zh-CN" altLang="en-US" sz="2000" b="1" dirty="0">
                <a:latin typeface="楷体" panose="02010609060101010101" pitchFamily="49" charset="-122"/>
                <a:ea typeface="楷体" panose="02010609060101010101" pitchFamily="49" charset="-122"/>
                <a:cs typeface="+mn-ea"/>
                <a:sym typeface="+mn-lt"/>
              </a:rPr>
              <a:t>“</a:t>
            </a:r>
            <a:r>
              <a:rPr lang="zh-CN" altLang="en-US" sz="2000" b="1" dirty="0">
                <a:latin typeface="微软雅黑" panose="020B0503020204020204" pitchFamily="34" charset="-122"/>
                <a:ea typeface="微软雅黑" panose="020B0503020204020204" pitchFamily="34" charset="-122"/>
                <a:cs typeface="+mn-ea"/>
                <a:sym typeface="+mn-lt"/>
              </a:rPr>
              <a:t>两步走</a:t>
            </a:r>
            <a:r>
              <a:rPr lang="zh-CN" altLang="en-US" sz="2000" b="1" dirty="0">
                <a:latin typeface="楷体" panose="02010609060101010101" pitchFamily="49" charset="-122"/>
                <a:ea typeface="楷体" panose="02010609060101010101" pitchFamily="49" charset="-122"/>
                <a:cs typeface="+mn-ea"/>
                <a:sym typeface="+mn-lt"/>
              </a:rPr>
              <a:t>”</a:t>
            </a:r>
            <a:r>
              <a:rPr lang="zh-CN" altLang="en-US" sz="2000" b="1" dirty="0">
                <a:latin typeface="微软雅黑" panose="020B0503020204020204" pitchFamily="34" charset="-122"/>
                <a:ea typeface="微软雅黑" panose="020B0503020204020204" pitchFamily="34" charset="-122"/>
                <a:cs typeface="+mn-ea"/>
                <a:sym typeface="+mn-lt"/>
              </a:rPr>
              <a:t>发展战略</a:t>
            </a:r>
            <a:endParaRPr lang="zh-CN" altLang="en-US" sz="20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93925"/>
            <a:ext cx="12192000" cy="2759075"/>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6" name="文本框 5"/>
          <p:cNvSpPr txBox="1"/>
          <p:nvPr/>
        </p:nvSpPr>
        <p:spPr>
          <a:xfrm>
            <a:off x="9124879" y="3186971"/>
            <a:ext cx="2108269" cy="438582"/>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5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1500" dirty="0">
                <a:solidFill>
                  <a:schemeClr val="tx1">
                    <a:lumMod val="85000"/>
                    <a:lumOff val="15000"/>
                  </a:schemeClr>
                </a:solidFill>
              </a:rPr>
              <a:t>四个现代化</a:t>
            </a:r>
            <a:r>
              <a:rPr lang="zh-CN" altLang="en-US" sz="15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1500" dirty="0">
                <a:solidFill>
                  <a:schemeClr val="tx1">
                    <a:lumMod val="85000"/>
                    <a:lumOff val="15000"/>
                  </a:schemeClr>
                </a:solidFill>
              </a:rPr>
              <a:t>的提出</a:t>
            </a:r>
            <a:endParaRPr lang="zh-CN" altLang="en-US" sz="1500" dirty="0">
              <a:solidFill>
                <a:schemeClr val="tx1">
                  <a:lumMod val="85000"/>
                  <a:lumOff val="15000"/>
                </a:schemeClr>
              </a:solidFill>
            </a:endParaRPr>
          </a:p>
        </p:txBody>
      </p:sp>
      <p:grpSp>
        <p:nvGrpSpPr>
          <p:cNvPr id="9" name="组合 8"/>
          <p:cNvGrpSpPr/>
          <p:nvPr/>
        </p:nvGrpSpPr>
        <p:grpSpPr>
          <a:xfrm>
            <a:off x="9874172" y="3977601"/>
            <a:ext cx="613495" cy="612622"/>
            <a:chOff x="10027920" y="1418508"/>
            <a:chExt cx="613495" cy="612622"/>
          </a:xfrm>
        </p:grpSpPr>
        <p:sp>
          <p:nvSpPr>
            <p:cNvPr id="7" name="椭圆 6"/>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îṥḻïḋè"/>
          <p:cNvSpPr/>
          <p:nvPr/>
        </p:nvSpPr>
        <p:spPr bwMode="auto">
          <a:xfrm>
            <a:off x="313863" y="5116052"/>
            <a:ext cx="7933412"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p>
        </p:txBody>
      </p:sp>
      <p:pic>
        <p:nvPicPr>
          <p:cNvPr id="12" name="video-[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61842" y="1429099"/>
            <a:ext cx="7110760" cy="3999802"/>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80000">
                <p:cTn id="2" fill="hold" display="0">
                  <p:stCondLst>
                    <p:cond delay="indefinite"/>
                  </p:stCondLst>
                </p:cTn>
                <p:tgtEl>
                  <p:spTgt spid="12"/>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0" y="1904079"/>
            <a:ext cx="12192000" cy="2793107"/>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Roboto Regular"/>
            </a:endParaRPr>
          </a:p>
        </p:txBody>
      </p:sp>
      <p:sp>
        <p:nvSpPr>
          <p:cNvPr id="10" name="矩形: 对角圆角 15"/>
          <p:cNvSpPr/>
          <p:nvPr/>
        </p:nvSpPr>
        <p:spPr>
          <a:xfrm>
            <a:off x="570416" y="2376550"/>
            <a:ext cx="10282676" cy="3156149"/>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745418" y="2760859"/>
            <a:ext cx="3752040" cy="2346283"/>
          </a:xfrm>
          <a:prstGeom prst="rect">
            <a:avLst/>
          </a:prstGeom>
          <a:noFill/>
        </p:spPr>
        <p:txBody>
          <a:bodyPr wrap="square" rtlCol="0">
            <a:spAutoFit/>
          </a:bodyPr>
          <a:lstStyle/>
          <a:p>
            <a:pPr indent="53975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走中国工业化道路，</a:t>
            </a:r>
            <a:r>
              <a:rPr lang="zh-CN" altLang="en-US" sz="2000" b="1" dirty="0">
                <a:latin typeface="微软雅黑" panose="020B0503020204020204" pitchFamily="34" charset="-122"/>
                <a:ea typeface="微软雅黑" panose="020B0503020204020204" pitchFamily="34" charset="-122"/>
                <a:cs typeface="+mn-ea"/>
                <a:sym typeface="+mn-lt"/>
              </a:rPr>
              <a:t>必须采取正确的经济建设方针</a:t>
            </a:r>
            <a:r>
              <a:rPr lang="zh-CN" altLang="en-US" sz="2000" dirty="0">
                <a:latin typeface="微软雅黑" panose="020B0503020204020204" pitchFamily="34" charset="-122"/>
                <a:ea typeface="微软雅黑" panose="020B0503020204020204" pitchFamily="34" charset="-122"/>
                <a:cs typeface="+mn-ea"/>
                <a:sym typeface="+mn-lt"/>
              </a:rPr>
              <a:t>。既反保守又反冒进，在综合平衡中稳步前进，同时，在自力更生的基础上积极争取外援。</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2084133" y="872613"/>
            <a:ext cx="8023735" cy="40011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走中国工业化道路的具体举措</a:t>
            </a:r>
            <a:endParaRPr lang="zh-CN" altLang="en-US" sz="2000" b="1" dirty="0">
              <a:latin typeface="微软雅黑" panose="020B0503020204020204" pitchFamily="34" charset="-122"/>
              <a:ea typeface="微软雅黑" panose="020B0503020204020204" pitchFamily="34" charset="-122"/>
            </a:endParaRPr>
          </a:p>
        </p:txBody>
      </p:sp>
      <p:sp>
        <p:nvSpPr>
          <p:cNvPr id="18" name="矩形: 对角圆角 41"/>
          <p:cNvSpPr>
            <a:spLocks noChangeAspect="1"/>
          </p:cNvSpPr>
          <p:nvPr/>
        </p:nvSpPr>
        <p:spPr>
          <a:xfrm rot="18900000">
            <a:off x="3895207" y="930731"/>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938307" y="5963967"/>
            <a:ext cx="7086209" cy="276999"/>
          </a:xfrm>
          <a:prstGeom prst="rect">
            <a:avLst/>
          </a:prstGeom>
          <a:noFill/>
        </p:spPr>
        <p:txBody>
          <a:bodyPr wrap="square">
            <a:spAutoFit/>
          </a:bodyPr>
          <a:lstStyle/>
          <a:p>
            <a:pPr algn="ctr"/>
            <a:r>
              <a:rPr lang="en-US" altLang="zh-CN" sz="1200" b="0" i="0" dirty="0">
                <a:solidFill>
                  <a:srgbClr val="666666"/>
                </a:solidFill>
                <a:effectLst/>
                <a:latin typeface="微软雅黑" panose="020B0503020204020204" pitchFamily="34" charset="-122"/>
                <a:ea typeface="微软雅黑" panose="020B0503020204020204" pitchFamily="34" charset="-122"/>
              </a:rPr>
              <a:t>1959</a:t>
            </a:r>
            <a:r>
              <a:rPr lang="zh-CN" altLang="en-US" sz="1200" b="0" i="0" dirty="0">
                <a:solidFill>
                  <a:srgbClr val="666666"/>
                </a:solidFill>
                <a:effectLst/>
                <a:latin typeface="微软雅黑" panose="020B0503020204020204" pitchFamily="34" charset="-122"/>
                <a:ea typeface="微软雅黑" panose="020B0503020204020204" pitchFamily="34" charset="-122"/>
              </a:rPr>
              <a:t>年，黑龙江大庆油田工人欢呼第一口油井试喷成功</a:t>
            </a:r>
            <a:endParaRPr lang="zh-CN" altLang="en-US" sz="1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l="517" t="32544"/>
          <a:stretch>
            <a:fillRect/>
          </a:stretch>
        </p:blipFill>
        <p:spPr>
          <a:xfrm>
            <a:off x="4775104" y="1505416"/>
            <a:ext cx="7416896" cy="4301439"/>
          </a:xfrm>
          <a:prstGeom prst="rect">
            <a:avLst/>
          </a:prstGeom>
          <a:effectLst>
            <a:outerShdw blurRad="342900" dist="114300" dir="2700000" algn="ctr"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812" y="3743259"/>
            <a:ext cx="12197812" cy="3114742"/>
            <a:chOff x="-5812" y="3743259"/>
            <a:chExt cx="12197812" cy="3114742"/>
          </a:xfrm>
        </p:grpSpPr>
        <p:sp>
          <p:nvSpPr>
            <p:cNvPr id="9" name="矩形 8"/>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0" name="图片 9"/>
            <p:cNvPicPr>
              <a:picLocks noChangeAspect="1"/>
            </p:cNvPicPr>
            <p:nvPr/>
          </p:nvPicPr>
          <p:blipFill rotWithShape="1">
            <a:blip r:embed="rId1"/>
            <a:srcRect t="23109" r="6302" b="43091"/>
            <a:stretch>
              <a:fillRect/>
            </a:stretch>
          </p:blipFill>
          <p:spPr>
            <a:xfrm flipH="1" flipV="1">
              <a:off x="0" y="3759199"/>
              <a:ext cx="12192000" cy="3098798"/>
            </a:xfrm>
            <a:prstGeom prst="rect">
              <a:avLst/>
            </a:prstGeom>
          </p:spPr>
        </p:pic>
      </p:grpSp>
      <p:sp>
        <p:nvSpPr>
          <p:cNvPr id="15" name="矩形 14"/>
          <p:cNvSpPr/>
          <p:nvPr/>
        </p:nvSpPr>
        <p:spPr>
          <a:xfrm>
            <a:off x="5958116" y="1817179"/>
            <a:ext cx="5803900" cy="365662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095610" y="1817179"/>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flipH="1">
            <a:off x="6110124" y="5466952"/>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052421" y="2241519"/>
            <a:ext cx="4152608" cy="2862322"/>
          </a:xfrm>
          <a:prstGeom prst="rect">
            <a:avLst/>
          </a:prstGeom>
          <a:noFill/>
        </p:spPr>
        <p:txBody>
          <a:bodyPr wrap="square" rtlCol="0">
            <a:spAutoFit/>
          </a:bodyPr>
          <a:lstStyle/>
          <a:p>
            <a:pPr indent="53975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走中国工业化道路，</a:t>
            </a:r>
            <a:r>
              <a:rPr lang="zh-CN" altLang="en-US" sz="2000" b="1" dirty="0">
                <a:latin typeface="微软雅黑" panose="020B0503020204020204" pitchFamily="34" charset="-122"/>
                <a:ea typeface="微软雅黑" panose="020B0503020204020204" pitchFamily="34" charset="-122"/>
                <a:cs typeface="+mn-ea"/>
                <a:sym typeface="+mn-lt"/>
              </a:rPr>
              <a:t>必须发展科学技术和文化教育</a:t>
            </a:r>
            <a:r>
              <a:rPr lang="zh-CN" altLang="en-US" sz="2000" dirty="0">
                <a:latin typeface="微软雅黑" panose="020B0503020204020204" pitchFamily="34" charset="-122"/>
                <a:ea typeface="微软雅黑" panose="020B0503020204020204" pitchFamily="34" charset="-122"/>
                <a:cs typeface="+mn-ea"/>
                <a:sym typeface="+mn-lt"/>
              </a:rPr>
              <a:t>。在科学技术方面党中央提出了</a:t>
            </a:r>
            <a:r>
              <a:rPr lang="zh-CN" altLang="en-US" sz="2000" dirty="0">
                <a:latin typeface="楷体" panose="02010609060101010101" pitchFamily="49" charset="-122"/>
                <a:ea typeface="楷体" panose="02010609060101010101" pitchFamily="49"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向科学进军</a:t>
            </a:r>
            <a:r>
              <a:rPr lang="zh-CN" altLang="en-US" sz="2000" dirty="0">
                <a:latin typeface="楷体" panose="02010609060101010101" pitchFamily="49" charset="-122"/>
                <a:ea typeface="楷体" panose="02010609060101010101" pitchFamily="49"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的口号，强调实现四个现代化关键在于科学技术现代化，要实行重点发展、迎头赶上的科技发展战略。</a:t>
            </a:r>
            <a:endParaRPr lang="en-US" altLang="zh-CN" sz="200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87215" y="6170525"/>
            <a:ext cx="7086209" cy="276999"/>
          </a:xfrm>
          <a:prstGeom prst="rect">
            <a:avLst/>
          </a:prstGeom>
          <a:noFill/>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中国第一台每秒钟运算一百万次的集成电路电子计算机试制成功</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0" y="875458"/>
            <a:ext cx="6718622" cy="5244258"/>
          </a:xfrm>
          <a:prstGeom prst="rect">
            <a:avLst/>
          </a:prstGeom>
          <a:effectLst>
            <a:outerShdw blurRad="342900" dist="114300" dir="2700000" algn="ctr"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59866" y="2286911"/>
            <a:ext cx="5836133" cy="4064695"/>
          </a:xfrm>
          <a:prstGeom prst="rect">
            <a:avLst/>
          </a:prstGeom>
        </p:spPr>
      </p:pic>
      <p:pic>
        <p:nvPicPr>
          <p:cNvPr id="3" name="图片 2"/>
          <p:cNvPicPr>
            <a:picLocks noChangeAspect="1"/>
          </p:cNvPicPr>
          <p:nvPr/>
        </p:nvPicPr>
        <p:blipFill>
          <a:blip r:embed="rId2"/>
          <a:stretch>
            <a:fillRect/>
          </a:stretch>
        </p:blipFill>
        <p:spPr>
          <a:xfrm>
            <a:off x="6087491" y="660633"/>
            <a:ext cx="5844642" cy="3788704"/>
          </a:xfrm>
          <a:prstGeom prst="rect">
            <a:avLst/>
          </a:prstGeom>
        </p:spPr>
      </p:pic>
      <p:sp>
        <p:nvSpPr>
          <p:cNvPr id="14" name="矩形 13"/>
          <p:cNvSpPr/>
          <p:nvPr/>
        </p:nvSpPr>
        <p:spPr>
          <a:xfrm>
            <a:off x="259868" y="660632"/>
            <a:ext cx="5836132" cy="5690973"/>
          </a:xfrm>
          <a:prstGeom prst="rect">
            <a:avLst/>
          </a:prstGeom>
          <a:gradFill flip="none" rotWithShape="1">
            <a:gsLst>
              <a:gs pos="26000">
                <a:srgbClr val="A51F20"/>
              </a:gs>
              <a:gs pos="0">
                <a:srgbClr val="9D211B"/>
              </a:gs>
              <a:gs pos="78000">
                <a:srgbClr val="AF1E22">
                  <a:alpha val="52000"/>
                </a:srgbClr>
              </a:gs>
              <a:gs pos="100000">
                <a:srgbClr val="AF1E22">
                  <a:alpha val="41000"/>
                </a:srgbClr>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Roboto Regular"/>
            </a:endParaRPr>
          </a:p>
        </p:txBody>
      </p:sp>
      <p:sp>
        <p:nvSpPr>
          <p:cNvPr id="2" name="文本框 1"/>
          <p:cNvSpPr txBox="1"/>
          <p:nvPr/>
        </p:nvSpPr>
        <p:spPr>
          <a:xfrm>
            <a:off x="497168" y="1736465"/>
            <a:ext cx="5404303" cy="1477328"/>
          </a:xfrm>
          <a:prstGeom prst="rect">
            <a:avLst/>
          </a:prstGeom>
          <a:noFill/>
        </p:spPr>
        <p:txBody>
          <a:bodyPr wrap="square" rtlCol="0">
            <a:spAutoFit/>
          </a:bodyPr>
          <a:lstStyle/>
          <a:p>
            <a:pPr indent="45720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 毛泽东提出：</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ea"/>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我们的教育方针，应该使受教育者在德育、智育、体育几方面都得到发展，成为有社会主义觉悟的有文化的劳动者。</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ea"/>
              </a:rPr>
              <a:t>”</a:t>
            </a:r>
            <a:endParaRPr lang="en-US" altLang="zh-CN"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ea"/>
            </a:endParaRPr>
          </a:p>
        </p:txBody>
      </p:sp>
      <p:sp>
        <p:nvSpPr>
          <p:cNvPr id="16" name="矩形 15"/>
          <p:cNvSpPr/>
          <p:nvPr/>
        </p:nvSpPr>
        <p:spPr>
          <a:xfrm>
            <a:off x="6096000" y="660634"/>
            <a:ext cx="5836132" cy="5693868"/>
          </a:xfrm>
          <a:prstGeom prst="rect">
            <a:avLst/>
          </a:prstGeom>
          <a:gradFill flip="none" rotWithShape="1">
            <a:gsLst>
              <a:gs pos="32000">
                <a:srgbClr val="A51F20"/>
              </a:gs>
              <a:gs pos="0">
                <a:srgbClr val="9D211B"/>
              </a:gs>
              <a:gs pos="49000">
                <a:srgbClr val="AF1E22">
                  <a:alpha val="82000"/>
                </a:srgbClr>
              </a:gs>
              <a:gs pos="100000">
                <a:srgbClr val="AF1E22">
                  <a:alpha val="0"/>
                </a:srgbClr>
              </a:gs>
            </a:gsLst>
            <a:lin ang="16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Roboto Regular"/>
            </a:endParaRPr>
          </a:p>
        </p:txBody>
      </p:sp>
      <p:sp>
        <p:nvSpPr>
          <p:cNvPr id="4" name="文本框 3"/>
          <p:cNvSpPr txBox="1"/>
          <p:nvPr/>
        </p:nvSpPr>
        <p:spPr>
          <a:xfrm>
            <a:off x="6719782" y="5007030"/>
            <a:ext cx="4283768" cy="1015663"/>
          </a:xfrm>
          <a:prstGeom prst="rect">
            <a:avLst/>
          </a:prstGeom>
          <a:noFill/>
        </p:spPr>
        <p:txBody>
          <a:bodyPr wrap="square" rtlCol="0">
            <a:spAutoFit/>
          </a:bodyPr>
          <a:lstStyle>
            <a:defPPr>
              <a:defRPr lang="zh-CN"/>
            </a:defPPr>
            <a:lvl1pPr indent="457200" algn="just">
              <a:lnSpc>
                <a:spcPct val="150000"/>
              </a:lnSpc>
              <a:defRPr sz="2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defRPr>
            </a:lvl1pPr>
          </a:lstStyle>
          <a:p>
            <a:pPr indent="0"/>
            <a:r>
              <a:rPr lang="zh-CN" altLang="en-US" dirty="0">
                <a:sym typeface="+mn-lt"/>
              </a:rPr>
              <a:t>       党提出了</a:t>
            </a:r>
            <a:r>
              <a:rPr lang="zh-CN" altLang="en-US" dirty="0">
                <a:latin typeface="楷体" panose="02010609060101010101" pitchFamily="49" charset="-122"/>
                <a:ea typeface="楷体" panose="02010609060101010101" pitchFamily="49" charset="-122"/>
                <a:sym typeface="+mn-lt"/>
              </a:rPr>
              <a:t>“</a:t>
            </a:r>
            <a:r>
              <a:rPr lang="zh-CN" altLang="en-US" dirty="0">
                <a:sym typeface="+mn-lt"/>
              </a:rPr>
              <a:t>百花齐放、百家争鸣</a:t>
            </a:r>
            <a:r>
              <a:rPr lang="zh-CN" altLang="en-US" dirty="0">
                <a:latin typeface="楷体" panose="02010609060101010101" pitchFamily="49" charset="-122"/>
                <a:ea typeface="楷体" panose="02010609060101010101" pitchFamily="49" charset="-122"/>
                <a:sym typeface="+mn-lt"/>
              </a:rPr>
              <a:t>”</a:t>
            </a:r>
            <a:r>
              <a:rPr lang="zh-CN" altLang="en-US" dirty="0">
                <a:sym typeface="+mn-lt"/>
              </a:rPr>
              <a:t>的方针，促进了社会主义的文化繁荣。 </a:t>
            </a:r>
            <a:endParaRPr lang="zh-CN" altLang="en-US" dirty="0">
              <a:sym typeface="+mn-lt"/>
            </a:endParaRPr>
          </a:p>
        </p:txBody>
      </p:sp>
      <p:sp>
        <p:nvSpPr>
          <p:cNvPr id="6" name="文本框 5"/>
          <p:cNvSpPr txBox="1"/>
          <p:nvPr/>
        </p:nvSpPr>
        <p:spPr>
          <a:xfrm>
            <a:off x="691697" y="1037008"/>
            <a:ext cx="2369003" cy="461665"/>
          </a:xfrm>
          <a:prstGeom prst="rect">
            <a:avLst/>
          </a:prstGeom>
          <a:noFill/>
        </p:spPr>
        <p:txBody>
          <a:bodyPr wrap="square">
            <a:spAutoFit/>
          </a:bodyPr>
          <a:lstStyle/>
          <a:p>
            <a:pPr algn="ctr"/>
            <a:r>
              <a:rPr lang="zh-CN" altLang="en-US"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rPr>
              <a:t>在教育事业方面</a:t>
            </a:r>
            <a:endParaRPr lang="en-US" altLang="zh-CN"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endParaRPr>
          </a:p>
        </p:txBody>
      </p:sp>
      <p:sp>
        <p:nvSpPr>
          <p:cNvPr id="8" name="文本框 7"/>
          <p:cNvSpPr txBox="1"/>
          <p:nvPr/>
        </p:nvSpPr>
        <p:spPr>
          <a:xfrm>
            <a:off x="6414982" y="4318484"/>
            <a:ext cx="2369003" cy="461665"/>
          </a:xfrm>
          <a:prstGeom prst="rect">
            <a:avLst/>
          </a:prstGeom>
          <a:noFill/>
        </p:spPr>
        <p:txBody>
          <a:bodyPr wrap="square">
            <a:spAutoFit/>
          </a:bodyPr>
          <a:lstStyle>
            <a:defPPr>
              <a:defRPr lang="zh-CN"/>
            </a:defPPr>
            <a:lvl1pPr algn="ctr">
              <a:defRPr sz="2400" b="1">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defRPr>
            </a:lvl1pPr>
          </a:lstStyle>
          <a:p>
            <a:r>
              <a:rPr lang="zh-CN" altLang="en-US" dirty="0">
                <a:sym typeface="+mn-lt"/>
              </a:rPr>
              <a:t>在文化工作方面</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027" y="-647965"/>
            <a:ext cx="12198027" cy="8119282"/>
          </a:xfrm>
          <a:prstGeom prst="rect">
            <a:avLst/>
          </a:prstGeom>
        </p:spPr>
      </p:pic>
      <p:sp>
        <p:nvSpPr>
          <p:cNvPr id="21" name="矩形 20"/>
          <p:cNvSpPr/>
          <p:nvPr/>
        </p:nvSpPr>
        <p:spPr>
          <a:xfrm>
            <a:off x="1752600" y="4803354"/>
            <a:ext cx="10439400" cy="1627628"/>
          </a:xfrm>
          <a:prstGeom prst="rect">
            <a:avLst/>
          </a:prstGeom>
          <a:gradFill>
            <a:gsLst>
              <a:gs pos="0">
                <a:schemeClr val="bg1">
                  <a:alpha val="90000"/>
                </a:schemeClr>
              </a:gs>
              <a:gs pos="72000">
                <a:schemeClr val="bg1">
                  <a:alpha val="79000"/>
                </a:schemeClr>
              </a:gs>
              <a:gs pos="100000">
                <a:schemeClr val="bg1">
                  <a:alpha val="0"/>
                </a:scheme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Roboto Regular"/>
            </a:endParaRPr>
          </a:p>
        </p:txBody>
      </p:sp>
      <p:sp>
        <p:nvSpPr>
          <p:cNvPr id="3" name="文本框 2"/>
          <p:cNvSpPr txBox="1"/>
          <p:nvPr/>
        </p:nvSpPr>
        <p:spPr>
          <a:xfrm>
            <a:off x="3404955" y="4880291"/>
            <a:ext cx="7924800" cy="1422954"/>
          </a:xfrm>
          <a:prstGeom prst="rect">
            <a:avLst/>
          </a:prstGeom>
          <a:noFill/>
        </p:spPr>
        <p:txBody>
          <a:bodyPr wrap="square" rtlCol="0">
            <a:spAutoFit/>
          </a:bodyPr>
          <a:lstStyle/>
          <a:p>
            <a:pPr indent="539750" algn="just">
              <a:lnSpc>
                <a:spcPct val="150000"/>
              </a:lnSpc>
            </a:pPr>
            <a:r>
              <a:rPr lang="zh-CN" altLang="en-US" sz="2000" b="1" dirty="0">
                <a:latin typeface="微软雅黑" panose="020B0503020204020204" pitchFamily="34" charset="-122"/>
                <a:ea typeface="微软雅黑" panose="020B0503020204020204" pitchFamily="34" charset="-122"/>
                <a:cs typeface="+mn-ea"/>
                <a:sym typeface="+mn-lt"/>
              </a:rPr>
              <a:t>走中国工业化道路，必须重视知识分子工作。毛泽东提出，知识分子在革命和建设中具有重要作用，要建设一支宏大的工人阶级知识分子队伍。周恩来提出了知识分子是工人阶级一部分的观点。 </a:t>
            </a:r>
            <a:endParaRPr lang="zh-CN" altLang="en-US" sz="2000" b="1" dirty="0">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一、初步探索阶段取得了哪些重要理论成果？</a:t>
            </a:r>
            <a:endParaRPr lang="zh-CN" altLang="en-US" sz="1100" spc="12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93925"/>
            <a:ext cx="12192000" cy="2759075"/>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6" name="文本框 5"/>
          <p:cNvSpPr txBox="1"/>
          <p:nvPr/>
        </p:nvSpPr>
        <p:spPr>
          <a:xfrm>
            <a:off x="8613327" y="3205253"/>
            <a:ext cx="2877711" cy="438582"/>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en-US" altLang="zh-CN" sz="1500" dirty="0">
                <a:solidFill>
                  <a:schemeClr val="tx1">
                    <a:lumMod val="85000"/>
                    <a:lumOff val="15000"/>
                  </a:schemeClr>
                </a:solidFill>
                <a:latin typeface="楷体" panose="02010609060101010101" pitchFamily="49" charset="-122"/>
                <a:ea typeface="楷体" panose="02010609060101010101" pitchFamily="49" charset="-122"/>
              </a:rPr>
              <a:t>    </a:t>
            </a:r>
            <a:r>
              <a:rPr lang="zh-CN" altLang="en-US" sz="15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1500" dirty="0">
                <a:solidFill>
                  <a:schemeClr val="tx1">
                    <a:lumMod val="85000"/>
                    <a:lumOff val="15000"/>
                  </a:schemeClr>
                </a:solidFill>
              </a:rPr>
              <a:t>第二次结合</a:t>
            </a:r>
            <a:r>
              <a:rPr lang="zh-CN" altLang="en-US" sz="15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1500" dirty="0">
                <a:solidFill>
                  <a:schemeClr val="tx1">
                    <a:lumMod val="85000"/>
                    <a:lumOff val="15000"/>
                  </a:schemeClr>
                </a:solidFill>
              </a:rPr>
              <a:t>的国际背景</a:t>
            </a:r>
            <a:endParaRPr lang="zh-CN" altLang="en-US" sz="1500" dirty="0">
              <a:solidFill>
                <a:schemeClr val="tx1">
                  <a:lumMod val="85000"/>
                  <a:lumOff val="15000"/>
                </a:schemeClr>
              </a:solidFill>
            </a:endParaRPr>
          </a:p>
        </p:txBody>
      </p:sp>
      <p:grpSp>
        <p:nvGrpSpPr>
          <p:cNvPr id="9" name="组合 8"/>
          <p:cNvGrpSpPr/>
          <p:nvPr/>
        </p:nvGrpSpPr>
        <p:grpSpPr>
          <a:xfrm>
            <a:off x="9874172" y="3977601"/>
            <a:ext cx="613495" cy="612622"/>
            <a:chOff x="10027920" y="1418508"/>
            <a:chExt cx="613495" cy="612622"/>
          </a:xfrm>
        </p:grpSpPr>
        <p:sp>
          <p:nvSpPr>
            <p:cNvPr id="7" name="椭圆 6"/>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îṥḻïḋè"/>
          <p:cNvSpPr/>
          <p:nvPr/>
        </p:nvSpPr>
        <p:spPr bwMode="auto">
          <a:xfrm>
            <a:off x="313863" y="5116052"/>
            <a:ext cx="7933412"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p>
        </p:txBody>
      </p:sp>
      <p:pic>
        <p:nvPicPr>
          <p:cNvPr id="20" name="video-[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48772" y="1335123"/>
            <a:ext cx="7263593" cy="4085771"/>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80000">
                <p:cTn id="2" fill="hold" display="0">
                  <p:stCondLst>
                    <p:cond delay="indefinite"/>
                  </p:stCondLst>
                </p:cTn>
                <p:tgtEl>
                  <p:spTgt spid="20"/>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缺角矩形 70"/>
          <p:cNvSpPr/>
          <p:nvPr/>
        </p:nvSpPr>
        <p:spPr>
          <a:xfrm>
            <a:off x="327529" y="5323238"/>
            <a:ext cx="11387682" cy="996782"/>
          </a:xfrm>
          <a:prstGeom prst="plaque">
            <a:avLst>
              <a:gd name="adj" fmla="val 0"/>
            </a:avLst>
          </a:prstGeom>
          <a:solidFill>
            <a:schemeClr val="bg1"/>
          </a:solidFill>
          <a:ln w="12700" cap="rnd">
            <a:gradFill>
              <a:gsLst>
                <a:gs pos="0">
                  <a:schemeClr val="accent2"/>
                </a:gs>
                <a:gs pos="100000">
                  <a:schemeClr val="accent2">
                    <a:lumMod val="60000"/>
                    <a:lumOff val="40000"/>
                    <a:alpha val="20000"/>
                  </a:schemeClr>
                </a:gs>
              </a:gsLst>
              <a:lin ang="2700000" scaled="0"/>
            </a:gradFill>
            <a:prstDash val="solid"/>
            <a:round/>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grpSp>
        <p:nvGrpSpPr>
          <p:cNvPr id="34" name="组合 33"/>
          <p:cNvGrpSpPr/>
          <p:nvPr/>
        </p:nvGrpSpPr>
        <p:grpSpPr>
          <a:xfrm>
            <a:off x="0" y="532246"/>
            <a:ext cx="12192000" cy="1694408"/>
            <a:chOff x="-5812" y="3743259"/>
            <a:chExt cx="12192000" cy="3114742"/>
          </a:xfrm>
        </p:grpSpPr>
        <p:sp>
          <p:nvSpPr>
            <p:cNvPr id="36" name="矩形 35"/>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37" name="图片 36"/>
            <p:cNvPicPr>
              <a:picLocks noChangeAspect="1"/>
            </p:cNvPicPr>
            <p:nvPr/>
          </p:nvPicPr>
          <p:blipFill rotWithShape="1">
            <a:blip r:embed="rId1"/>
            <a:srcRect t="23109" r="6302" b="43091"/>
            <a:stretch>
              <a:fillRect/>
            </a:stretch>
          </p:blipFill>
          <p:spPr>
            <a:xfrm flipH="1" flipV="1">
              <a:off x="0" y="3759199"/>
              <a:ext cx="11709400" cy="3098798"/>
            </a:xfrm>
            <a:prstGeom prst="rect">
              <a:avLst/>
            </a:prstGeom>
          </p:spPr>
        </p:pic>
      </p:grpSp>
      <p:grpSp>
        <p:nvGrpSpPr>
          <p:cNvPr id="2" name="组合 1"/>
          <p:cNvGrpSpPr/>
          <p:nvPr/>
        </p:nvGrpSpPr>
        <p:grpSpPr>
          <a:xfrm>
            <a:off x="425280" y="749005"/>
            <a:ext cx="11224113" cy="1311289"/>
            <a:chOff x="425280" y="749005"/>
            <a:chExt cx="5997727" cy="2242621"/>
          </a:xfrm>
        </p:grpSpPr>
        <p:sp>
          <p:nvSpPr>
            <p:cNvPr id="38" name="矩形 37"/>
            <p:cNvSpPr/>
            <p:nvPr/>
          </p:nvSpPr>
          <p:spPr>
            <a:xfrm>
              <a:off x="522124" y="848551"/>
              <a:ext cx="5900883" cy="2143075"/>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25280" y="749005"/>
              <a:ext cx="5936054" cy="2054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3048000" y="2173295"/>
            <a:ext cx="6096000" cy="553998"/>
          </a:xfrm>
          <a:prstGeom prst="rect">
            <a:avLst/>
          </a:prstGeom>
          <a:noFill/>
        </p:spPr>
        <p:txBody>
          <a:bodyPr wrap="square">
            <a:spAutoFit/>
          </a:bodyPr>
          <a:lstStyle/>
          <a:p>
            <a:pPr algn="ctr">
              <a:lnSpc>
                <a:spcPct val="150000"/>
              </a:lnSpc>
            </a:pPr>
            <a:r>
              <a:rPr lang="zh-CN" altLang="en-US" sz="2000" b="1" i="0" dirty="0">
                <a:solidFill>
                  <a:schemeClr val="tx1">
                    <a:lumMod val="85000"/>
                    <a:lumOff val="15000"/>
                  </a:schemeClr>
                </a:solidFill>
                <a:effectLst/>
                <a:latin typeface="楷体" panose="02010609060101010101" pitchFamily="49" charset="-122"/>
                <a:ea typeface="楷体" panose="02010609060101010101" pitchFamily="49" charset="-122"/>
              </a:rPr>
              <a:t>“</a:t>
            </a:r>
            <a:r>
              <a:rPr lang="zh-CN" altLang="en-US" sz="2000" b="1" i="0" dirty="0">
                <a:solidFill>
                  <a:schemeClr val="tx1">
                    <a:lumMod val="85000"/>
                    <a:lumOff val="15000"/>
                  </a:schemeClr>
                </a:solidFill>
                <a:effectLst/>
                <a:latin typeface="微软雅黑" panose="020B0503020204020204" pitchFamily="34" charset="-122"/>
                <a:ea typeface="微软雅黑" panose="020B0503020204020204" pitchFamily="34" charset="-122"/>
              </a:rPr>
              <a:t>三个主体，三个补充</a:t>
            </a:r>
            <a:r>
              <a:rPr lang="zh-CN" altLang="en-US" sz="2000" b="1" i="0" dirty="0">
                <a:solidFill>
                  <a:schemeClr val="tx1">
                    <a:lumMod val="85000"/>
                    <a:lumOff val="15000"/>
                  </a:schemeClr>
                </a:solidFill>
                <a:effectLst/>
                <a:latin typeface="楷体" panose="02010609060101010101" pitchFamily="49" charset="-122"/>
                <a:ea typeface="楷体" panose="02010609060101010101" pitchFamily="49" charset="-122"/>
              </a:rPr>
              <a:t>”</a:t>
            </a:r>
            <a:r>
              <a:rPr lang="zh-CN" altLang="en-US" sz="2000" b="1" i="0" dirty="0">
                <a:solidFill>
                  <a:schemeClr val="tx1">
                    <a:lumMod val="85000"/>
                    <a:lumOff val="15000"/>
                  </a:schemeClr>
                </a:solidFill>
                <a:effectLst/>
                <a:latin typeface="微软雅黑" panose="020B0503020204020204" pitchFamily="34" charset="-122"/>
                <a:ea typeface="微软雅黑" panose="020B0503020204020204" pitchFamily="34" charset="-122"/>
              </a:rPr>
              <a:t>经济思想</a:t>
            </a:r>
            <a:endParaRPr lang="en-US" altLang="zh-CN" sz="2000" b="1" i="0" dirty="0">
              <a:solidFill>
                <a:schemeClr val="tx1">
                  <a:lumMod val="85000"/>
                  <a:lumOff val="15000"/>
                </a:schemeClr>
              </a:solidFill>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2376542" y="4852851"/>
            <a:ext cx="7438917" cy="400110"/>
          </a:xfrm>
          <a:prstGeom prst="rect">
            <a:avLst/>
          </a:prstGeom>
          <a:noFill/>
        </p:spPr>
        <p:txBody>
          <a:bodyPr wrap="square">
            <a:spAutoFit/>
          </a:bodyPr>
          <a:lstStyle/>
          <a:p>
            <a:pPr indent="457200" algn="ctr"/>
            <a:r>
              <a:rPr lang="zh-CN" altLang="en-US" sz="2000" b="1" i="0" dirty="0">
                <a:solidFill>
                  <a:schemeClr val="tx1">
                    <a:lumMod val="85000"/>
                    <a:lumOff val="15000"/>
                  </a:schemeClr>
                </a:solidFill>
                <a:effectLst/>
                <a:latin typeface="华文中宋" panose="02010600040101010101" pitchFamily="2" charset="-122"/>
                <a:ea typeface="华文中宋" panose="02010600040101010101" pitchFamily="2" charset="-122"/>
              </a:rPr>
              <a:t>这包括了经济分配中所有制结构、生产和流通三个部分</a:t>
            </a:r>
            <a:endParaRPr lang="en-US" altLang="zh-CN" sz="2000" b="1" i="0" dirty="0">
              <a:solidFill>
                <a:schemeClr val="tx1">
                  <a:lumMod val="85000"/>
                  <a:lumOff val="15000"/>
                </a:schemeClr>
              </a:solidFill>
              <a:effectLst/>
              <a:latin typeface="华文中宋" panose="02010600040101010101" pitchFamily="2" charset="-122"/>
              <a:ea typeface="华文中宋" panose="02010600040101010101" pitchFamily="2" charset="-122"/>
            </a:endParaRPr>
          </a:p>
        </p:txBody>
      </p:sp>
      <p:sp>
        <p:nvSpPr>
          <p:cNvPr id="35" name="矩形 34"/>
          <p:cNvSpPr/>
          <p:nvPr/>
        </p:nvSpPr>
        <p:spPr>
          <a:xfrm>
            <a:off x="797727" y="849627"/>
            <a:ext cx="10596546" cy="1015663"/>
          </a:xfrm>
          <a:prstGeom prst="rect">
            <a:avLst/>
          </a:prstGeom>
          <a:noFill/>
        </p:spPr>
        <p:txBody>
          <a:bodyPr wrap="square">
            <a:spAutoFit/>
          </a:bodyPr>
          <a:lstStyle/>
          <a:p>
            <a:pPr indent="457200" algn="just">
              <a:lnSpc>
                <a:spcPct val="150000"/>
              </a:lnSpc>
            </a:pPr>
            <a:r>
              <a:rPr lang="zh-CN" altLang="en-US" sz="2000" dirty="0">
                <a:solidFill>
                  <a:srgbClr val="333333"/>
                </a:solidFill>
                <a:latin typeface="微软雅黑" panose="020B0503020204020204" pitchFamily="34" charset="-122"/>
                <a:ea typeface="微软雅黑" panose="020B0503020204020204" pitchFamily="34" charset="-122"/>
              </a:rPr>
              <a:t>走中国工业化道路，必须调整和完善所有制结构。</a:t>
            </a:r>
            <a:r>
              <a:rPr lang="zh-CN" altLang="en-US" sz="2000" b="1" dirty="0">
                <a:solidFill>
                  <a:srgbClr val="C00000"/>
                </a:solidFill>
                <a:latin typeface="微软雅黑" panose="020B0503020204020204" pitchFamily="34" charset="-122"/>
                <a:ea typeface="微软雅黑" panose="020B0503020204020204" pitchFamily="34" charset="-122"/>
              </a:rPr>
              <a:t>毛泽东、刘少奇、周恩来</a:t>
            </a:r>
            <a:r>
              <a:rPr lang="zh-CN" altLang="en-US" sz="2000" dirty="0">
                <a:solidFill>
                  <a:srgbClr val="333333"/>
                </a:solidFill>
                <a:latin typeface="微软雅黑" panose="020B0503020204020204" pitchFamily="34" charset="-122"/>
                <a:ea typeface="微软雅黑" panose="020B0503020204020204" pitchFamily="34" charset="-122"/>
              </a:rPr>
              <a:t>提出了把资本主义经济作为社会主义经济的补充的思想。</a:t>
            </a:r>
            <a:r>
              <a:rPr lang="zh-CN" altLang="en-US" sz="2000" b="1" dirty="0">
                <a:solidFill>
                  <a:srgbClr val="C00000"/>
                </a:solidFill>
                <a:latin typeface="微软雅黑" panose="020B0503020204020204" pitchFamily="34" charset="-122"/>
                <a:ea typeface="微软雅黑" panose="020B0503020204020204" pitchFamily="34" charset="-122"/>
              </a:rPr>
              <a:t>陈云</a:t>
            </a:r>
            <a:r>
              <a:rPr lang="zh-CN" altLang="en-US" sz="2000" dirty="0">
                <a:solidFill>
                  <a:srgbClr val="333333"/>
                </a:solidFill>
                <a:latin typeface="微软雅黑" panose="020B0503020204020204" pitchFamily="34" charset="-122"/>
                <a:ea typeface="微软雅黑" panose="020B0503020204020204" pitchFamily="34" charset="-122"/>
              </a:rPr>
              <a:t>提出了</a:t>
            </a:r>
            <a:r>
              <a:rPr lang="zh-CN" altLang="en-US" sz="2000" dirty="0">
                <a:solidFill>
                  <a:srgbClr val="333333"/>
                </a:solidFill>
                <a:latin typeface="楷体" panose="02010609060101010101" pitchFamily="49" charset="-122"/>
                <a:ea typeface="楷体" panose="02010609060101010101" pitchFamily="49" charset="-122"/>
              </a:rPr>
              <a:t>“</a:t>
            </a:r>
            <a:r>
              <a:rPr lang="zh-CN" altLang="en-US" sz="2000" dirty="0">
                <a:solidFill>
                  <a:srgbClr val="333333"/>
                </a:solidFill>
                <a:latin typeface="微软雅黑" panose="020B0503020204020204" pitchFamily="34" charset="-122"/>
                <a:ea typeface="微软雅黑" panose="020B0503020204020204" pitchFamily="34" charset="-122"/>
              </a:rPr>
              <a:t>三个主体，三个补充</a:t>
            </a:r>
            <a:r>
              <a:rPr lang="zh-CN" altLang="en-US" sz="2000" dirty="0">
                <a:solidFill>
                  <a:srgbClr val="333333"/>
                </a:solidFill>
                <a:latin typeface="楷体" panose="02010609060101010101" pitchFamily="49" charset="-122"/>
                <a:ea typeface="楷体" panose="02010609060101010101" pitchFamily="49" charset="-122"/>
              </a:rPr>
              <a:t>”</a:t>
            </a:r>
            <a:r>
              <a:rPr lang="zh-CN" altLang="en-US" sz="2000" dirty="0">
                <a:solidFill>
                  <a:srgbClr val="333333"/>
                </a:solidFill>
                <a:latin typeface="微软雅黑" panose="020B0503020204020204" pitchFamily="34" charset="-122"/>
                <a:ea typeface="微软雅黑" panose="020B0503020204020204" pitchFamily="34" charset="-122"/>
              </a:rPr>
              <a:t>的思想。</a:t>
            </a:r>
            <a:endParaRPr lang="zh-CN" altLang="en-US" sz="2000" dirty="0">
              <a:solidFill>
                <a:srgbClr val="333333"/>
              </a:solidFill>
              <a:latin typeface="微软雅黑" panose="020B0503020204020204" pitchFamily="34" charset="-122"/>
              <a:ea typeface="微软雅黑" panose="020B0503020204020204" pitchFamily="34" charset="-122"/>
            </a:endParaRPr>
          </a:p>
        </p:txBody>
      </p:sp>
      <p:sp>
        <p:nvSpPr>
          <p:cNvPr id="45" name="işlídê"/>
          <p:cNvSpPr/>
          <p:nvPr/>
        </p:nvSpPr>
        <p:spPr>
          <a:xfrm>
            <a:off x="4752399" y="2782336"/>
            <a:ext cx="7077112" cy="582158"/>
          </a:xfrm>
          <a:prstGeom prst="rect">
            <a:avLst/>
          </a:prstGeom>
          <a:solidFill>
            <a:schemeClr val="bg1"/>
          </a:solidFill>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ct val="0"/>
              </a:spcBef>
              <a:spcAft>
                <a:spcPts val="600"/>
              </a:spcAft>
              <a:buClr>
                <a:srgbClr val="C00000"/>
              </a:buClr>
              <a:buSzPct val="90000"/>
            </a:pP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sp>
        <p:nvSpPr>
          <p:cNvPr id="47" name="文本框 46"/>
          <p:cNvSpPr txBox="1"/>
          <p:nvPr/>
        </p:nvSpPr>
        <p:spPr>
          <a:xfrm>
            <a:off x="5354423" y="2805684"/>
            <a:ext cx="6280315" cy="507831"/>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一定数量的个体经营是它的补充；</a:t>
            </a:r>
            <a:endParaRPr lang="zh-CN" altLang="en-US" dirty="0">
              <a:latin typeface="微软雅黑" panose="020B0503020204020204" pitchFamily="34" charset="-122"/>
              <a:ea typeface="微软雅黑" panose="020B0503020204020204" pitchFamily="34" charset="-122"/>
            </a:endParaRPr>
          </a:p>
        </p:txBody>
      </p:sp>
      <p:sp>
        <p:nvSpPr>
          <p:cNvPr id="48" name="矩形 47"/>
          <p:cNvSpPr/>
          <p:nvPr/>
        </p:nvSpPr>
        <p:spPr>
          <a:xfrm>
            <a:off x="441829" y="2799807"/>
            <a:ext cx="4598412" cy="576000"/>
          </a:xfrm>
          <a:prstGeom prst="rect">
            <a:avLst/>
          </a:prstGeom>
          <a:gradFill>
            <a:gsLst>
              <a:gs pos="59000">
                <a:schemeClr val="accent2">
                  <a:lumMod val="75000"/>
                </a:schemeClr>
              </a:gs>
              <a:gs pos="100000">
                <a:schemeClr val="accent2">
                  <a:lumMod val="50000"/>
                </a:schemeClr>
              </a:gs>
            </a:gsLst>
            <a:path path="circle">
              <a:fillToRect l="50000" t="130000" r="50000" b="-30000"/>
            </a:path>
          </a:gradFill>
          <a:ln>
            <a:noFill/>
          </a:ln>
          <a:effectLst>
            <a:outerShdw blurRad="127000" dist="38100" algn="l"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9" name="文本框 48"/>
          <p:cNvSpPr txBox="1"/>
          <p:nvPr/>
        </p:nvSpPr>
        <p:spPr>
          <a:xfrm>
            <a:off x="539580" y="2864871"/>
            <a:ext cx="5623681" cy="400110"/>
          </a:xfrm>
          <a:prstGeom prst="rect">
            <a:avLst/>
          </a:prstGeom>
          <a:noFill/>
        </p:spPr>
        <p:txBody>
          <a:bodyPr wrap="square" rtlCol="0">
            <a:spAutoFit/>
          </a:bodyPr>
          <a:lstStyle/>
          <a:p>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国家经营和集体经营是工商业的主体，</a:t>
            </a:r>
            <a:endPar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32" name="文本框 31"/>
          <p:cNvSpPr txBox="1"/>
          <p:nvPr/>
        </p:nvSpPr>
        <p:spPr>
          <a:xfrm>
            <a:off x="632268" y="5304357"/>
            <a:ext cx="10927465" cy="1015663"/>
          </a:xfrm>
          <a:prstGeom prst="rect">
            <a:avLst/>
          </a:prstGeom>
          <a:noFill/>
        </p:spPr>
        <p:txBody>
          <a:bodyPr wrap="square">
            <a:spAutoFit/>
          </a:bodyPr>
          <a:lstStyle/>
          <a:p>
            <a:pPr indent="457200" algn="just">
              <a:lnSpc>
                <a:spcPct val="150000"/>
              </a:lnSpc>
            </a:pPr>
            <a:r>
              <a:rPr lang="zh-CN" altLang="en-US" sz="2000" b="1" i="0" dirty="0">
                <a:latin typeface="楷体" panose="02010609060101010101" pitchFamily="49" charset="-122"/>
                <a:ea typeface="楷体" panose="02010609060101010101" pitchFamily="49" charset="-122"/>
              </a:rPr>
              <a:t>陈云指出</a:t>
            </a:r>
            <a:r>
              <a:rPr lang="zh-CN" altLang="en-US" sz="2000" b="1" dirty="0">
                <a:latin typeface="楷体" panose="02010609060101010101" pitchFamily="49" charset="-122"/>
                <a:ea typeface="楷体" panose="02010609060101010101" pitchFamily="49" charset="-122"/>
              </a:rPr>
              <a:t>：</a:t>
            </a:r>
            <a:r>
              <a:rPr lang="zh-CN" altLang="en-US" sz="2000" b="1" i="0" dirty="0">
                <a:latin typeface="楷体" panose="02010609060101010101" pitchFamily="49" charset="-122"/>
                <a:ea typeface="楷体" panose="02010609060101010101" pitchFamily="49" charset="-122"/>
              </a:rPr>
              <a:t>“只有采取上述的办法实施，我国出现的才不会是资本主义市场，而是符合我国特殊国情和人民需要的社会主义市场。”这才是“真正适合于人民需要的社会主义经济”。</a:t>
            </a:r>
            <a:endParaRPr lang="zh-CN" altLang="en-US" sz="2000" b="1" dirty="0">
              <a:latin typeface="楷体" panose="02010609060101010101" pitchFamily="49" charset="-122"/>
              <a:ea typeface="楷体" panose="02010609060101010101" pitchFamily="49" charset="-122"/>
            </a:endParaRPr>
          </a:p>
        </p:txBody>
      </p:sp>
      <p:sp>
        <p:nvSpPr>
          <p:cNvPr id="33" name="işlídê"/>
          <p:cNvSpPr/>
          <p:nvPr/>
        </p:nvSpPr>
        <p:spPr>
          <a:xfrm>
            <a:off x="4752398" y="3454388"/>
            <a:ext cx="7077113" cy="582158"/>
          </a:xfrm>
          <a:prstGeom prst="rect">
            <a:avLst/>
          </a:prstGeom>
          <a:solidFill>
            <a:schemeClr val="bg1"/>
          </a:solidFill>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ct val="0"/>
              </a:spcBef>
              <a:spcAft>
                <a:spcPts val="600"/>
              </a:spcAft>
              <a:buClr>
                <a:srgbClr val="C00000"/>
              </a:buClr>
              <a:buSzPct val="90000"/>
            </a:pP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sp>
        <p:nvSpPr>
          <p:cNvPr id="40" name="文本框 39"/>
          <p:cNvSpPr txBox="1"/>
          <p:nvPr/>
        </p:nvSpPr>
        <p:spPr>
          <a:xfrm>
            <a:off x="5351974" y="3465719"/>
            <a:ext cx="6600245" cy="507831"/>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按照市场变化而在国家计划许可范围内的自由生产是它的补充；</a:t>
            </a:r>
            <a:endParaRPr lang="zh-CN" altLang="en-US" dirty="0">
              <a:latin typeface="微软雅黑" panose="020B0503020204020204" pitchFamily="34" charset="-122"/>
              <a:ea typeface="微软雅黑" panose="020B0503020204020204" pitchFamily="34" charset="-122"/>
            </a:endParaRPr>
          </a:p>
        </p:txBody>
      </p:sp>
      <p:sp>
        <p:nvSpPr>
          <p:cNvPr id="41" name="矩形 40"/>
          <p:cNvSpPr/>
          <p:nvPr/>
        </p:nvSpPr>
        <p:spPr>
          <a:xfrm>
            <a:off x="441829" y="3471859"/>
            <a:ext cx="4598412" cy="576000"/>
          </a:xfrm>
          <a:prstGeom prst="rect">
            <a:avLst/>
          </a:prstGeom>
          <a:gradFill>
            <a:gsLst>
              <a:gs pos="59000">
                <a:schemeClr val="accent2">
                  <a:lumMod val="75000"/>
                </a:schemeClr>
              </a:gs>
              <a:gs pos="100000">
                <a:schemeClr val="accent2">
                  <a:lumMod val="50000"/>
                </a:schemeClr>
              </a:gs>
            </a:gsLst>
            <a:path path="circle">
              <a:fillToRect l="50000" t="130000" r="50000" b="-30000"/>
            </a:path>
          </a:gradFill>
          <a:ln>
            <a:noFill/>
          </a:ln>
          <a:effectLst>
            <a:outerShdw blurRad="127000" dist="38100" algn="l"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2" name="文本框 41"/>
          <p:cNvSpPr txBox="1"/>
          <p:nvPr/>
        </p:nvSpPr>
        <p:spPr>
          <a:xfrm>
            <a:off x="539580" y="3536923"/>
            <a:ext cx="5623681" cy="400110"/>
          </a:xfrm>
          <a:prstGeom prst="rect">
            <a:avLst/>
          </a:prstGeom>
          <a:noFill/>
        </p:spPr>
        <p:txBody>
          <a:bodyPr wrap="square" rtlCol="0">
            <a:spAutoFit/>
          </a:bodyPr>
          <a:lstStyle/>
          <a:p>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计划生产是工农业生产的主体，</a:t>
            </a:r>
            <a:endPar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50" name="işlídê"/>
          <p:cNvSpPr/>
          <p:nvPr/>
        </p:nvSpPr>
        <p:spPr>
          <a:xfrm>
            <a:off x="4752398" y="4126779"/>
            <a:ext cx="7077113" cy="582158"/>
          </a:xfrm>
          <a:prstGeom prst="rect">
            <a:avLst/>
          </a:prstGeom>
          <a:solidFill>
            <a:schemeClr val="bg1"/>
          </a:solidFill>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ct val="0"/>
              </a:spcBef>
              <a:spcAft>
                <a:spcPts val="600"/>
              </a:spcAft>
              <a:buClr>
                <a:srgbClr val="C00000"/>
              </a:buClr>
              <a:buSzPct val="90000"/>
            </a:pP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sp>
        <p:nvSpPr>
          <p:cNvPr id="51" name="文本框 50"/>
          <p:cNvSpPr txBox="1"/>
          <p:nvPr/>
        </p:nvSpPr>
        <p:spPr>
          <a:xfrm>
            <a:off x="5351974" y="4138110"/>
            <a:ext cx="660024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一定范围内国家领导的自由市场是它的补充。</a:t>
            </a:r>
            <a:endParaRPr lang="zh-CN" altLang="en-US" dirty="0">
              <a:latin typeface="微软雅黑" panose="020B0503020204020204" pitchFamily="34" charset="-122"/>
              <a:ea typeface="微软雅黑" panose="020B0503020204020204" pitchFamily="34" charset="-122"/>
            </a:endParaRPr>
          </a:p>
        </p:txBody>
      </p:sp>
      <p:sp>
        <p:nvSpPr>
          <p:cNvPr id="52" name="矩形 51"/>
          <p:cNvSpPr/>
          <p:nvPr/>
        </p:nvSpPr>
        <p:spPr>
          <a:xfrm>
            <a:off x="441829" y="4144250"/>
            <a:ext cx="4598412" cy="576000"/>
          </a:xfrm>
          <a:prstGeom prst="rect">
            <a:avLst/>
          </a:prstGeom>
          <a:gradFill>
            <a:gsLst>
              <a:gs pos="59000">
                <a:schemeClr val="accent2">
                  <a:lumMod val="75000"/>
                </a:schemeClr>
              </a:gs>
              <a:gs pos="100000">
                <a:schemeClr val="accent2">
                  <a:lumMod val="50000"/>
                </a:schemeClr>
              </a:gs>
            </a:gsLst>
            <a:path path="circle">
              <a:fillToRect l="50000" t="130000" r="50000" b="-30000"/>
            </a:path>
          </a:gradFill>
          <a:ln>
            <a:noFill/>
          </a:ln>
          <a:effectLst>
            <a:outerShdw blurRad="127000" dist="38100" algn="l"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3" name="文本框 52"/>
          <p:cNvSpPr txBox="1"/>
          <p:nvPr/>
        </p:nvSpPr>
        <p:spPr>
          <a:xfrm>
            <a:off x="539580" y="4209314"/>
            <a:ext cx="5623681" cy="400110"/>
          </a:xfrm>
          <a:prstGeom prst="rect">
            <a:avLst/>
          </a:prstGeom>
          <a:noFill/>
        </p:spPr>
        <p:txBody>
          <a:bodyPr wrap="square" rtlCol="0">
            <a:spAutoFit/>
          </a:bodyPr>
          <a:lstStyle/>
          <a:p>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国家市场是主体，</a:t>
            </a:r>
            <a:endPar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8" name="矩形 7"/>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13" name="图文框 12"/>
          <p:cNvSpPr/>
          <p:nvPr/>
        </p:nvSpPr>
        <p:spPr>
          <a:xfrm>
            <a:off x="825499" y="1485900"/>
            <a:ext cx="10541002" cy="3886200"/>
          </a:xfrm>
          <a:prstGeom prst="frame">
            <a:avLst>
              <a:gd name="adj1" fmla="val 6509"/>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4900" y="1765300"/>
            <a:ext cx="9982200" cy="33274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99085" y="2127458"/>
            <a:ext cx="8593831" cy="2652008"/>
          </a:xfrm>
          <a:prstGeom prst="rect">
            <a:avLst/>
          </a:prstGeom>
        </p:spPr>
        <p:txBody>
          <a:bodyPr wrap="square">
            <a:spAutoFit/>
          </a:bodyPr>
          <a:lstStyle/>
          <a:p>
            <a:pPr indent="457200" algn="just" fontAlgn="auto">
              <a:lnSpc>
                <a:spcPct val="150000"/>
              </a:lnSpc>
            </a:pPr>
            <a:r>
              <a:rPr lang="zh-CN" altLang="en-US" sz="2200" b="1" dirty="0">
                <a:latin typeface="楷体" panose="02010609060101010101" pitchFamily="49" charset="-122"/>
                <a:ea typeface="楷体" panose="02010609060101010101" pitchFamily="49" charset="-122"/>
              </a:rPr>
              <a:t> 商品生产不能与资本主义混为一谈。为什么怕商品生产？无非是怕资本主义。现在是国家同人民公社做生意，早已排除资本主义，怕商品生产做什么？不要怕，我看要大大发展商品生产。</a:t>
            </a:r>
            <a:endParaRPr lang="zh-CN" altLang="en-US" sz="2200" b="1" dirty="0">
              <a:latin typeface="楷体" panose="02010609060101010101" pitchFamily="49" charset="-122"/>
              <a:ea typeface="楷体" panose="02010609060101010101" pitchFamily="49"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关于社会主义商品生产问题</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1958</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11</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89759" y="810806"/>
            <a:ext cx="8412482" cy="499111"/>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走中国工业化道路，</a:t>
            </a:r>
            <a:r>
              <a:rPr lang="zh-CN" altLang="en-US" sz="2000" b="1" dirty="0">
                <a:latin typeface="微软雅黑" panose="020B0503020204020204" pitchFamily="34" charset="-122"/>
                <a:ea typeface="微软雅黑" panose="020B0503020204020204" pitchFamily="34" charset="-122"/>
                <a:cs typeface="+mn-ea"/>
                <a:sym typeface="+mn-lt"/>
              </a:rPr>
              <a:t>必须积极探索适合我国情况的经济体制和运行机制</a:t>
            </a:r>
            <a:endParaRPr lang="en-US" altLang="zh-CN" sz="2000" dirty="0">
              <a:latin typeface="微软雅黑" panose="020B0503020204020204" pitchFamily="34" charset="-122"/>
              <a:ea typeface="微软雅黑" panose="020B0503020204020204" pitchFamily="34" charset="-122"/>
              <a:cs typeface="+mn-ea"/>
              <a:sym typeface="+mn-lt"/>
            </a:endParaRPr>
          </a:p>
        </p:txBody>
      </p:sp>
      <p:sp>
        <p:nvSpPr>
          <p:cNvPr id="7" name="矩形: 对角圆角 6"/>
          <p:cNvSpPr/>
          <p:nvPr/>
        </p:nvSpPr>
        <p:spPr>
          <a:xfrm>
            <a:off x="1652724" y="2127147"/>
            <a:ext cx="2826430" cy="4049672"/>
          </a:xfrm>
          <a:prstGeom prst="round2Diag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iṧḻiďé"/>
          <p:cNvSpPr/>
          <p:nvPr/>
        </p:nvSpPr>
        <p:spPr bwMode="auto">
          <a:xfrm>
            <a:off x="1916805" y="2797249"/>
            <a:ext cx="2298271" cy="298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       提出了发展商品生产、利用价值规律的思想。</a:t>
            </a:r>
            <a:endParaRPr lang="en-US" altLang="zh-CN" sz="2000" dirty="0">
              <a:solidFill>
                <a:schemeClr val="bg1"/>
              </a:solidFill>
              <a:latin typeface="微软雅黑" panose="020B0503020204020204" pitchFamily="34" charset="-122"/>
              <a:ea typeface="微软雅黑" panose="020B0503020204020204" pitchFamily="34" charset="-122"/>
              <a:cs typeface="+mn-ea"/>
              <a:sym typeface="+mn-lt"/>
            </a:endParaRPr>
          </a:p>
          <a:p>
            <a:pPr algn="just">
              <a:lnSpc>
                <a:spcPct val="150000"/>
              </a:lnSpc>
            </a:pPr>
            <a:r>
              <a:rPr lang="en-US" altLang="zh-CN" sz="200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主张企业</a:t>
            </a:r>
            <a:r>
              <a:rPr lang="zh-CN" altLang="en-US" sz="2000" dirty="0">
                <a:solidFill>
                  <a:schemeClr val="bg1"/>
                </a:solidFill>
                <a:latin typeface="楷体" panose="02010609060101010101" pitchFamily="49" charset="-122"/>
                <a:ea typeface="楷体" panose="02010609060101010101" pitchFamily="49" charset="-122"/>
                <a:cs typeface="+mn-ea"/>
                <a:sym typeface="+mn-lt"/>
              </a:rPr>
              <a:t>“</a:t>
            </a: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两参一改三结合</a:t>
            </a:r>
            <a:r>
              <a:rPr lang="zh-CN" altLang="en-US" sz="2000" dirty="0">
                <a:solidFill>
                  <a:schemeClr val="bg1"/>
                </a:solidFill>
                <a:latin typeface="楷体" panose="02010609060101010101" pitchFamily="49" charset="-122"/>
                <a:ea typeface="楷体" panose="02010609060101010101" pitchFamily="49" charset="-122"/>
                <a:cs typeface="+mn-ea"/>
                <a:sym typeface="+mn-lt"/>
              </a:rPr>
              <a:t>”。</a:t>
            </a:r>
            <a:endParaRPr lang="zh-CN" altLang="en-US" sz="2000" dirty="0">
              <a:solidFill>
                <a:schemeClr val="bg1"/>
              </a:solidFill>
              <a:latin typeface="楷体" panose="02010609060101010101" pitchFamily="49" charset="-122"/>
              <a:ea typeface="楷体" panose="02010609060101010101" pitchFamily="49" charset="-122"/>
              <a:cs typeface="+mn-ea"/>
              <a:sym typeface="+mn-lt"/>
            </a:endParaRPr>
          </a:p>
        </p:txBody>
      </p:sp>
      <p:sp>
        <p:nvSpPr>
          <p:cNvPr id="17" name="任意多边形: 形状 16"/>
          <p:cNvSpPr/>
          <p:nvPr/>
        </p:nvSpPr>
        <p:spPr>
          <a:xfrm>
            <a:off x="2873448" y="1604818"/>
            <a:ext cx="1599092" cy="522328"/>
          </a:xfrm>
          <a:custGeom>
            <a:avLst/>
            <a:gdLst/>
            <a:ahLst/>
            <a:cxnLst/>
            <a:rect l="l" t="t" r="r" b="b"/>
            <a:pathLst>
              <a:path w="889397" h="290513">
                <a:moveTo>
                  <a:pt x="814388" y="186928"/>
                </a:moveTo>
                <a:cubicBezTo>
                  <a:pt x="838994" y="198041"/>
                  <a:pt x="861616" y="210344"/>
                  <a:pt x="882253" y="223838"/>
                </a:cubicBezTo>
                <a:cubicBezTo>
                  <a:pt x="886222" y="226219"/>
                  <a:pt x="887412" y="230584"/>
                  <a:pt x="885825" y="236934"/>
                </a:cubicBezTo>
                <a:cubicBezTo>
                  <a:pt x="881856" y="248841"/>
                  <a:pt x="877887" y="258763"/>
                  <a:pt x="873919" y="266700"/>
                </a:cubicBezTo>
                <a:cubicBezTo>
                  <a:pt x="872331" y="270669"/>
                  <a:pt x="870347" y="272653"/>
                  <a:pt x="867966" y="272653"/>
                </a:cubicBezTo>
                <a:cubicBezTo>
                  <a:pt x="866378" y="272653"/>
                  <a:pt x="863997" y="270669"/>
                  <a:pt x="860822" y="266700"/>
                </a:cubicBezTo>
                <a:cubicBezTo>
                  <a:pt x="840184" y="240506"/>
                  <a:pt x="820737" y="218678"/>
                  <a:pt x="802481" y="201216"/>
                </a:cubicBezTo>
                <a:close/>
                <a:moveTo>
                  <a:pt x="684609" y="178594"/>
                </a:moveTo>
                <a:lnTo>
                  <a:pt x="719137" y="202406"/>
                </a:lnTo>
                <a:cubicBezTo>
                  <a:pt x="695325" y="230981"/>
                  <a:pt x="665162" y="254794"/>
                  <a:pt x="628650" y="273844"/>
                </a:cubicBezTo>
                <a:lnTo>
                  <a:pt x="613172" y="258366"/>
                </a:lnTo>
                <a:cubicBezTo>
                  <a:pt x="644128" y="232966"/>
                  <a:pt x="667941" y="206375"/>
                  <a:pt x="684609" y="178594"/>
                </a:cubicBezTo>
                <a:close/>
                <a:moveTo>
                  <a:pt x="459581" y="135731"/>
                </a:moveTo>
                <a:lnTo>
                  <a:pt x="500062" y="135731"/>
                </a:lnTo>
                <a:lnTo>
                  <a:pt x="500062" y="160734"/>
                </a:lnTo>
                <a:lnTo>
                  <a:pt x="523875" y="160734"/>
                </a:lnTo>
                <a:lnTo>
                  <a:pt x="534591" y="148828"/>
                </a:lnTo>
                <a:lnTo>
                  <a:pt x="566737" y="173831"/>
                </a:lnTo>
                <a:lnTo>
                  <a:pt x="557212" y="186928"/>
                </a:lnTo>
                <a:lnTo>
                  <a:pt x="500062" y="186928"/>
                </a:lnTo>
                <a:lnTo>
                  <a:pt x="500062" y="213122"/>
                </a:lnTo>
                <a:lnTo>
                  <a:pt x="538162" y="213122"/>
                </a:lnTo>
                <a:lnTo>
                  <a:pt x="548878" y="200025"/>
                </a:lnTo>
                <a:lnTo>
                  <a:pt x="582216" y="223838"/>
                </a:lnTo>
                <a:lnTo>
                  <a:pt x="572691" y="239316"/>
                </a:lnTo>
                <a:lnTo>
                  <a:pt x="500062" y="239316"/>
                </a:lnTo>
                <a:lnTo>
                  <a:pt x="500062" y="286941"/>
                </a:lnTo>
                <a:lnTo>
                  <a:pt x="459581" y="286941"/>
                </a:lnTo>
                <a:lnTo>
                  <a:pt x="459581" y="239316"/>
                </a:lnTo>
                <a:lnTo>
                  <a:pt x="390525" y="239316"/>
                </a:lnTo>
                <a:lnTo>
                  <a:pt x="384572" y="213122"/>
                </a:lnTo>
                <a:lnTo>
                  <a:pt x="459581" y="213122"/>
                </a:lnTo>
                <a:lnTo>
                  <a:pt x="459581" y="186928"/>
                </a:lnTo>
                <a:lnTo>
                  <a:pt x="408384" y="186928"/>
                </a:lnTo>
                <a:lnTo>
                  <a:pt x="402431" y="160734"/>
                </a:lnTo>
                <a:lnTo>
                  <a:pt x="459581" y="160734"/>
                </a:lnTo>
                <a:close/>
                <a:moveTo>
                  <a:pt x="315516" y="78581"/>
                </a:moveTo>
                <a:cubicBezTo>
                  <a:pt x="334566" y="84138"/>
                  <a:pt x="349250" y="90091"/>
                  <a:pt x="359569" y="96441"/>
                </a:cubicBezTo>
                <a:cubicBezTo>
                  <a:pt x="364331" y="98028"/>
                  <a:pt x="365919" y="101600"/>
                  <a:pt x="364331" y="107156"/>
                </a:cubicBezTo>
                <a:cubicBezTo>
                  <a:pt x="361156" y="115888"/>
                  <a:pt x="357187" y="124222"/>
                  <a:pt x="352425" y="132159"/>
                </a:cubicBezTo>
                <a:cubicBezTo>
                  <a:pt x="348456" y="137716"/>
                  <a:pt x="344487" y="138113"/>
                  <a:pt x="340519" y="133350"/>
                </a:cubicBezTo>
                <a:cubicBezTo>
                  <a:pt x="328612" y="117475"/>
                  <a:pt x="316706" y="103584"/>
                  <a:pt x="304800" y="91678"/>
                </a:cubicBezTo>
                <a:close/>
                <a:moveTo>
                  <a:pt x="448866" y="47625"/>
                </a:moveTo>
                <a:cubicBezTo>
                  <a:pt x="458391" y="59531"/>
                  <a:pt x="468709" y="69453"/>
                  <a:pt x="479822" y="77391"/>
                </a:cubicBezTo>
                <a:cubicBezTo>
                  <a:pt x="488553" y="67866"/>
                  <a:pt x="496491" y="57944"/>
                  <a:pt x="503634" y="47625"/>
                </a:cubicBezTo>
                <a:close/>
                <a:moveTo>
                  <a:pt x="342900" y="15478"/>
                </a:moveTo>
                <a:cubicBezTo>
                  <a:pt x="359569" y="20241"/>
                  <a:pt x="374253" y="25400"/>
                  <a:pt x="386953" y="30956"/>
                </a:cubicBezTo>
                <a:cubicBezTo>
                  <a:pt x="391716" y="32544"/>
                  <a:pt x="393303" y="36116"/>
                  <a:pt x="391716" y="41672"/>
                </a:cubicBezTo>
                <a:cubicBezTo>
                  <a:pt x="391716" y="42466"/>
                  <a:pt x="391319" y="44053"/>
                  <a:pt x="390525" y="46434"/>
                </a:cubicBezTo>
                <a:cubicBezTo>
                  <a:pt x="386556" y="56753"/>
                  <a:pt x="383381" y="63500"/>
                  <a:pt x="381000" y="66675"/>
                </a:cubicBezTo>
                <a:cubicBezTo>
                  <a:pt x="377031" y="72231"/>
                  <a:pt x="373062" y="72628"/>
                  <a:pt x="369094" y="67866"/>
                </a:cubicBezTo>
                <a:cubicBezTo>
                  <a:pt x="357981" y="54372"/>
                  <a:pt x="345678" y="41672"/>
                  <a:pt x="332184" y="29766"/>
                </a:cubicBezTo>
                <a:close/>
                <a:moveTo>
                  <a:pt x="532209" y="7144"/>
                </a:moveTo>
                <a:lnTo>
                  <a:pt x="564356" y="40481"/>
                </a:lnTo>
                <a:cubicBezTo>
                  <a:pt x="566737" y="43656"/>
                  <a:pt x="566341" y="46038"/>
                  <a:pt x="563166" y="47625"/>
                </a:cubicBezTo>
                <a:lnTo>
                  <a:pt x="548878" y="53578"/>
                </a:lnTo>
                <a:cubicBezTo>
                  <a:pt x="538559" y="69453"/>
                  <a:pt x="526653" y="83344"/>
                  <a:pt x="513159" y="95250"/>
                </a:cubicBezTo>
                <a:cubicBezTo>
                  <a:pt x="532209" y="103188"/>
                  <a:pt x="557212" y="107553"/>
                  <a:pt x="588169" y="108347"/>
                </a:cubicBezTo>
                <a:cubicBezTo>
                  <a:pt x="577850" y="121841"/>
                  <a:pt x="571103" y="136525"/>
                  <a:pt x="567928" y="152400"/>
                </a:cubicBezTo>
                <a:cubicBezTo>
                  <a:pt x="533003" y="145256"/>
                  <a:pt x="504428" y="134144"/>
                  <a:pt x="482203" y="119063"/>
                </a:cubicBezTo>
                <a:cubicBezTo>
                  <a:pt x="458391" y="135731"/>
                  <a:pt x="429816" y="146844"/>
                  <a:pt x="396478" y="152400"/>
                </a:cubicBezTo>
                <a:lnTo>
                  <a:pt x="389334" y="142875"/>
                </a:lnTo>
                <a:cubicBezTo>
                  <a:pt x="386953" y="152400"/>
                  <a:pt x="382587" y="165100"/>
                  <a:pt x="376237" y="180975"/>
                </a:cubicBezTo>
                <a:cubicBezTo>
                  <a:pt x="375444" y="184150"/>
                  <a:pt x="374650" y="186531"/>
                  <a:pt x="373856" y="188119"/>
                </a:cubicBezTo>
                <a:cubicBezTo>
                  <a:pt x="365919" y="203994"/>
                  <a:pt x="365522" y="230188"/>
                  <a:pt x="372666" y="266700"/>
                </a:cubicBezTo>
                <a:cubicBezTo>
                  <a:pt x="374253" y="274638"/>
                  <a:pt x="371475" y="279400"/>
                  <a:pt x="364331" y="280988"/>
                </a:cubicBezTo>
                <a:cubicBezTo>
                  <a:pt x="355600" y="282575"/>
                  <a:pt x="345678" y="283369"/>
                  <a:pt x="334566" y="283369"/>
                </a:cubicBezTo>
                <a:cubicBezTo>
                  <a:pt x="326628" y="284163"/>
                  <a:pt x="323453" y="279797"/>
                  <a:pt x="325041" y="270272"/>
                </a:cubicBezTo>
                <a:cubicBezTo>
                  <a:pt x="325834" y="265509"/>
                  <a:pt x="327819" y="254794"/>
                  <a:pt x="330994" y="238125"/>
                </a:cubicBezTo>
                <a:cubicBezTo>
                  <a:pt x="332581" y="230188"/>
                  <a:pt x="333375" y="225028"/>
                  <a:pt x="333375" y="222647"/>
                </a:cubicBezTo>
                <a:cubicBezTo>
                  <a:pt x="336550" y="209947"/>
                  <a:pt x="328216" y="202803"/>
                  <a:pt x="308372" y="201216"/>
                </a:cubicBezTo>
                <a:lnTo>
                  <a:pt x="307181" y="180975"/>
                </a:lnTo>
                <a:cubicBezTo>
                  <a:pt x="331787" y="184150"/>
                  <a:pt x="344487" y="182166"/>
                  <a:pt x="345281" y="175022"/>
                </a:cubicBezTo>
                <a:cubicBezTo>
                  <a:pt x="354012" y="158353"/>
                  <a:pt x="366712" y="131366"/>
                  <a:pt x="383381" y="94059"/>
                </a:cubicBezTo>
                <a:lnTo>
                  <a:pt x="403622" y="101203"/>
                </a:lnTo>
                <a:cubicBezTo>
                  <a:pt x="402034" y="104378"/>
                  <a:pt x="400447" y="109934"/>
                  <a:pt x="398859" y="117872"/>
                </a:cubicBezTo>
                <a:cubicBezTo>
                  <a:pt x="396478" y="124222"/>
                  <a:pt x="394891" y="128984"/>
                  <a:pt x="394097" y="132159"/>
                </a:cubicBezTo>
                <a:cubicBezTo>
                  <a:pt x="417909" y="122634"/>
                  <a:pt x="438944" y="111125"/>
                  <a:pt x="457200" y="97631"/>
                </a:cubicBezTo>
                <a:cubicBezTo>
                  <a:pt x="445294" y="86519"/>
                  <a:pt x="433387" y="69850"/>
                  <a:pt x="421481" y="47625"/>
                </a:cubicBezTo>
                <a:lnTo>
                  <a:pt x="402431" y="47625"/>
                </a:lnTo>
                <a:lnTo>
                  <a:pt x="397669" y="21431"/>
                </a:lnTo>
                <a:lnTo>
                  <a:pt x="514350" y="21431"/>
                </a:lnTo>
                <a:close/>
                <a:moveTo>
                  <a:pt x="219075" y="7144"/>
                </a:moveTo>
                <a:lnTo>
                  <a:pt x="247650" y="50006"/>
                </a:lnTo>
                <a:cubicBezTo>
                  <a:pt x="216694" y="54769"/>
                  <a:pt x="184150" y="59134"/>
                  <a:pt x="150019" y="63103"/>
                </a:cubicBezTo>
                <a:lnTo>
                  <a:pt x="150019" y="96441"/>
                </a:lnTo>
                <a:lnTo>
                  <a:pt x="190500" y="91678"/>
                </a:lnTo>
                <a:lnTo>
                  <a:pt x="202406" y="75009"/>
                </a:lnTo>
                <a:lnTo>
                  <a:pt x="242887" y="98822"/>
                </a:lnTo>
                <a:lnTo>
                  <a:pt x="230981" y="115491"/>
                </a:lnTo>
                <a:lnTo>
                  <a:pt x="150019" y="123825"/>
                </a:lnTo>
                <a:lnTo>
                  <a:pt x="150019" y="158353"/>
                </a:lnTo>
                <a:lnTo>
                  <a:pt x="219075" y="151209"/>
                </a:lnTo>
                <a:lnTo>
                  <a:pt x="230981" y="133350"/>
                </a:lnTo>
                <a:lnTo>
                  <a:pt x="270272" y="155972"/>
                </a:lnTo>
                <a:lnTo>
                  <a:pt x="260747" y="175022"/>
                </a:lnTo>
                <a:lnTo>
                  <a:pt x="150019" y="185738"/>
                </a:lnTo>
                <a:lnTo>
                  <a:pt x="150019" y="221456"/>
                </a:lnTo>
                <a:cubicBezTo>
                  <a:pt x="150019" y="231775"/>
                  <a:pt x="154384" y="236934"/>
                  <a:pt x="163116" y="236934"/>
                </a:cubicBezTo>
                <a:lnTo>
                  <a:pt x="227409" y="236934"/>
                </a:lnTo>
                <a:cubicBezTo>
                  <a:pt x="236934" y="236934"/>
                  <a:pt x="242491" y="232966"/>
                  <a:pt x="244078" y="225028"/>
                </a:cubicBezTo>
                <a:cubicBezTo>
                  <a:pt x="244078" y="223441"/>
                  <a:pt x="244872" y="219869"/>
                  <a:pt x="246459" y="214313"/>
                </a:cubicBezTo>
                <a:cubicBezTo>
                  <a:pt x="248047" y="206375"/>
                  <a:pt x="249237" y="200422"/>
                  <a:pt x="250031" y="196453"/>
                </a:cubicBezTo>
                <a:lnTo>
                  <a:pt x="267891" y="203597"/>
                </a:lnTo>
                <a:cubicBezTo>
                  <a:pt x="265509" y="221853"/>
                  <a:pt x="270669" y="232966"/>
                  <a:pt x="283369" y="236934"/>
                </a:cubicBezTo>
                <a:cubicBezTo>
                  <a:pt x="277019" y="267097"/>
                  <a:pt x="261937" y="280988"/>
                  <a:pt x="238125" y="278606"/>
                </a:cubicBezTo>
                <a:lnTo>
                  <a:pt x="146447" y="278606"/>
                </a:lnTo>
                <a:cubicBezTo>
                  <a:pt x="120253" y="278606"/>
                  <a:pt x="106759" y="264319"/>
                  <a:pt x="105966" y="235744"/>
                </a:cubicBezTo>
                <a:lnTo>
                  <a:pt x="105966" y="190500"/>
                </a:lnTo>
                <a:lnTo>
                  <a:pt x="10716" y="200025"/>
                </a:lnTo>
                <a:lnTo>
                  <a:pt x="0" y="172641"/>
                </a:lnTo>
                <a:lnTo>
                  <a:pt x="105966" y="161925"/>
                </a:lnTo>
                <a:lnTo>
                  <a:pt x="105966" y="128588"/>
                </a:lnTo>
                <a:lnTo>
                  <a:pt x="28575" y="135731"/>
                </a:lnTo>
                <a:lnTo>
                  <a:pt x="17859" y="109538"/>
                </a:lnTo>
                <a:lnTo>
                  <a:pt x="105966" y="101203"/>
                </a:lnTo>
                <a:lnTo>
                  <a:pt x="105966" y="67866"/>
                </a:lnTo>
                <a:cubicBezTo>
                  <a:pt x="100409" y="68659"/>
                  <a:pt x="91678" y="69453"/>
                  <a:pt x="79772" y="70247"/>
                </a:cubicBezTo>
                <a:cubicBezTo>
                  <a:pt x="54372" y="72628"/>
                  <a:pt x="34925" y="74216"/>
                  <a:pt x="21431" y="75009"/>
                </a:cubicBezTo>
                <a:lnTo>
                  <a:pt x="10716" y="54769"/>
                </a:lnTo>
                <a:cubicBezTo>
                  <a:pt x="103584" y="42069"/>
                  <a:pt x="173037" y="26194"/>
                  <a:pt x="219075" y="7144"/>
                </a:cubicBezTo>
                <a:close/>
                <a:moveTo>
                  <a:pt x="704850" y="0"/>
                </a:moveTo>
                <a:lnTo>
                  <a:pt x="752475" y="15478"/>
                </a:lnTo>
                <a:cubicBezTo>
                  <a:pt x="747712" y="25797"/>
                  <a:pt x="742950" y="36513"/>
                  <a:pt x="738187" y="47625"/>
                </a:cubicBezTo>
                <a:lnTo>
                  <a:pt x="835819" y="47625"/>
                </a:lnTo>
                <a:lnTo>
                  <a:pt x="852487" y="28575"/>
                </a:lnTo>
                <a:lnTo>
                  <a:pt x="889397" y="60722"/>
                </a:lnTo>
                <a:lnTo>
                  <a:pt x="879872" y="76200"/>
                </a:lnTo>
                <a:lnTo>
                  <a:pt x="723900" y="76200"/>
                </a:lnTo>
                <a:cubicBezTo>
                  <a:pt x="712787" y="97631"/>
                  <a:pt x="701278" y="117475"/>
                  <a:pt x="689372" y="135731"/>
                </a:cubicBezTo>
                <a:lnTo>
                  <a:pt x="742950" y="135731"/>
                </a:lnTo>
                <a:lnTo>
                  <a:pt x="742950" y="91678"/>
                </a:lnTo>
                <a:lnTo>
                  <a:pt x="788194" y="91678"/>
                </a:lnTo>
                <a:lnTo>
                  <a:pt x="788194" y="135731"/>
                </a:lnTo>
                <a:lnTo>
                  <a:pt x="823912" y="135731"/>
                </a:lnTo>
                <a:lnTo>
                  <a:pt x="838200" y="117872"/>
                </a:lnTo>
                <a:lnTo>
                  <a:pt x="872728" y="148828"/>
                </a:lnTo>
                <a:lnTo>
                  <a:pt x="863203" y="164306"/>
                </a:lnTo>
                <a:lnTo>
                  <a:pt x="788194" y="164306"/>
                </a:lnTo>
                <a:lnTo>
                  <a:pt x="788194" y="245269"/>
                </a:lnTo>
                <a:cubicBezTo>
                  <a:pt x="788194" y="272256"/>
                  <a:pt x="771525" y="287338"/>
                  <a:pt x="738187" y="290513"/>
                </a:cubicBezTo>
                <a:cubicBezTo>
                  <a:pt x="732631" y="273844"/>
                  <a:pt x="719137" y="263922"/>
                  <a:pt x="697706" y="260747"/>
                </a:cubicBezTo>
                <a:lnTo>
                  <a:pt x="696516" y="245269"/>
                </a:lnTo>
                <a:cubicBezTo>
                  <a:pt x="731441" y="248444"/>
                  <a:pt x="746919" y="242491"/>
                  <a:pt x="742950" y="227409"/>
                </a:cubicBezTo>
                <a:lnTo>
                  <a:pt x="742950" y="164306"/>
                </a:lnTo>
                <a:lnTo>
                  <a:pt x="682228" y="164306"/>
                </a:lnTo>
                <a:lnTo>
                  <a:pt x="670322" y="178594"/>
                </a:lnTo>
                <a:lnTo>
                  <a:pt x="632222" y="150019"/>
                </a:lnTo>
                <a:cubicBezTo>
                  <a:pt x="645716" y="138906"/>
                  <a:pt x="654050" y="129778"/>
                  <a:pt x="657225" y="122634"/>
                </a:cubicBezTo>
                <a:cubicBezTo>
                  <a:pt x="665956" y="106759"/>
                  <a:pt x="673100" y="91281"/>
                  <a:pt x="678656" y="76200"/>
                </a:cubicBezTo>
                <a:lnTo>
                  <a:pt x="621506" y="76200"/>
                </a:lnTo>
                <a:lnTo>
                  <a:pt x="614362" y="47625"/>
                </a:lnTo>
                <a:lnTo>
                  <a:pt x="689372" y="47625"/>
                </a:lnTo>
                <a:cubicBezTo>
                  <a:pt x="694928" y="32544"/>
                  <a:pt x="700087" y="16669"/>
                  <a:pt x="704850" y="0"/>
                </a:cubicBezTo>
                <a:close/>
              </a:path>
            </a:pathLst>
          </a:custGeom>
          <a:solidFill>
            <a:srgbClr val="C00000"/>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latin typeface="方正粗黑宋简体" panose="02000000000000000000" pitchFamily="2" charset="-122"/>
              <a:ea typeface="方正粗黑宋简体" panose="02000000000000000000" pitchFamily="2" charset="-122"/>
            </a:endParaRPr>
          </a:p>
        </p:txBody>
      </p:sp>
      <p:grpSp>
        <p:nvGrpSpPr>
          <p:cNvPr id="4" name="组合 3"/>
          <p:cNvGrpSpPr/>
          <p:nvPr/>
        </p:nvGrpSpPr>
        <p:grpSpPr>
          <a:xfrm>
            <a:off x="4636262" y="1797840"/>
            <a:ext cx="2745812" cy="4370057"/>
            <a:chOff x="4636262" y="1797840"/>
            <a:chExt cx="2745812" cy="4370057"/>
          </a:xfrm>
        </p:grpSpPr>
        <p:sp>
          <p:nvSpPr>
            <p:cNvPr id="19" name="矩形: 对角圆角 18"/>
            <p:cNvSpPr/>
            <p:nvPr/>
          </p:nvSpPr>
          <p:spPr>
            <a:xfrm>
              <a:off x="4636262" y="2298240"/>
              <a:ext cx="2700792" cy="3869657"/>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855674" y="1797840"/>
              <a:ext cx="1526400" cy="500400"/>
            </a:xfrm>
            <a:custGeom>
              <a:avLst/>
              <a:gdLst/>
              <a:ahLst/>
              <a:cxnLst/>
              <a:rect l="l" t="t" r="r" b="b"/>
              <a:pathLst>
                <a:path w="895350" h="289444">
                  <a:moveTo>
                    <a:pt x="684609" y="188119"/>
                  </a:moveTo>
                  <a:lnTo>
                    <a:pt x="684609" y="211931"/>
                  </a:lnTo>
                  <a:lnTo>
                    <a:pt x="738187" y="211931"/>
                  </a:lnTo>
                  <a:lnTo>
                    <a:pt x="738187" y="188119"/>
                  </a:lnTo>
                  <a:close/>
                  <a:moveTo>
                    <a:pt x="746522" y="145256"/>
                  </a:moveTo>
                  <a:lnTo>
                    <a:pt x="788193" y="169069"/>
                  </a:lnTo>
                  <a:lnTo>
                    <a:pt x="778668" y="184547"/>
                  </a:lnTo>
                  <a:lnTo>
                    <a:pt x="778668" y="246459"/>
                  </a:lnTo>
                  <a:lnTo>
                    <a:pt x="738187" y="246459"/>
                  </a:lnTo>
                  <a:lnTo>
                    <a:pt x="738187" y="238125"/>
                  </a:lnTo>
                  <a:lnTo>
                    <a:pt x="684609" y="238125"/>
                  </a:lnTo>
                  <a:lnTo>
                    <a:pt x="684609" y="253603"/>
                  </a:lnTo>
                  <a:lnTo>
                    <a:pt x="644128" y="253603"/>
                  </a:lnTo>
                  <a:lnTo>
                    <a:pt x="644128" y="154781"/>
                  </a:lnTo>
                  <a:lnTo>
                    <a:pt x="684609" y="154781"/>
                  </a:lnTo>
                  <a:lnTo>
                    <a:pt x="684609" y="161925"/>
                  </a:lnTo>
                  <a:lnTo>
                    <a:pt x="735806" y="161925"/>
                  </a:lnTo>
                  <a:close/>
                  <a:moveTo>
                    <a:pt x="506015" y="136922"/>
                  </a:moveTo>
                  <a:lnTo>
                    <a:pt x="551259" y="165497"/>
                  </a:lnTo>
                  <a:cubicBezTo>
                    <a:pt x="502047" y="240903"/>
                    <a:pt x="425450" y="280591"/>
                    <a:pt x="321468" y="284559"/>
                  </a:cubicBezTo>
                  <a:lnTo>
                    <a:pt x="313134" y="261937"/>
                  </a:lnTo>
                  <a:cubicBezTo>
                    <a:pt x="407590" y="249237"/>
                    <a:pt x="471884" y="207566"/>
                    <a:pt x="506015" y="136922"/>
                  </a:cubicBezTo>
                  <a:close/>
                  <a:moveTo>
                    <a:pt x="744140" y="80962"/>
                  </a:moveTo>
                  <a:cubicBezTo>
                    <a:pt x="727472" y="98425"/>
                    <a:pt x="703659" y="109934"/>
                    <a:pt x="672703" y="115491"/>
                  </a:cubicBezTo>
                  <a:lnTo>
                    <a:pt x="806053" y="115491"/>
                  </a:lnTo>
                  <a:cubicBezTo>
                    <a:pt x="794940" y="108347"/>
                    <a:pt x="777875" y="98822"/>
                    <a:pt x="754856" y="86916"/>
                  </a:cubicBezTo>
                  <a:cubicBezTo>
                    <a:pt x="750093" y="84534"/>
                    <a:pt x="746522" y="82550"/>
                    <a:pt x="744140" y="80962"/>
                  </a:cubicBezTo>
                  <a:close/>
                  <a:moveTo>
                    <a:pt x="355997" y="55959"/>
                  </a:moveTo>
                  <a:lnTo>
                    <a:pt x="402431" y="69056"/>
                  </a:lnTo>
                  <a:cubicBezTo>
                    <a:pt x="386556" y="111919"/>
                    <a:pt x="364728" y="149225"/>
                    <a:pt x="336947" y="180975"/>
                  </a:cubicBezTo>
                  <a:lnTo>
                    <a:pt x="316706" y="172641"/>
                  </a:lnTo>
                  <a:cubicBezTo>
                    <a:pt x="331787" y="142478"/>
                    <a:pt x="344884" y="103584"/>
                    <a:pt x="355997" y="55959"/>
                  </a:cubicBezTo>
                  <a:close/>
                  <a:moveTo>
                    <a:pt x="500062" y="51197"/>
                  </a:moveTo>
                  <a:cubicBezTo>
                    <a:pt x="524668" y="67072"/>
                    <a:pt x="548481" y="85328"/>
                    <a:pt x="571500" y="105966"/>
                  </a:cubicBezTo>
                  <a:cubicBezTo>
                    <a:pt x="580231" y="112316"/>
                    <a:pt x="581818" y="118666"/>
                    <a:pt x="576262" y="125016"/>
                  </a:cubicBezTo>
                  <a:cubicBezTo>
                    <a:pt x="571500" y="132953"/>
                    <a:pt x="565547" y="140494"/>
                    <a:pt x="558403" y="147637"/>
                  </a:cubicBezTo>
                  <a:cubicBezTo>
                    <a:pt x="552053" y="156369"/>
                    <a:pt x="546100" y="155178"/>
                    <a:pt x="540543" y="144066"/>
                  </a:cubicBezTo>
                  <a:cubicBezTo>
                    <a:pt x="523875" y="117872"/>
                    <a:pt x="504031" y="91281"/>
                    <a:pt x="481012" y="64294"/>
                  </a:cubicBezTo>
                  <a:close/>
                  <a:moveTo>
                    <a:pt x="134540" y="47625"/>
                  </a:moveTo>
                  <a:lnTo>
                    <a:pt x="164306" y="73819"/>
                  </a:lnTo>
                  <a:lnTo>
                    <a:pt x="153590" y="90487"/>
                  </a:lnTo>
                  <a:lnTo>
                    <a:pt x="139303" y="90487"/>
                  </a:lnTo>
                  <a:cubicBezTo>
                    <a:pt x="133747" y="123031"/>
                    <a:pt x="125412" y="151606"/>
                    <a:pt x="114300" y="176212"/>
                  </a:cubicBezTo>
                  <a:cubicBezTo>
                    <a:pt x="121443" y="184150"/>
                    <a:pt x="131365" y="197247"/>
                    <a:pt x="144065" y="215503"/>
                  </a:cubicBezTo>
                  <a:cubicBezTo>
                    <a:pt x="146447" y="218678"/>
                    <a:pt x="148034" y="221059"/>
                    <a:pt x="148828" y="222647"/>
                  </a:cubicBezTo>
                  <a:cubicBezTo>
                    <a:pt x="155178" y="229791"/>
                    <a:pt x="155972" y="236934"/>
                    <a:pt x="151209" y="244078"/>
                  </a:cubicBezTo>
                  <a:cubicBezTo>
                    <a:pt x="146447" y="252016"/>
                    <a:pt x="139700" y="259556"/>
                    <a:pt x="130968" y="266700"/>
                  </a:cubicBezTo>
                  <a:cubicBezTo>
                    <a:pt x="123825" y="273050"/>
                    <a:pt x="118269" y="271066"/>
                    <a:pt x="114300" y="260747"/>
                  </a:cubicBezTo>
                  <a:cubicBezTo>
                    <a:pt x="107156" y="244872"/>
                    <a:pt x="99615" y="229394"/>
                    <a:pt x="91678" y="214312"/>
                  </a:cubicBezTo>
                  <a:cubicBezTo>
                    <a:pt x="76597" y="236537"/>
                    <a:pt x="51990" y="258762"/>
                    <a:pt x="17859" y="280987"/>
                  </a:cubicBezTo>
                  <a:lnTo>
                    <a:pt x="0" y="269081"/>
                  </a:lnTo>
                  <a:cubicBezTo>
                    <a:pt x="31750" y="245269"/>
                    <a:pt x="55959" y="215503"/>
                    <a:pt x="72628" y="179784"/>
                  </a:cubicBezTo>
                  <a:cubicBezTo>
                    <a:pt x="57547" y="155972"/>
                    <a:pt x="40878" y="132556"/>
                    <a:pt x="22622" y="109537"/>
                  </a:cubicBezTo>
                  <a:lnTo>
                    <a:pt x="38100" y="98822"/>
                  </a:lnTo>
                  <a:cubicBezTo>
                    <a:pt x="55562" y="113903"/>
                    <a:pt x="71437" y="128984"/>
                    <a:pt x="85725" y="144066"/>
                  </a:cubicBezTo>
                  <a:cubicBezTo>
                    <a:pt x="90487" y="127397"/>
                    <a:pt x="94059" y="109537"/>
                    <a:pt x="96440" y="90487"/>
                  </a:cubicBezTo>
                  <a:lnTo>
                    <a:pt x="7144" y="90487"/>
                  </a:lnTo>
                  <a:lnTo>
                    <a:pt x="1190" y="63103"/>
                  </a:lnTo>
                  <a:lnTo>
                    <a:pt x="123825" y="63103"/>
                  </a:lnTo>
                  <a:close/>
                  <a:moveTo>
                    <a:pt x="165497" y="46434"/>
                  </a:moveTo>
                  <a:lnTo>
                    <a:pt x="204787" y="46434"/>
                  </a:lnTo>
                  <a:lnTo>
                    <a:pt x="204787" y="215503"/>
                  </a:lnTo>
                  <a:lnTo>
                    <a:pt x="165497" y="215503"/>
                  </a:lnTo>
                  <a:close/>
                  <a:moveTo>
                    <a:pt x="222647" y="15478"/>
                  </a:moveTo>
                  <a:lnTo>
                    <a:pt x="264318" y="15478"/>
                  </a:lnTo>
                  <a:lnTo>
                    <a:pt x="264318" y="250031"/>
                  </a:lnTo>
                  <a:cubicBezTo>
                    <a:pt x="265906" y="272256"/>
                    <a:pt x="250428" y="284162"/>
                    <a:pt x="217884" y="285750"/>
                  </a:cubicBezTo>
                  <a:cubicBezTo>
                    <a:pt x="217090" y="269875"/>
                    <a:pt x="207962" y="262334"/>
                    <a:pt x="190500" y="263128"/>
                  </a:cubicBezTo>
                  <a:lnTo>
                    <a:pt x="188119" y="242887"/>
                  </a:lnTo>
                  <a:cubicBezTo>
                    <a:pt x="213518" y="245269"/>
                    <a:pt x="225028" y="241697"/>
                    <a:pt x="222647" y="232172"/>
                  </a:cubicBezTo>
                  <a:close/>
                  <a:moveTo>
                    <a:pt x="417909" y="10716"/>
                  </a:moveTo>
                  <a:lnTo>
                    <a:pt x="461962" y="10716"/>
                  </a:lnTo>
                  <a:lnTo>
                    <a:pt x="461962" y="194072"/>
                  </a:lnTo>
                  <a:lnTo>
                    <a:pt x="417909" y="194072"/>
                  </a:lnTo>
                  <a:close/>
                  <a:moveTo>
                    <a:pt x="726281" y="3572"/>
                  </a:moveTo>
                  <a:lnTo>
                    <a:pt x="772715" y="8334"/>
                  </a:lnTo>
                  <a:cubicBezTo>
                    <a:pt x="771922" y="11509"/>
                    <a:pt x="771128" y="16272"/>
                    <a:pt x="770334" y="22622"/>
                  </a:cubicBezTo>
                  <a:cubicBezTo>
                    <a:pt x="768747" y="28178"/>
                    <a:pt x="767953" y="32147"/>
                    <a:pt x="767953" y="34528"/>
                  </a:cubicBezTo>
                  <a:lnTo>
                    <a:pt x="826293" y="34528"/>
                  </a:lnTo>
                  <a:lnTo>
                    <a:pt x="835818" y="19050"/>
                  </a:lnTo>
                  <a:lnTo>
                    <a:pt x="871537" y="44053"/>
                  </a:lnTo>
                  <a:lnTo>
                    <a:pt x="859631" y="61912"/>
                  </a:lnTo>
                  <a:lnTo>
                    <a:pt x="759618" y="61912"/>
                  </a:lnTo>
                  <a:cubicBezTo>
                    <a:pt x="791368" y="69850"/>
                    <a:pt x="817959" y="77391"/>
                    <a:pt x="839390" y="84534"/>
                  </a:cubicBezTo>
                  <a:cubicBezTo>
                    <a:pt x="845740" y="85328"/>
                    <a:pt x="848122" y="90091"/>
                    <a:pt x="846534" y="98822"/>
                  </a:cubicBezTo>
                  <a:cubicBezTo>
                    <a:pt x="846534" y="99616"/>
                    <a:pt x="846137" y="101600"/>
                    <a:pt x="845343" y="104775"/>
                  </a:cubicBezTo>
                  <a:cubicBezTo>
                    <a:pt x="844550" y="109537"/>
                    <a:pt x="843756" y="113109"/>
                    <a:pt x="842962" y="115491"/>
                  </a:cubicBezTo>
                  <a:lnTo>
                    <a:pt x="848915" y="115491"/>
                  </a:lnTo>
                  <a:lnTo>
                    <a:pt x="859631" y="98822"/>
                  </a:lnTo>
                  <a:lnTo>
                    <a:pt x="895350" y="125016"/>
                  </a:lnTo>
                  <a:lnTo>
                    <a:pt x="884634" y="144066"/>
                  </a:lnTo>
                  <a:lnTo>
                    <a:pt x="845343" y="144066"/>
                  </a:lnTo>
                  <a:lnTo>
                    <a:pt x="845343" y="247650"/>
                  </a:lnTo>
                  <a:cubicBezTo>
                    <a:pt x="846931" y="277019"/>
                    <a:pt x="833040" y="290909"/>
                    <a:pt x="803672" y="289322"/>
                  </a:cubicBezTo>
                  <a:lnTo>
                    <a:pt x="785812" y="289322"/>
                  </a:lnTo>
                  <a:cubicBezTo>
                    <a:pt x="786606" y="275828"/>
                    <a:pt x="779859" y="269081"/>
                    <a:pt x="765572" y="269081"/>
                  </a:cubicBezTo>
                  <a:lnTo>
                    <a:pt x="765572" y="250031"/>
                  </a:lnTo>
                  <a:cubicBezTo>
                    <a:pt x="772715" y="250825"/>
                    <a:pt x="780653" y="251222"/>
                    <a:pt x="789384" y="251222"/>
                  </a:cubicBezTo>
                  <a:cubicBezTo>
                    <a:pt x="798909" y="252016"/>
                    <a:pt x="803275" y="247253"/>
                    <a:pt x="802481" y="236934"/>
                  </a:cubicBezTo>
                  <a:lnTo>
                    <a:pt x="802481" y="144066"/>
                  </a:lnTo>
                  <a:lnTo>
                    <a:pt x="613172" y="144066"/>
                  </a:lnTo>
                  <a:lnTo>
                    <a:pt x="608409" y="115491"/>
                  </a:lnTo>
                  <a:lnTo>
                    <a:pt x="642937" y="115491"/>
                  </a:lnTo>
                  <a:lnTo>
                    <a:pt x="634603" y="101203"/>
                  </a:lnTo>
                  <a:cubicBezTo>
                    <a:pt x="667940" y="94059"/>
                    <a:pt x="691753" y="80962"/>
                    <a:pt x="706040" y="61912"/>
                  </a:cubicBezTo>
                  <a:lnTo>
                    <a:pt x="633412" y="61912"/>
                  </a:lnTo>
                  <a:lnTo>
                    <a:pt x="628650" y="34528"/>
                  </a:lnTo>
                  <a:lnTo>
                    <a:pt x="720328" y="34528"/>
                  </a:lnTo>
                  <a:cubicBezTo>
                    <a:pt x="722709" y="25003"/>
                    <a:pt x="724693" y="14684"/>
                    <a:pt x="726281" y="3572"/>
                  </a:cubicBezTo>
                  <a:close/>
                  <a:moveTo>
                    <a:pt x="63103" y="0"/>
                  </a:moveTo>
                  <a:cubicBezTo>
                    <a:pt x="73422" y="6350"/>
                    <a:pt x="84137" y="14684"/>
                    <a:pt x="95250" y="25003"/>
                  </a:cubicBezTo>
                  <a:cubicBezTo>
                    <a:pt x="100012" y="29766"/>
                    <a:pt x="100806" y="34131"/>
                    <a:pt x="97631" y="38100"/>
                  </a:cubicBezTo>
                  <a:cubicBezTo>
                    <a:pt x="91281" y="45244"/>
                    <a:pt x="84534" y="51197"/>
                    <a:pt x="77390" y="55959"/>
                  </a:cubicBezTo>
                  <a:cubicBezTo>
                    <a:pt x="70247" y="59928"/>
                    <a:pt x="65881" y="58737"/>
                    <a:pt x="64294" y="52387"/>
                  </a:cubicBezTo>
                  <a:cubicBezTo>
                    <a:pt x="61119" y="40481"/>
                    <a:pt x="55562" y="25797"/>
                    <a:pt x="47625" y="833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í$1îḍe"/>
            <p:cNvSpPr/>
            <p:nvPr/>
          </p:nvSpPr>
          <p:spPr bwMode="auto">
            <a:xfrm>
              <a:off x="4884639" y="2798640"/>
              <a:ext cx="2214661" cy="298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rPr>
                <a:t>      提出了使社会主义经济既有计划性又有多样性和灵活性的主张，以及按经济办法管理经济的思想。</a:t>
              </a:r>
              <a:endPar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7504555" y="1801331"/>
            <a:ext cx="2700792" cy="4366566"/>
            <a:chOff x="7504555" y="1801331"/>
            <a:chExt cx="2700792" cy="4366566"/>
          </a:xfrm>
        </p:grpSpPr>
        <p:sp>
          <p:nvSpPr>
            <p:cNvPr id="24" name="矩形: 对角圆角 23"/>
            <p:cNvSpPr/>
            <p:nvPr/>
          </p:nvSpPr>
          <p:spPr>
            <a:xfrm>
              <a:off x="7504555" y="2298240"/>
              <a:ext cx="2700792" cy="3869657"/>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形状 27"/>
            <p:cNvSpPr/>
            <p:nvPr/>
          </p:nvSpPr>
          <p:spPr>
            <a:xfrm>
              <a:off x="8628654" y="1801331"/>
              <a:ext cx="1576693" cy="496909"/>
            </a:xfrm>
            <a:custGeom>
              <a:avLst/>
              <a:gdLst/>
              <a:ahLst/>
              <a:cxnLst/>
              <a:rect l="l" t="t" r="r" b="b"/>
              <a:pathLst>
                <a:path w="671512" h="211633">
                  <a:moveTo>
                    <a:pt x="383976" y="56257"/>
                  </a:moveTo>
                  <a:cubicBezTo>
                    <a:pt x="400645" y="72925"/>
                    <a:pt x="417611" y="93761"/>
                    <a:pt x="434875" y="118764"/>
                  </a:cubicBezTo>
                  <a:cubicBezTo>
                    <a:pt x="439043" y="125313"/>
                    <a:pt x="439340" y="130671"/>
                    <a:pt x="435768" y="134838"/>
                  </a:cubicBezTo>
                  <a:cubicBezTo>
                    <a:pt x="429815" y="141982"/>
                    <a:pt x="423267" y="147935"/>
                    <a:pt x="416123" y="152697"/>
                  </a:cubicBezTo>
                  <a:cubicBezTo>
                    <a:pt x="408979" y="156865"/>
                    <a:pt x="404217" y="155079"/>
                    <a:pt x="401836" y="147339"/>
                  </a:cubicBezTo>
                  <a:cubicBezTo>
                    <a:pt x="391715" y="115193"/>
                    <a:pt x="380404" y="87511"/>
                    <a:pt x="367903" y="64293"/>
                  </a:cubicBezTo>
                  <a:close/>
                  <a:moveTo>
                    <a:pt x="267890" y="55364"/>
                  </a:moveTo>
                  <a:lnTo>
                    <a:pt x="303609" y="66079"/>
                  </a:lnTo>
                  <a:cubicBezTo>
                    <a:pt x="286940" y="104775"/>
                    <a:pt x="269081" y="136029"/>
                    <a:pt x="250031" y="159841"/>
                  </a:cubicBezTo>
                  <a:lnTo>
                    <a:pt x="233065" y="154483"/>
                  </a:lnTo>
                  <a:cubicBezTo>
                    <a:pt x="247352" y="123527"/>
                    <a:pt x="258961" y="90487"/>
                    <a:pt x="267890" y="55364"/>
                  </a:cubicBezTo>
                  <a:close/>
                  <a:moveTo>
                    <a:pt x="497383" y="46434"/>
                  </a:moveTo>
                  <a:cubicBezTo>
                    <a:pt x="510480" y="55364"/>
                    <a:pt x="520898" y="62805"/>
                    <a:pt x="528637" y="68758"/>
                  </a:cubicBezTo>
                  <a:cubicBezTo>
                    <a:pt x="531018" y="70544"/>
                    <a:pt x="531316" y="73521"/>
                    <a:pt x="529530" y="77688"/>
                  </a:cubicBezTo>
                  <a:cubicBezTo>
                    <a:pt x="526554" y="84832"/>
                    <a:pt x="522386" y="91083"/>
                    <a:pt x="517029" y="96440"/>
                  </a:cubicBezTo>
                  <a:cubicBezTo>
                    <a:pt x="512861" y="101203"/>
                    <a:pt x="509587" y="100905"/>
                    <a:pt x="507206" y="95547"/>
                  </a:cubicBezTo>
                  <a:cubicBezTo>
                    <a:pt x="501848" y="81260"/>
                    <a:pt x="495300" y="67568"/>
                    <a:pt x="487561" y="54471"/>
                  </a:cubicBezTo>
                  <a:close/>
                  <a:moveTo>
                    <a:pt x="614362" y="42862"/>
                  </a:moveTo>
                  <a:lnTo>
                    <a:pt x="643830" y="58043"/>
                  </a:lnTo>
                  <a:cubicBezTo>
                    <a:pt x="634305" y="71140"/>
                    <a:pt x="620911" y="85129"/>
                    <a:pt x="603647" y="100012"/>
                  </a:cubicBezTo>
                  <a:lnTo>
                    <a:pt x="590252" y="91975"/>
                  </a:lnTo>
                  <a:cubicBezTo>
                    <a:pt x="600968" y="76497"/>
                    <a:pt x="609004" y="60126"/>
                    <a:pt x="614362" y="42862"/>
                  </a:cubicBezTo>
                  <a:close/>
                  <a:moveTo>
                    <a:pt x="77688" y="7143"/>
                  </a:moveTo>
                  <a:lnTo>
                    <a:pt x="111621" y="31254"/>
                  </a:lnTo>
                  <a:lnTo>
                    <a:pt x="103584" y="40183"/>
                  </a:lnTo>
                  <a:cubicBezTo>
                    <a:pt x="99417" y="69354"/>
                    <a:pt x="92273" y="94952"/>
                    <a:pt x="82153" y="116979"/>
                  </a:cubicBezTo>
                  <a:cubicBezTo>
                    <a:pt x="90487" y="125908"/>
                    <a:pt x="98226" y="134838"/>
                    <a:pt x="105370" y="143768"/>
                  </a:cubicBezTo>
                  <a:cubicBezTo>
                    <a:pt x="109537" y="146744"/>
                    <a:pt x="110430" y="150316"/>
                    <a:pt x="108049" y="154483"/>
                  </a:cubicBezTo>
                  <a:cubicBezTo>
                    <a:pt x="104477" y="160436"/>
                    <a:pt x="99119" y="167878"/>
                    <a:pt x="91975" y="176808"/>
                  </a:cubicBezTo>
                  <a:cubicBezTo>
                    <a:pt x="89594" y="180379"/>
                    <a:pt x="87511" y="181868"/>
                    <a:pt x="85725" y="181272"/>
                  </a:cubicBezTo>
                  <a:cubicBezTo>
                    <a:pt x="84534" y="181272"/>
                    <a:pt x="82748" y="179189"/>
                    <a:pt x="80367" y="175021"/>
                  </a:cubicBezTo>
                  <a:cubicBezTo>
                    <a:pt x="80367" y="174426"/>
                    <a:pt x="80069" y="173831"/>
                    <a:pt x="79474" y="173236"/>
                  </a:cubicBezTo>
                  <a:cubicBezTo>
                    <a:pt x="73521" y="162520"/>
                    <a:pt x="68461" y="154186"/>
                    <a:pt x="64293" y="148233"/>
                  </a:cubicBezTo>
                  <a:cubicBezTo>
                    <a:pt x="50601" y="168473"/>
                    <a:pt x="33337" y="186332"/>
                    <a:pt x="12501" y="201811"/>
                  </a:cubicBezTo>
                  <a:lnTo>
                    <a:pt x="0" y="189309"/>
                  </a:lnTo>
                  <a:cubicBezTo>
                    <a:pt x="22026" y="167878"/>
                    <a:pt x="37802" y="145554"/>
                    <a:pt x="47327" y="122336"/>
                  </a:cubicBezTo>
                  <a:cubicBezTo>
                    <a:pt x="33040" y="100310"/>
                    <a:pt x="19943" y="82450"/>
                    <a:pt x="8036" y="68758"/>
                  </a:cubicBezTo>
                  <a:lnTo>
                    <a:pt x="19645" y="58043"/>
                  </a:lnTo>
                  <a:cubicBezTo>
                    <a:pt x="32147" y="68758"/>
                    <a:pt x="45243" y="80367"/>
                    <a:pt x="58936" y="92868"/>
                  </a:cubicBezTo>
                  <a:cubicBezTo>
                    <a:pt x="63103" y="77986"/>
                    <a:pt x="66079" y="60721"/>
                    <a:pt x="67865" y="41076"/>
                  </a:cubicBezTo>
                  <a:lnTo>
                    <a:pt x="8036" y="41076"/>
                  </a:lnTo>
                  <a:lnTo>
                    <a:pt x="3572" y="20538"/>
                  </a:lnTo>
                  <a:lnTo>
                    <a:pt x="67865" y="20538"/>
                  </a:lnTo>
                  <a:close/>
                  <a:moveTo>
                    <a:pt x="317897" y="6250"/>
                  </a:moveTo>
                  <a:lnTo>
                    <a:pt x="352722" y="6250"/>
                  </a:lnTo>
                  <a:lnTo>
                    <a:pt x="352722" y="181272"/>
                  </a:lnTo>
                  <a:cubicBezTo>
                    <a:pt x="353913" y="199132"/>
                    <a:pt x="340518" y="208359"/>
                    <a:pt x="312539" y="208954"/>
                  </a:cubicBezTo>
                  <a:cubicBezTo>
                    <a:pt x="312539" y="197643"/>
                    <a:pt x="305395" y="191988"/>
                    <a:pt x="291108" y="191988"/>
                  </a:cubicBezTo>
                  <a:lnTo>
                    <a:pt x="289322" y="176808"/>
                  </a:lnTo>
                  <a:cubicBezTo>
                    <a:pt x="310158" y="178593"/>
                    <a:pt x="319683" y="176212"/>
                    <a:pt x="317897" y="169664"/>
                  </a:cubicBezTo>
                  <a:close/>
                  <a:moveTo>
                    <a:pt x="180379" y="893"/>
                  </a:moveTo>
                  <a:lnTo>
                    <a:pt x="214312" y="24110"/>
                  </a:lnTo>
                  <a:lnTo>
                    <a:pt x="202704" y="37504"/>
                  </a:lnTo>
                  <a:lnTo>
                    <a:pt x="179486" y="85725"/>
                  </a:lnTo>
                  <a:cubicBezTo>
                    <a:pt x="199727" y="98226"/>
                    <a:pt x="210145" y="114597"/>
                    <a:pt x="210740" y="134838"/>
                  </a:cubicBezTo>
                  <a:cubicBezTo>
                    <a:pt x="210740" y="163413"/>
                    <a:pt x="197941" y="178593"/>
                    <a:pt x="172343" y="180379"/>
                  </a:cubicBezTo>
                  <a:cubicBezTo>
                    <a:pt x="171747" y="169664"/>
                    <a:pt x="165497" y="163711"/>
                    <a:pt x="153590" y="162520"/>
                  </a:cubicBezTo>
                  <a:lnTo>
                    <a:pt x="152697" y="148233"/>
                  </a:lnTo>
                  <a:cubicBezTo>
                    <a:pt x="170557" y="150614"/>
                    <a:pt x="179486" y="146446"/>
                    <a:pt x="179486" y="135731"/>
                  </a:cubicBezTo>
                  <a:cubicBezTo>
                    <a:pt x="180677" y="121443"/>
                    <a:pt x="172938" y="105668"/>
                    <a:pt x="156269" y="88404"/>
                  </a:cubicBezTo>
                  <a:lnTo>
                    <a:pt x="172343" y="33040"/>
                  </a:lnTo>
                  <a:lnTo>
                    <a:pt x="149126" y="33040"/>
                  </a:lnTo>
                  <a:lnTo>
                    <a:pt x="149126" y="211633"/>
                  </a:lnTo>
                  <a:lnTo>
                    <a:pt x="118765" y="211633"/>
                  </a:lnTo>
                  <a:lnTo>
                    <a:pt x="118765" y="6250"/>
                  </a:lnTo>
                  <a:lnTo>
                    <a:pt x="149126" y="6250"/>
                  </a:lnTo>
                  <a:lnTo>
                    <a:pt x="149126" y="12501"/>
                  </a:lnTo>
                  <a:lnTo>
                    <a:pt x="173236" y="12501"/>
                  </a:lnTo>
                  <a:close/>
                  <a:moveTo>
                    <a:pt x="625078" y="0"/>
                  </a:moveTo>
                  <a:lnTo>
                    <a:pt x="651867" y="23217"/>
                  </a:lnTo>
                  <a:lnTo>
                    <a:pt x="645616" y="33040"/>
                  </a:lnTo>
                  <a:lnTo>
                    <a:pt x="580429" y="33040"/>
                  </a:lnTo>
                  <a:lnTo>
                    <a:pt x="580429" y="110728"/>
                  </a:lnTo>
                  <a:lnTo>
                    <a:pt x="628650" y="110728"/>
                  </a:lnTo>
                  <a:lnTo>
                    <a:pt x="641151" y="95547"/>
                  </a:lnTo>
                  <a:lnTo>
                    <a:pt x="671512" y="118764"/>
                  </a:lnTo>
                  <a:lnTo>
                    <a:pt x="665261" y="132159"/>
                  </a:lnTo>
                  <a:lnTo>
                    <a:pt x="580429" y="132159"/>
                  </a:lnTo>
                  <a:lnTo>
                    <a:pt x="580429" y="211633"/>
                  </a:lnTo>
                  <a:lnTo>
                    <a:pt x="546497" y="211633"/>
                  </a:lnTo>
                  <a:lnTo>
                    <a:pt x="546497" y="132159"/>
                  </a:lnTo>
                  <a:lnTo>
                    <a:pt x="467915" y="132159"/>
                  </a:lnTo>
                  <a:lnTo>
                    <a:pt x="461665" y="110728"/>
                  </a:lnTo>
                  <a:lnTo>
                    <a:pt x="546497" y="110728"/>
                  </a:lnTo>
                  <a:lnTo>
                    <a:pt x="546497" y="33040"/>
                  </a:lnTo>
                  <a:lnTo>
                    <a:pt x="485775" y="33040"/>
                  </a:lnTo>
                  <a:lnTo>
                    <a:pt x="480417" y="12501"/>
                  </a:lnTo>
                  <a:lnTo>
                    <a:pt x="612576" y="1250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íSḷíḓé"/>
            <p:cNvSpPr/>
            <p:nvPr/>
          </p:nvSpPr>
          <p:spPr bwMode="auto">
            <a:xfrm>
              <a:off x="7747228" y="2785572"/>
              <a:ext cx="2234972" cy="284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rPr>
                <a:t>       提出了关于整顿工业企业，改善和加强企业管理，实行职工代表大会制的思想。</a:t>
              </a:r>
              <a:endPar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89759" y="810806"/>
            <a:ext cx="8412482" cy="499111"/>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走中国工业化道路，</a:t>
            </a:r>
            <a:r>
              <a:rPr lang="zh-CN" altLang="en-US" sz="2000" b="1" dirty="0">
                <a:latin typeface="微软雅黑" panose="020B0503020204020204" pitchFamily="34" charset="-122"/>
                <a:ea typeface="微软雅黑" panose="020B0503020204020204" pitchFamily="34" charset="-122"/>
                <a:cs typeface="+mn-ea"/>
                <a:sym typeface="+mn-lt"/>
              </a:rPr>
              <a:t>必须积极探索适合我国情况的经济体制和运行机制</a:t>
            </a:r>
            <a:endParaRPr lang="en-US" altLang="zh-CN" sz="2000" dirty="0">
              <a:latin typeface="微软雅黑" panose="020B0503020204020204" pitchFamily="34" charset="-122"/>
              <a:ea typeface="微软雅黑" panose="020B0503020204020204" pitchFamily="34" charset="-122"/>
              <a:cs typeface="+mn-ea"/>
              <a:sym typeface="+mn-lt"/>
            </a:endParaRPr>
          </a:p>
        </p:txBody>
      </p:sp>
      <p:grpSp>
        <p:nvGrpSpPr>
          <p:cNvPr id="3" name="组合 2"/>
          <p:cNvGrpSpPr/>
          <p:nvPr/>
        </p:nvGrpSpPr>
        <p:grpSpPr>
          <a:xfrm>
            <a:off x="1757598" y="1799130"/>
            <a:ext cx="2703900" cy="4368767"/>
            <a:chOff x="1757598" y="1799130"/>
            <a:chExt cx="2703900" cy="4368767"/>
          </a:xfrm>
          <a:solidFill>
            <a:schemeClr val="accent2">
              <a:lumMod val="40000"/>
              <a:lumOff val="60000"/>
            </a:schemeClr>
          </a:solidFill>
        </p:grpSpPr>
        <p:sp>
          <p:nvSpPr>
            <p:cNvPr id="19" name="矩形: 对角圆角 18"/>
            <p:cNvSpPr/>
            <p:nvPr/>
          </p:nvSpPr>
          <p:spPr>
            <a:xfrm>
              <a:off x="1757598" y="2298240"/>
              <a:ext cx="2700792" cy="3869657"/>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iṧḻiďé"/>
            <p:cNvSpPr/>
            <p:nvPr/>
          </p:nvSpPr>
          <p:spPr bwMode="auto">
            <a:xfrm>
              <a:off x="2019367" y="2789822"/>
              <a:ext cx="2196109" cy="17037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rPr>
                <a:t>      提出了发展商品生产、利用价值规律的思想。</a:t>
              </a:r>
              <a:endPar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sp>
          <p:nvSpPr>
            <p:cNvPr id="17" name="任意多边形: 形状 16"/>
            <p:cNvSpPr/>
            <p:nvPr/>
          </p:nvSpPr>
          <p:spPr>
            <a:xfrm>
              <a:off x="2933487" y="1799130"/>
              <a:ext cx="1528011" cy="499110"/>
            </a:xfrm>
            <a:custGeom>
              <a:avLst/>
              <a:gdLst/>
              <a:ahLst/>
              <a:cxnLst/>
              <a:rect l="l" t="t" r="r" b="b"/>
              <a:pathLst>
                <a:path w="889397" h="290513">
                  <a:moveTo>
                    <a:pt x="814388" y="186928"/>
                  </a:moveTo>
                  <a:cubicBezTo>
                    <a:pt x="838994" y="198041"/>
                    <a:pt x="861616" y="210344"/>
                    <a:pt x="882253" y="223838"/>
                  </a:cubicBezTo>
                  <a:cubicBezTo>
                    <a:pt x="886222" y="226219"/>
                    <a:pt x="887412" y="230584"/>
                    <a:pt x="885825" y="236934"/>
                  </a:cubicBezTo>
                  <a:cubicBezTo>
                    <a:pt x="881856" y="248841"/>
                    <a:pt x="877887" y="258763"/>
                    <a:pt x="873919" y="266700"/>
                  </a:cubicBezTo>
                  <a:cubicBezTo>
                    <a:pt x="872331" y="270669"/>
                    <a:pt x="870347" y="272653"/>
                    <a:pt x="867966" y="272653"/>
                  </a:cubicBezTo>
                  <a:cubicBezTo>
                    <a:pt x="866378" y="272653"/>
                    <a:pt x="863997" y="270669"/>
                    <a:pt x="860822" y="266700"/>
                  </a:cubicBezTo>
                  <a:cubicBezTo>
                    <a:pt x="840184" y="240506"/>
                    <a:pt x="820737" y="218678"/>
                    <a:pt x="802481" y="201216"/>
                  </a:cubicBezTo>
                  <a:close/>
                  <a:moveTo>
                    <a:pt x="684609" y="178594"/>
                  </a:moveTo>
                  <a:lnTo>
                    <a:pt x="719137" y="202406"/>
                  </a:lnTo>
                  <a:cubicBezTo>
                    <a:pt x="695325" y="230981"/>
                    <a:pt x="665162" y="254794"/>
                    <a:pt x="628650" y="273844"/>
                  </a:cubicBezTo>
                  <a:lnTo>
                    <a:pt x="613172" y="258366"/>
                  </a:lnTo>
                  <a:cubicBezTo>
                    <a:pt x="644128" y="232966"/>
                    <a:pt x="667941" y="206375"/>
                    <a:pt x="684609" y="178594"/>
                  </a:cubicBezTo>
                  <a:close/>
                  <a:moveTo>
                    <a:pt x="459581" y="135731"/>
                  </a:moveTo>
                  <a:lnTo>
                    <a:pt x="500062" y="135731"/>
                  </a:lnTo>
                  <a:lnTo>
                    <a:pt x="500062" y="160734"/>
                  </a:lnTo>
                  <a:lnTo>
                    <a:pt x="523875" y="160734"/>
                  </a:lnTo>
                  <a:lnTo>
                    <a:pt x="534591" y="148828"/>
                  </a:lnTo>
                  <a:lnTo>
                    <a:pt x="566737" y="173831"/>
                  </a:lnTo>
                  <a:lnTo>
                    <a:pt x="557212" y="186928"/>
                  </a:lnTo>
                  <a:lnTo>
                    <a:pt x="500062" y="186928"/>
                  </a:lnTo>
                  <a:lnTo>
                    <a:pt x="500062" y="213122"/>
                  </a:lnTo>
                  <a:lnTo>
                    <a:pt x="538162" y="213122"/>
                  </a:lnTo>
                  <a:lnTo>
                    <a:pt x="548878" y="200025"/>
                  </a:lnTo>
                  <a:lnTo>
                    <a:pt x="582216" y="223838"/>
                  </a:lnTo>
                  <a:lnTo>
                    <a:pt x="572691" y="239316"/>
                  </a:lnTo>
                  <a:lnTo>
                    <a:pt x="500062" y="239316"/>
                  </a:lnTo>
                  <a:lnTo>
                    <a:pt x="500062" y="286941"/>
                  </a:lnTo>
                  <a:lnTo>
                    <a:pt x="459581" y="286941"/>
                  </a:lnTo>
                  <a:lnTo>
                    <a:pt x="459581" y="239316"/>
                  </a:lnTo>
                  <a:lnTo>
                    <a:pt x="390525" y="239316"/>
                  </a:lnTo>
                  <a:lnTo>
                    <a:pt x="384572" y="213122"/>
                  </a:lnTo>
                  <a:lnTo>
                    <a:pt x="459581" y="213122"/>
                  </a:lnTo>
                  <a:lnTo>
                    <a:pt x="459581" y="186928"/>
                  </a:lnTo>
                  <a:lnTo>
                    <a:pt x="408384" y="186928"/>
                  </a:lnTo>
                  <a:lnTo>
                    <a:pt x="402431" y="160734"/>
                  </a:lnTo>
                  <a:lnTo>
                    <a:pt x="459581" y="160734"/>
                  </a:lnTo>
                  <a:close/>
                  <a:moveTo>
                    <a:pt x="315516" y="78581"/>
                  </a:moveTo>
                  <a:cubicBezTo>
                    <a:pt x="334566" y="84138"/>
                    <a:pt x="349250" y="90091"/>
                    <a:pt x="359569" y="96441"/>
                  </a:cubicBezTo>
                  <a:cubicBezTo>
                    <a:pt x="364331" y="98028"/>
                    <a:pt x="365919" y="101600"/>
                    <a:pt x="364331" y="107156"/>
                  </a:cubicBezTo>
                  <a:cubicBezTo>
                    <a:pt x="361156" y="115888"/>
                    <a:pt x="357187" y="124222"/>
                    <a:pt x="352425" y="132159"/>
                  </a:cubicBezTo>
                  <a:cubicBezTo>
                    <a:pt x="348456" y="137716"/>
                    <a:pt x="344487" y="138113"/>
                    <a:pt x="340519" y="133350"/>
                  </a:cubicBezTo>
                  <a:cubicBezTo>
                    <a:pt x="328612" y="117475"/>
                    <a:pt x="316706" y="103584"/>
                    <a:pt x="304800" y="91678"/>
                  </a:cubicBezTo>
                  <a:close/>
                  <a:moveTo>
                    <a:pt x="448866" y="47625"/>
                  </a:moveTo>
                  <a:cubicBezTo>
                    <a:pt x="458391" y="59531"/>
                    <a:pt x="468709" y="69453"/>
                    <a:pt x="479822" y="77391"/>
                  </a:cubicBezTo>
                  <a:cubicBezTo>
                    <a:pt x="488553" y="67866"/>
                    <a:pt x="496491" y="57944"/>
                    <a:pt x="503634" y="47625"/>
                  </a:cubicBezTo>
                  <a:close/>
                  <a:moveTo>
                    <a:pt x="342900" y="15478"/>
                  </a:moveTo>
                  <a:cubicBezTo>
                    <a:pt x="359569" y="20241"/>
                    <a:pt x="374253" y="25400"/>
                    <a:pt x="386953" y="30956"/>
                  </a:cubicBezTo>
                  <a:cubicBezTo>
                    <a:pt x="391716" y="32544"/>
                    <a:pt x="393303" y="36116"/>
                    <a:pt x="391716" y="41672"/>
                  </a:cubicBezTo>
                  <a:cubicBezTo>
                    <a:pt x="391716" y="42466"/>
                    <a:pt x="391319" y="44053"/>
                    <a:pt x="390525" y="46434"/>
                  </a:cubicBezTo>
                  <a:cubicBezTo>
                    <a:pt x="386556" y="56753"/>
                    <a:pt x="383381" y="63500"/>
                    <a:pt x="381000" y="66675"/>
                  </a:cubicBezTo>
                  <a:cubicBezTo>
                    <a:pt x="377031" y="72231"/>
                    <a:pt x="373062" y="72628"/>
                    <a:pt x="369094" y="67866"/>
                  </a:cubicBezTo>
                  <a:cubicBezTo>
                    <a:pt x="357981" y="54372"/>
                    <a:pt x="345678" y="41672"/>
                    <a:pt x="332184" y="29766"/>
                  </a:cubicBezTo>
                  <a:close/>
                  <a:moveTo>
                    <a:pt x="532209" y="7144"/>
                  </a:moveTo>
                  <a:lnTo>
                    <a:pt x="564356" y="40481"/>
                  </a:lnTo>
                  <a:cubicBezTo>
                    <a:pt x="566737" y="43656"/>
                    <a:pt x="566341" y="46038"/>
                    <a:pt x="563166" y="47625"/>
                  </a:cubicBezTo>
                  <a:lnTo>
                    <a:pt x="548878" y="53578"/>
                  </a:lnTo>
                  <a:cubicBezTo>
                    <a:pt x="538559" y="69453"/>
                    <a:pt x="526653" y="83344"/>
                    <a:pt x="513159" y="95250"/>
                  </a:cubicBezTo>
                  <a:cubicBezTo>
                    <a:pt x="532209" y="103188"/>
                    <a:pt x="557212" y="107553"/>
                    <a:pt x="588169" y="108347"/>
                  </a:cubicBezTo>
                  <a:cubicBezTo>
                    <a:pt x="577850" y="121841"/>
                    <a:pt x="571103" y="136525"/>
                    <a:pt x="567928" y="152400"/>
                  </a:cubicBezTo>
                  <a:cubicBezTo>
                    <a:pt x="533003" y="145256"/>
                    <a:pt x="504428" y="134144"/>
                    <a:pt x="482203" y="119063"/>
                  </a:cubicBezTo>
                  <a:cubicBezTo>
                    <a:pt x="458391" y="135731"/>
                    <a:pt x="429816" y="146844"/>
                    <a:pt x="396478" y="152400"/>
                  </a:cubicBezTo>
                  <a:lnTo>
                    <a:pt x="389334" y="142875"/>
                  </a:lnTo>
                  <a:cubicBezTo>
                    <a:pt x="386953" y="152400"/>
                    <a:pt x="382587" y="165100"/>
                    <a:pt x="376237" y="180975"/>
                  </a:cubicBezTo>
                  <a:cubicBezTo>
                    <a:pt x="375444" y="184150"/>
                    <a:pt x="374650" y="186531"/>
                    <a:pt x="373856" y="188119"/>
                  </a:cubicBezTo>
                  <a:cubicBezTo>
                    <a:pt x="365919" y="203994"/>
                    <a:pt x="365522" y="230188"/>
                    <a:pt x="372666" y="266700"/>
                  </a:cubicBezTo>
                  <a:cubicBezTo>
                    <a:pt x="374253" y="274638"/>
                    <a:pt x="371475" y="279400"/>
                    <a:pt x="364331" y="280988"/>
                  </a:cubicBezTo>
                  <a:cubicBezTo>
                    <a:pt x="355600" y="282575"/>
                    <a:pt x="345678" y="283369"/>
                    <a:pt x="334566" y="283369"/>
                  </a:cubicBezTo>
                  <a:cubicBezTo>
                    <a:pt x="326628" y="284163"/>
                    <a:pt x="323453" y="279797"/>
                    <a:pt x="325041" y="270272"/>
                  </a:cubicBezTo>
                  <a:cubicBezTo>
                    <a:pt x="325834" y="265509"/>
                    <a:pt x="327819" y="254794"/>
                    <a:pt x="330994" y="238125"/>
                  </a:cubicBezTo>
                  <a:cubicBezTo>
                    <a:pt x="332581" y="230188"/>
                    <a:pt x="333375" y="225028"/>
                    <a:pt x="333375" y="222647"/>
                  </a:cubicBezTo>
                  <a:cubicBezTo>
                    <a:pt x="336550" y="209947"/>
                    <a:pt x="328216" y="202803"/>
                    <a:pt x="308372" y="201216"/>
                  </a:cubicBezTo>
                  <a:lnTo>
                    <a:pt x="307181" y="180975"/>
                  </a:lnTo>
                  <a:cubicBezTo>
                    <a:pt x="331787" y="184150"/>
                    <a:pt x="344487" y="182166"/>
                    <a:pt x="345281" y="175022"/>
                  </a:cubicBezTo>
                  <a:cubicBezTo>
                    <a:pt x="354012" y="158353"/>
                    <a:pt x="366712" y="131366"/>
                    <a:pt x="383381" y="94059"/>
                  </a:cubicBezTo>
                  <a:lnTo>
                    <a:pt x="403622" y="101203"/>
                  </a:lnTo>
                  <a:cubicBezTo>
                    <a:pt x="402034" y="104378"/>
                    <a:pt x="400447" y="109934"/>
                    <a:pt x="398859" y="117872"/>
                  </a:cubicBezTo>
                  <a:cubicBezTo>
                    <a:pt x="396478" y="124222"/>
                    <a:pt x="394891" y="128984"/>
                    <a:pt x="394097" y="132159"/>
                  </a:cubicBezTo>
                  <a:cubicBezTo>
                    <a:pt x="417909" y="122634"/>
                    <a:pt x="438944" y="111125"/>
                    <a:pt x="457200" y="97631"/>
                  </a:cubicBezTo>
                  <a:cubicBezTo>
                    <a:pt x="445294" y="86519"/>
                    <a:pt x="433387" y="69850"/>
                    <a:pt x="421481" y="47625"/>
                  </a:cubicBezTo>
                  <a:lnTo>
                    <a:pt x="402431" y="47625"/>
                  </a:lnTo>
                  <a:lnTo>
                    <a:pt x="397669" y="21431"/>
                  </a:lnTo>
                  <a:lnTo>
                    <a:pt x="514350" y="21431"/>
                  </a:lnTo>
                  <a:close/>
                  <a:moveTo>
                    <a:pt x="219075" y="7144"/>
                  </a:moveTo>
                  <a:lnTo>
                    <a:pt x="247650" y="50006"/>
                  </a:lnTo>
                  <a:cubicBezTo>
                    <a:pt x="216694" y="54769"/>
                    <a:pt x="184150" y="59134"/>
                    <a:pt x="150019" y="63103"/>
                  </a:cubicBezTo>
                  <a:lnTo>
                    <a:pt x="150019" y="96441"/>
                  </a:lnTo>
                  <a:lnTo>
                    <a:pt x="190500" y="91678"/>
                  </a:lnTo>
                  <a:lnTo>
                    <a:pt x="202406" y="75009"/>
                  </a:lnTo>
                  <a:lnTo>
                    <a:pt x="242887" y="98822"/>
                  </a:lnTo>
                  <a:lnTo>
                    <a:pt x="230981" y="115491"/>
                  </a:lnTo>
                  <a:lnTo>
                    <a:pt x="150019" y="123825"/>
                  </a:lnTo>
                  <a:lnTo>
                    <a:pt x="150019" y="158353"/>
                  </a:lnTo>
                  <a:lnTo>
                    <a:pt x="219075" y="151209"/>
                  </a:lnTo>
                  <a:lnTo>
                    <a:pt x="230981" y="133350"/>
                  </a:lnTo>
                  <a:lnTo>
                    <a:pt x="270272" y="155972"/>
                  </a:lnTo>
                  <a:lnTo>
                    <a:pt x="260747" y="175022"/>
                  </a:lnTo>
                  <a:lnTo>
                    <a:pt x="150019" y="185738"/>
                  </a:lnTo>
                  <a:lnTo>
                    <a:pt x="150019" y="221456"/>
                  </a:lnTo>
                  <a:cubicBezTo>
                    <a:pt x="150019" y="231775"/>
                    <a:pt x="154384" y="236934"/>
                    <a:pt x="163116" y="236934"/>
                  </a:cubicBezTo>
                  <a:lnTo>
                    <a:pt x="227409" y="236934"/>
                  </a:lnTo>
                  <a:cubicBezTo>
                    <a:pt x="236934" y="236934"/>
                    <a:pt x="242491" y="232966"/>
                    <a:pt x="244078" y="225028"/>
                  </a:cubicBezTo>
                  <a:cubicBezTo>
                    <a:pt x="244078" y="223441"/>
                    <a:pt x="244872" y="219869"/>
                    <a:pt x="246459" y="214313"/>
                  </a:cubicBezTo>
                  <a:cubicBezTo>
                    <a:pt x="248047" y="206375"/>
                    <a:pt x="249237" y="200422"/>
                    <a:pt x="250031" y="196453"/>
                  </a:cubicBezTo>
                  <a:lnTo>
                    <a:pt x="267891" y="203597"/>
                  </a:lnTo>
                  <a:cubicBezTo>
                    <a:pt x="265509" y="221853"/>
                    <a:pt x="270669" y="232966"/>
                    <a:pt x="283369" y="236934"/>
                  </a:cubicBezTo>
                  <a:cubicBezTo>
                    <a:pt x="277019" y="267097"/>
                    <a:pt x="261937" y="280988"/>
                    <a:pt x="238125" y="278606"/>
                  </a:cubicBezTo>
                  <a:lnTo>
                    <a:pt x="146447" y="278606"/>
                  </a:lnTo>
                  <a:cubicBezTo>
                    <a:pt x="120253" y="278606"/>
                    <a:pt x="106759" y="264319"/>
                    <a:pt x="105966" y="235744"/>
                  </a:cubicBezTo>
                  <a:lnTo>
                    <a:pt x="105966" y="190500"/>
                  </a:lnTo>
                  <a:lnTo>
                    <a:pt x="10716" y="200025"/>
                  </a:lnTo>
                  <a:lnTo>
                    <a:pt x="0" y="172641"/>
                  </a:lnTo>
                  <a:lnTo>
                    <a:pt x="105966" y="161925"/>
                  </a:lnTo>
                  <a:lnTo>
                    <a:pt x="105966" y="128588"/>
                  </a:lnTo>
                  <a:lnTo>
                    <a:pt x="28575" y="135731"/>
                  </a:lnTo>
                  <a:lnTo>
                    <a:pt x="17859" y="109538"/>
                  </a:lnTo>
                  <a:lnTo>
                    <a:pt x="105966" y="101203"/>
                  </a:lnTo>
                  <a:lnTo>
                    <a:pt x="105966" y="67866"/>
                  </a:lnTo>
                  <a:cubicBezTo>
                    <a:pt x="100409" y="68659"/>
                    <a:pt x="91678" y="69453"/>
                    <a:pt x="79772" y="70247"/>
                  </a:cubicBezTo>
                  <a:cubicBezTo>
                    <a:pt x="54372" y="72628"/>
                    <a:pt x="34925" y="74216"/>
                    <a:pt x="21431" y="75009"/>
                  </a:cubicBezTo>
                  <a:lnTo>
                    <a:pt x="10716" y="54769"/>
                  </a:lnTo>
                  <a:cubicBezTo>
                    <a:pt x="103584" y="42069"/>
                    <a:pt x="173037" y="26194"/>
                    <a:pt x="219075" y="7144"/>
                  </a:cubicBezTo>
                  <a:close/>
                  <a:moveTo>
                    <a:pt x="704850" y="0"/>
                  </a:moveTo>
                  <a:lnTo>
                    <a:pt x="752475" y="15478"/>
                  </a:lnTo>
                  <a:cubicBezTo>
                    <a:pt x="747712" y="25797"/>
                    <a:pt x="742950" y="36513"/>
                    <a:pt x="738187" y="47625"/>
                  </a:cubicBezTo>
                  <a:lnTo>
                    <a:pt x="835819" y="47625"/>
                  </a:lnTo>
                  <a:lnTo>
                    <a:pt x="852487" y="28575"/>
                  </a:lnTo>
                  <a:lnTo>
                    <a:pt x="889397" y="60722"/>
                  </a:lnTo>
                  <a:lnTo>
                    <a:pt x="879872" y="76200"/>
                  </a:lnTo>
                  <a:lnTo>
                    <a:pt x="723900" y="76200"/>
                  </a:lnTo>
                  <a:cubicBezTo>
                    <a:pt x="712787" y="97631"/>
                    <a:pt x="701278" y="117475"/>
                    <a:pt x="689372" y="135731"/>
                  </a:cubicBezTo>
                  <a:lnTo>
                    <a:pt x="742950" y="135731"/>
                  </a:lnTo>
                  <a:lnTo>
                    <a:pt x="742950" y="91678"/>
                  </a:lnTo>
                  <a:lnTo>
                    <a:pt x="788194" y="91678"/>
                  </a:lnTo>
                  <a:lnTo>
                    <a:pt x="788194" y="135731"/>
                  </a:lnTo>
                  <a:lnTo>
                    <a:pt x="823912" y="135731"/>
                  </a:lnTo>
                  <a:lnTo>
                    <a:pt x="838200" y="117872"/>
                  </a:lnTo>
                  <a:lnTo>
                    <a:pt x="872728" y="148828"/>
                  </a:lnTo>
                  <a:lnTo>
                    <a:pt x="863203" y="164306"/>
                  </a:lnTo>
                  <a:lnTo>
                    <a:pt x="788194" y="164306"/>
                  </a:lnTo>
                  <a:lnTo>
                    <a:pt x="788194" y="245269"/>
                  </a:lnTo>
                  <a:cubicBezTo>
                    <a:pt x="788194" y="272256"/>
                    <a:pt x="771525" y="287338"/>
                    <a:pt x="738187" y="290513"/>
                  </a:cubicBezTo>
                  <a:cubicBezTo>
                    <a:pt x="732631" y="273844"/>
                    <a:pt x="719137" y="263922"/>
                    <a:pt x="697706" y="260747"/>
                  </a:cubicBezTo>
                  <a:lnTo>
                    <a:pt x="696516" y="245269"/>
                  </a:lnTo>
                  <a:cubicBezTo>
                    <a:pt x="731441" y="248444"/>
                    <a:pt x="746919" y="242491"/>
                    <a:pt x="742950" y="227409"/>
                  </a:cubicBezTo>
                  <a:lnTo>
                    <a:pt x="742950" y="164306"/>
                  </a:lnTo>
                  <a:lnTo>
                    <a:pt x="682228" y="164306"/>
                  </a:lnTo>
                  <a:lnTo>
                    <a:pt x="670322" y="178594"/>
                  </a:lnTo>
                  <a:lnTo>
                    <a:pt x="632222" y="150019"/>
                  </a:lnTo>
                  <a:cubicBezTo>
                    <a:pt x="645716" y="138906"/>
                    <a:pt x="654050" y="129778"/>
                    <a:pt x="657225" y="122634"/>
                  </a:cubicBezTo>
                  <a:cubicBezTo>
                    <a:pt x="665956" y="106759"/>
                    <a:pt x="673100" y="91281"/>
                    <a:pt x="678656" y="76200"/>
                  </a:cubicBezTo>
                  <a:lnTo>
                    <a:pt x="621506" y="76200"/>
                  </a:lnTo>
                  <a:lnTo>
                    <a:pt x="614362" y="47625"/>
                  </a:lnTo>
                  <a:lnTo>
                    <a:pt x="689372" y="47625"/>
                  </a:lnTo>
                  <a:cubicBezTo>
                    <a:pt x="694928" y="32544"/>
                    <a:pt x="700087" y="16669"/>
                    <a:pt x="704850"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latin typeface="方正粗黑宋简体" panose="02000000000000000000" pitchFamily="2" charset="-122"/>
                <a:ea typeface="方正粗黑宋简体" panose="02000000000000000000" pitchFamily="2" charset="-122"/>
              </a:endParaRPr>
            </a:p>
          </p:txBody>
        </p:sp>
      </p:grpSp>
      <p:sp>
        <p:nvSpPr>
          <p:cNvPr id="7" name="矩形: 对角圆角 6"/>
          <p:cNvSpPr/>
          <p:nvPr/>
        </p:nvSpPr>
        <p:spPr>
          <a:xfrm>
            <a:off x="4571848" y="2127053"/>
            <a:ext cx="2825597" cy="4048476"/>
          </a:xfrm>
          <a:prstGeom prst="round2Diag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855208" y="1603529"/>
            <a:ext cx="1596936" cy="523524"/>
          </a:xfrm>
          <a:custGeom>
            <a:avLst/>
            <a:gdLst/>
            <a:ahLst/>
            <a:cxnLst/>
            <a:rect l="l" t="t" r="r" b="b"/>
            <a:pathLst>
              <a:path w="895350" h="289444">
                <a:moveTo>
                  <a:pt x="684609" y="188119"/>
                </a:moveTo>
                <a:lnTo>
                  <a:pt x="684609" y="211931"/>
                </a:lnTo>
                <a:lnTo>
                  <a:pt x="738187" y="211931"/>
                </a:lnTo>
                <a:lnTo>
                  <a:pt x="738187" y="188119"/>
                </a:lnTo>
                <a:close/>
                <a:moveTo>
                  <a:pt x="746522" y="145256"/>
                </a:moveTo>
                <a:lnTo>
                  <a:pt x="788193" y="169069"/>
                </a:lnTo>
                <a:lnTo>
                  <a:pt x="778668" y="184547"/>
                </a:lnTo>
                <a:lnTo>
                  <a:pt x="778668" y="246459"/>
                </a:lnTo>
                <a:lnTo>
                  <a:pt x="738187" y="246459"/>
                </a:lnTo>
                <a:lnTo>
                  <a:pt x="738187" y="238125"/>
                </a:lnTo>
                <a:lnTo>
                  <a:pt x="684609" y="238125"/>
                </a:lnTo>
                <a:lnTo>
                  <a:pt x="684609" y="253603"/>
                </a:lnTo>
                <a:lnTo>
                  <a:pt x="644128" y="253603"/>
                </a:lnTo>
                <a:lnTo>
                  <a:pt x="644128" y="154781"/>
                </a:lnTo>
                <a:lnTo>
                  <a:pt x="684609" y="154781"/>
                </a:lnTo>
                <a:lnTo>
                  <a:pt x="684609" y="161925"/>
                </a:lnTo>
                <a:lnTo>
                  <a:pt x="735806" y="161925"/>
                </a:lnTo>
                <a:close/>
                <a:moveTo>
                  <a:pt x="506015" y="136922"/>
                </a:moveTo>
                <a:lnTo>
                  <a:pt x="551259" y="165497"/>
                </a:lnTo>
                <a:cubicBezTo>
                  <a:pt x="502047" y="240903"/>
                  <a:pt x="425450" y="280591"/>
                  <a:pt x="321468" y="284559"/>
                </a:cubicBezTo>
                <a:lnTo>
                  <a:pt x="313134" y="261937"/>
                </a:lnTo>
                <a:cubicBezTo>
                  <a:pt x="407590" y="249237"/>
                  <a:pt x="471884" y="207566"/>
                  <a:pt x="506015" y="136922"/>
                </a:cubicBezTo>
                <a:close/>
                <a:moveTo>
                  <a:pt x="744140" y="80962"/>
                </a:moveTo>
                <a:cubicBezTo>
                  <a:pt x="727472" y="98425"/>
                  <a:pt x="703659" y="109934"/>
                  <a:pt x="672703" y="115491"/>
                </a:cubicBezTo>
                <a:lnTo>
                  <a:pt x="806053" y="115491"/>
                </a:lnTo>
                <a:cubicBezTo>
                  <a:pt x="794940" y="108347"/>
                  <a:pt x="777875" y="98822"/>
                  <a:pt x="754856" y="86916"/>
                </a:cubicBezTo>
                <a:cubicBezTo>
                  <a:pt x="750093" y="84534"/>
                  <a:pt x="746522" y="82550"/>
                  <a:pt x="744140" y="80962"/>
                </a:cubicBezTo>
                <a:close/>
                <a:moveTo>
                  <a:pt x="355997" y="55959"/>
                </a:moveTo>
                <a:lnTo>
                  <a:pt x="402431" y="69056"/>
                </a:lnTo>
                <a:cubicBezTo>
                  <a:pt x="386556" y="111919"/>
                  <a:pt x="364728" y="149225"/>
                  <a:pt x="336947" y="180975"/>
                </a:cubicBezTo>
                <a:lnTo>
                  <a:pt x="316706" y="172641"/>
                </a:lnTo>
                <a:cubicBezTo>
                  <a:pt x="331787" y="142478"/>
                  <a:pt x="344884" y="103584"/>
                  <a:pt x="355997" y="55959"/>
                </a:cubicBezTo>
                <a:close/>
                <a:moveTo>
                  <a:pt x="500062" y="51197"/>
                </a:moveTo>
                <a:cubicBezTo>
                  <a:pt x="524668" y="67072"/>
                  <a:pt x="548481" y="85328"/>
                  <a:pt x="571500" y="105966"/>
                </a:cubicBezTo>
                <a:cubicBezTo>
                  <a:pt x="580231" y="112316"/>
                  <a:pt x="581818" y="118666"/>
                  <a:pt x="576262" y="125016"/>
                </a:cubicBezTo>
                <a:cubicBezTo>
                  <a:pt x="571500" y="132953"/>
                  <a:pt x="565547" y="140494"/>
                  <a:pt x="558403" y="147637"/>
                </a:cubicBezTo>
                <a:cubicBezTo>
                  <a:pt x="552053" y="156369"/>
                  <a:pt x="546100" y="155178"/>
                  <a:pt x="540543" y="144066"/>
                </a:cubicBezTo>
                <a:cubicBezTo>
                  <a:pt x="523875" y="117872"/>
                  <a:pt x="504031" y="91281"/>
                  <a:pt x="481012" y="64294"/>
                </a:cubicBezTo>
                <a:close/>
                <a:moveTo>
                  <a:pt x="134540" y="47625"/>
                </a:moveTo>
                <a:lnTo>
                  <a:pt x="164306" y="73819"/>
                </a:lnTo>
                <a:lnTo>
                  <a:pt x="153590" y="90487"/>
                </a:lnTo>
                <a:lnTo>
                  <a:pt x="139303" y="90487"/>
                </a:lnTo>
                <a:cubicBezTo>
                  <a:pt x="133747" y="123031"/>
                  <a:pt x="125412" y="151606"/>
                  <a:pt x="114300" y="176212"/>
                </a:cubicBezTo>
                <a:cubicBezTo>
                  <a:pt x="121443" y="184150"/>
                  <a:pt x="131365" y="197247"/>
                  <a:pt x="144065" y="215503"/>
                </a:cubicBezTo>
                <a:cubicBezTo>
                  <a:pt x="146447" y="218678"/>
                  <a:pt x="148034" y="221059"/>
                  <a:pt x="148828" y="222647"/>
                </a:cubicBezTo>
                <a:cubicBezTo>
                  <a:pt x="155178" y="229791"/>
                  <a:pt x="155972" y="236934"/>
                  <a:pt x="151209" y="244078"/>
                </a:cubicBezTo>
                <a:cubicBezTo>
                  <a:pt x="146447" y="252016"/>
                  <a:pt x="139700" y="259556"/>
                  <a:pt x="130968" y="266700"/>
                </a:cubicBezTo>
                <a:cubicBezTo>
                  <a:pt x="123825" y="273050"/>
                  <a:pt x="118269" y="271066"/>
                  <a:pt x="114300" y="260747"/>
                </a:cubicBezTo>
                <a:cubicBezTo>
                  <a:pt x="107156" y="244872"/>
                  <a:pt x="99615" y="229394"/>
                  <a:pt x="91678" y="214312"/>
                </a:cubicBezTo>
                <a:cubicBezTo>
                  <a:pt x="76597" y="236537"/>
                  <a:pt x="51990" y="258762"/>
                  <a:pt x="17859" y="280987"/>
                </a:cubicBezTo>
                <a:lnTo>
                  <a:pt x="0" y="269081"/>
                </a:lnTo>
                <a:cubicBezTo>
                  <a:pt x="31750" y="245269"/>
                  <a:pt x="55959" y="215503"/>
                  <a:pt x="72628" y="179784"/>
                </a:cubicBezTo>
                <a:cubicBezTo>
                  <a:pt x="57547" y="155972"/>
                  <a:pt x="40878" y="132556"/>
                  <a:pt x="22622" y="109537"/>
                </a:cubicBezTo>
                <a:lnTo>
                  <a:pt x="38100" y="98822"/>
                </a:lnTo>
                <a:cubicBezTo>
                  <a:pt x="55562" y="113903"/>
                  <a:pt x="71437" y="128984"/>
                  <a:pt x="85725" y="144066"/>
                </a:cubicBezTo>
                <a:cubicBezTo>
                  <a:pt x="90487" y="127397"/>
                  <a:pt x="94059" y="109537"/>
                  <a:pt x="96440" y="90487"/>
                </a:cubicBezTo>
                <a:lnTo>
                  <a:pt x="7144" y="90487"/>
                </a:lnTo>
                <a:lnTo>
                  <a:pt x="1190" y="63103"/>
                </a:lnTo>
                <a:lnTo>
                  <a:pt x="123825" y="63103"/>
                </a:lnTo>
                <a:close/>
                <a:moveTo>
                  <a:pt x="165497" y="46434"/>
                </a:moveTo>
                <a:lnTo>
                  <a:pt x="204787" y="46434"/>
                </a:lnTo>
                <a:lnTo>
                  <a:pt x="204787" y="215503"/>
                </a:lnTo>
                <a:lnTo>
                  <a:pt x="165497" y="215503"/>
                </a:lnTo>
                <a:close/>
                <a:moveTo>
                  <a:pt x="222647" y="15478"/>
                </a:moveTo>
                <a:lnTo>
                  <a:pt x="264318" y="15478"/>
                </a:lnTo>
                <a:lnTo>
                  <a:pt x="264318" y="250031"/>
                </a:lnTo>
                <a:cubicBezTo>
                  <a:pt x="265906" y="272256"/>
                  <a:pt x="250428" y="284162"/>
                  <a:pt x="217884" y="285750"/>
                </a:cubicBezTo>
                <a:cubicBezTo>
                  <a:pt x="217090" y="269875"/>
                  <a:pt x="207962" y="262334"/>
                  <a:pt x="190500" y="263128"/>
                </a:cubicBezTo>
                <a:lnTo>
                  <a:pt x="188119" y="242887"/>
                </a:lnTo>
                <a:cubicBezTo>
                  <a:pt x="213518" y="245269"/>
                  <a:pt x="225028" y="241697"/>
                  <a:pt x="222647" y="232172"/>
                </a:cubicBezTo>
                <a:close/>
                <a:moveTo>
                  <a:pt x="417909" y="10716"/>
                </a:moveTo>
                <a:lnTo>
                  <a:pt x="461962" y="10716"/>
                </a:lnTo>
                <a:lnTo>
                  <a:pt x="461962" y="194072"/>
                </a:lnTo>
                <a:lnTo>
                  <a:pt x="417909" y="194072"/>
                </a:lnTo>
                <a:close/>
                <a:moveTo>
                  <a:pt x="726281" y="3572"/>
                </a:moveTo>
                <a:lnTo>
                  <a:pt x="772715" y="8334"/>
                </a:lnTo>
                <a:cubicBezTo>
                  <a:pt x="771922" y="11509"/>
                  <a:pt x="771128" y="16272"/>
                  <a:pt x="770334" y="22622"/>
                </a:cubicBezTo>
                <a:cubicBezTo>
                  <a:pt x="768747" y="28178"/>
                  <a:pt x="767953" y="32147"/>
                  <a:pt x="767953" y="34528"/>
                </a:cubicBezTo>
                <a:lnTo>
                  <a:pt x="826293" y="34528"/>
                </a:lnTo>
                <a:lnTo>
                  <a:pt x="835818" y="19050"/>
                </a:lnTo>
                <a:lnTo>
                  <a:pt x="871537" y="44053"/>
                </a:lnTo>
                <a:lnTo>
                  <a:pt x="859631" y="61912"/>
                </a:lnTo>
                <a:lnTo>
                  <a:pt x="759618" y="61912"/>
                </a:lnTo>
                <a:cubicBezTo>
                  <a:pt x="791368" y="69850"/>
                  <a:pt x="817959" y="77391"/>
                  <a:pt x="839390" y="84534"/>
                </a:cubicBezTo>
                <a:cubicBezTo>
                  <a:pt x="845740" y="85328"/>
                  <a:pt x="848122" y="90091"/>
                  <a:pt x="846534" y="98822"/>
                </a:cubicBezTo>
                <a:cubicBezTo>
                  <a:pt x="846534" y="99616"/>
                  <a:pt x="846137" y="101600"/>
                  <a:pt x="845343" y="104775"/>
                </a:cubicBezTo>
                <a:cubicBezTo>
                  <a:pt x="844550" y="109537"/>
                  <a:pt x="843756" y="113109"/>
                  <a:pt x="842962" y="115491"/>
                </a:cubicBezTo>
                <a:lnTo>
                  <a:pt x="848915" y="115491"/>
                </a:lnTo>
                <a:lnTo>
                  <a:pt x="859631" y="98822"/>
                </a:lnTo>
                <a:lnTo>
                  <a:pt x="895350" y="125016"/>
                </a:lnTo>
                <a:lnTo>
                  <a:pt x="884634" y="144066"/>
                </a:lnTo>
                <a:lnTo>
                  <a:pt x="845343" y="144066"/>
                </a:lnTo>
                <a:lnTo>
                  <a:pt x="845343" y="247650"/>
                </a:lnTo>
                <a:cubicBezTo>
                  <a:pt x="846931" y="277019"/>
                  <a:pt x="833040" y="290909"/>
                  <a:pt x="803672" y="289322"/>
                </a:cubicBezTo>
                <a:lnTo>
                  <a:pt x="785812" y="289322"/>
                </a:lnTo>
                <a:cubicBezTo>
                  <a:pt x="786606" y="275828"/>
                  <a:pt x="779859" y="269081"/>
                  <a:pt x="765572" y="269081"/>
                </a:cubicBezTo>
                <a:lnTo>
                  <a:pt x="765572" y="250031"/>
                </a:lnTo>
                <a:cubicBezTo>
                  <a:pt x="772715" y="250825"/>
                  <a:pt x="780653" y="251222"/>
                  <a:pt x="789384" y="251222"/>
                </a:cubicBezTo>
                <a:cubicBezTo>
                  <a:pt x="798909" y="252016"/>
                  <a:pt x="803275" y="247253"/>
                  <a:pt x="802481" y="236934"/>
                </a:cubicBezTo>
                <a:lnTo>
                  <a:pt x="802481" y="144066"/>
                </a:lnTo>
                <a:lnTo>
                  <a:pt x="613172" y="144066"/>
                </a:lnTo>
                <a:lnTo>
                  <a:pt x="608409" y="115491"/>
                </a:lnTo>
                <a:lnTo>
                  <a:pt x="642937" y="115491"/>
                </a:lnTo>
                <a:lnTo>
                  <a:pt x="634603" y="101203"/>
                </a:lnTo>
                <a:cubicBezTo>
                  <a:pt x="667940" y="94059"/>
                  <a:pt x="691753" y="80962"/>
                  <a:pt x="706040" y="61912"/>
                </a:cubicBezTo>
                <a:lnTo>
                  <a:pt x="633412" y="61912"/>
                </a:lnTo>
                <a:lnTo>
                  <a:pt x="628650" y="34528"/>
                </a:lnTo>
                <a:lnTo>
                  <a:pt x="720328" y="34528"/>
                </a:lnTo>
                <a:cubicBezTo>
                  <a:pt x="722709" y="25003"/>
                  <a:pt x="724693" y="14684"/>
                  <a:pt x="726281" y="3572"/>
                </a:cubicBezTo>
                <a:close/>
                <a:moveTo>
                  <a:pt x="63103" y="0"/>
                </a:moveTo>
                <a:cubicBezTo>
                  <a:pt x="73422" y="6350"/>
                  <a:pt x="84137" y="14684"/>
                  <a:pt x="95250" y="25003"/>
                </a:cubicBezTo>
                <a:cubicBezTo>
                  <a:pt x="100012" y="29766"/>
                  <a:pt x="100806" y="34131"/>
                  <a:pt x="97631" y="38100"/>
                </a:cubicBezTo>
                <a:cubicBezTo>
                  <a:pt x="91281" y="45244"/>
                  <a:pt x="84534" y="51197"/>
                  <a:pt x="77390" y="55959"/>
                </a:cubicBezTo>
                <a:cubicBezTo>
                  <a:pt x="70247" y="59928"/>
                  <a:pt x="65881" y="58737"/>
                  <a:pt x="64294" y="52387"/>
                </a:cubicBezTo>
                <a:cubicBezTo>
                  <a:pt x="61119" y="40481"/>
                  <a:pt x="55562" y="25797"/>
                  <a:pt x="47625" y="8334"/>
                </a:cubicBezTo>
                <a:close/>
              </a:path>
            </a:pathLst>
          </a:cu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1îḍe"/>
          <p:cNvSpPr/>
          <p:nvPr/>
        </p:nvSpPr>
        <p:spPr bwMode="auto">
          <a:xfrm>
            <a:off x="4886790" y="2790276"/>
            <a:ext cx="2229517" cy="312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       提出了使社会主义经济既有计划性又有多样性和灵活性的主张，以及按经济办法管理经济的思想。</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5" name="组合 4"/>
          <p:cNvGrpSpPr/>
          <p:nvPr/>
        </p:nvGrpSpPr>
        <p:grpSpPr>
          <a:xfrm>
            <a:off x="7504555" y="1801331"/>
            <a:ext cx="2700792" cy="4366566"/>
            <a:chOff x="7504555" y="1801331"/>
            <a:chExt cx="2700792" cy="4366566"/>
          </a:xfrm>
          <a:solidFill>
            <a:srgbClr val="F4B183"/>
          </a:solidFill>
        </p:grpSpPr>
        <p:sp>
          <p:nvSpPr>
            <p:cNvPr id="24" name="矩形: 对角圆角 23"/>
            <p:cNvSpPr/>
            <p:nvPr/>
          </p:nvSpPr>
          <p:spPr>
            <a:xfrm>
              <a:off x="7504555" y="2298240"/>
              <a:ext cx="2700792" cy="3869657"/>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8628654" y="1801331"/>
              <a:ext cx="1576693" cy="496909"/>
            </a:xfrm>
            <a:custGeom>
              <a:avLst/>
              <a:gdLst/>
              <a:ahLst/>
              <a:cxnLst/>
              <a:rect l="l" t="t" r="r" b="b"/>
              <a:pathLst>
                <a:path w="671512" h="211633">
                  <a:moveTo>
                    <a:pt x="383976" y="56257"/>
                  </a:moveTo>
                  <a:cubicBezTo>
                    <a:pt x="400645" y="72925"/>
                    <a:pt x="417611" y="93761"/>
                    <a:pt x="434875" y="118764"/>
                  </a:cubicBezTo>
                  <a:cubicBezTo>
                    <a:pt x="439043" y="125313"/>
                    <a:pt x="439340" y="130671"/>
                    <a:pt x="435768" y="134838"/>
                  </a:cubicBezTo>
                  <a:cubicBezTo>
                    <a:pt x="429815" y="141982"/>
                    <a:pt x="423267" y="147935"/>
                    <a:pt x="416123" y="152697"/>
                  </a:cubicBezTo>
                  <a:cubicBezTo>
                    <a:pt x="408979" y="156865"/>
                    <a:pt x="404217" y="155079"/>
                    <a:pt x="401836" y="147339"/>
                  </a:cubicBezTo>
                  <a:cubicBezTo>
                    <a:pt x="391715" y="115193"/>
                    <a:pt x="380404" y="87511"/>
                    <a:pt x="367903" y="64293"/>
                  </a:cubicBezTo>
                  <a:close/>
                  <a:moveTo>
                    <a:pt x="267890" y="55364"/>
                  </a:moveTo>
                  <a:lnTo>
                    <a:pt x="303609" y="66079"/>
                  </a:lnTo>
                  <a:cubicBezTo>
                    <a:pt x="286940" y="104775"/>
                    <a:pt x="269081" y="136029"/>
                    <a:pt x="250031" y="159841"/>
                  </a:cubicBezTo>
                  <a:lnTo>
                    <a:pt x="233065" y="154483"/>
                  </a:lnTo>
                  <a:cubicBezTo>
                    <a:pt x="247352" y="123527"/>
                    <a:pt x="258961" y="90487"/>
                    <a:pt x="267890" y="55364"/>
                  </a:cubicBezTo>
                  <a:close/>
                  <a:moveTo>
                    <a:pt x="497383" y="46434"/>
                  </a:moveTo>
                  <a:cubicBezTo>
                    <a:pt x="510480" y="55364"/>
                    <a:pt x="520898" y="62805"/>
                    <a:pt x="528637" y="68758"/>
                  </a:cubicBezTo>
                  <a:cubicBezTo>
                    <a:pt x="531018" y="70544"/>
                    <a:pt x="531316" y="73521"/>
                    <a:pt x="529530" y="77688"/>
                  </a:cubicBezTo>
                  <a:cubicBezTo>
                    <a:pt x="526554" y="84832"/>
                    <a:pt x="522386" y="91083"/>
                    <a:pt x="517029" y="96440"/>
                  </a:cubicBezTo>
                  <a:cubicBezTo>
                    <a:pt x="512861" y="101203"/>
                    <a:pt x="509587" y="100905"/>
                    <a:pt x="507206" y="95547"/>
                  </a:cubicBezTo>
                  <a:cubicBezTo>
                    <a:pt x="501848" y="81260"/>
                    <a:pt x="495300" y="67568"/>
                    <a:pt x="487561" y="54471"/>
                  </a:cubicBezTo>
                  <a:close/>
                  <a:moveTo>
                    <a:pt x="614362" y="42862"/>
                  </a:moveTo>
                  <a:lnTo>
                    <a:pt x="643830" y="58043"/>
                  </a:lnTo>
                  <a:cubicBezTo>
                    <a:pt x="634305" y="71140"/>
                    <a:pt x="620911" y="85129"/>
                    <a:pt x="603647" y="100012"/>
                  </a:cubicBezTo>
                  <a:lnTo>
                    <a:pt x="590252" y="91975"/>
                  </a:lnTo>
                  <a:cubicBezTo>
                    <a:pt x="600968" y="76497"/>
                    <a:pt x="609004" y="60126"/>
                    <a:pt x="614362" y="42862"/>
                  </a:cubicBezTo>
                  <a:close/>
                  <a:moveTo>
                    <a:pt x="77688" y="7143"/>
                  </a:moveTo>
                  <a:lnTo>
                    <a:pt x="111621" y="31254"/>
                  </a:lnTo>
                  <a:lnTo>
                    <a:pt x="103584" y="40183"/>
                  </a:lnTo>
                  <a:cubicBezTo>
                    <a:pt x="99417" y="69354"/>
                    <a:pt x="92273" y="94952"/>
                    <a:pt x="82153" y="116979"/>
                  </a:cubicBezTo>
                  <a:cubicBezTo>
                    <a:pt x="90487" y="125908"/>
                    <a:pt x="98226" y="134838"/>
                    <a:pt x="105370" y="143768"/>
                  </a:cubicBezTo>
                  <a:cubicBezTo>
                    <a:pt x="109537" y="146744"/>
                    <a:pt x="110430" y="150316"/>
                    <a:pt x="108049" y="154483"/>
                  </a:cubicBezTo>
                  <a:cubicBezTo>
                    <a:pt x="104477" y="160436"/>
                    <a:pt x="99119" y="167878"/>
                    <a:pt x="91975" y="176808"/>
                  </a:cubicBezTo>
                  <a:cubicBezTo>
                    <a:pt x="89594" y="180379"/>
                    <a:pt x="87511" y="181868"/>
                    <a:pt x="85725" y="181272"/>
                  </a:cubicBezTo>
                  <a:cubicBezTo>
                    <a:pt x="84534" y="181272"/>
                    <a:pt x="82748" y="179189"/>
                    <a:pt x="80367" y="175021"/>
                  </a:cubicBezTo>
                  <a:cubicBezTo>
                    <a:pt x="80367" y="174426"/>
                    <a:pt x="80069" y="173831"/>
                    <a:pt x="79474" y="173236"/>
                  </a:cubicBezTo>
                  <a:cubicBezTo>
                    <a:pt x="73521" y="162520"/>
                    <a:pt x="68461" y="154186"/>
                    <a:pt x="64293" y="148233"/>
                  </a:cubicBezTo>
                  <a:cubicBezTo>
                    <a:pt x="50601" y="168473"/>
                    <a:pt x="33337" y="186332"/>
                    <a:pt x="12501" y="201811"/>
                  </a:cubicBezTo>
                  <a:lnTo>
                    <a:pt x="0" y="189309"/>
                  </a:lnTo>
                  <a:cubicBezTo>
                    <a:pt x="22026" y="167878"/>
                    <a:pt x="37802" y="145554"/>
                    <a:pt x="47327" y="122336"/>
                  </a:cubicBezTo>
                  <a:cubicBezTo>
                    <a:pt x="33040" y="100310"/>
                    <a:pt x="19943" y="82450"/>
                    <a:pt x="8036" y="68758"/>
                  </a:cubicBezTo>
                  <a:lnTo>
                    <a:pt x="19645" y="58043"/>
                  </a:lnTo>
                  <a:cubicBezTo>
                    <a:pt x="32147" y="68758"/>
                    <a:pt x="45243" y="80367"/>
                    <a:pt x="58936" y="92868"/>
                  </a:cubicBezTo>
                  <a:cubicBezTo>
                    <a:pt x="63103" y="77986"/>
                    <a:pt x="66079" y="60721"/>
                    <a:pt x="67865" y="41076"/>
                  </a:cubicBezTo>
                  <a:lnTo>
                    <a:pt x="8036" y="41076"/>
                  </a:lnTo>
                  <a:lnTo>
                    <a:pt x="3572" y="20538"/>
                  </a:lnTo>
                  <a:lnTo>
                    <a:pt x="67865" y="20538"/>
                  </a:lnTo>
                  <a:close/>
                  <a:moveTo>
                    <a:pt x="317897" y="6250"/>
                  </a:moveTo>
                  <a:lnTo>
                    <a:pt x="352722" y="6250"/>
                  </a:lnTo>
                  <a:lnTo>
                    <a:pt x="352722" y="181272"/>
                  </a:lnTo>
                  <a:cubicBezTo>
                    <a:pt x="353913" y="199132"/>
                    <a:pt x="340518" y="208359"/>
                    <a:pt x="312539" y="208954"/>
                  </a:cubicBezTo>
                  <a:cubicBezTo>
                    <a:pt x="312539" y="197643"/>
                    <a:pt x="305395" y="191988"/>
                    <a:pt x="291108" y="191988"/>
                  </a:cubicBezTo>
                  <a:lnTo>
                    <a:pt x="289322" y="176808"/>
                  </a:lnTo>
                  <a:cubicBezTo>
                    <a:pt x="310158" y="178593"/>
                    <a:pt x="319683" y="176212"/>
                    <a:pt x="317897" y="169664"/>
                  </a:cubicBezTo>
                  <a:close/>
                  <a:moveTo>
                    <a:pt x="180379" y="893"/>
                  </a:moveTo>
                  <a:lnTo>
                    <a:pt x="214312" y="24110"/>
                  </a:lnTo>
                  <a:lnTo>
                    <a:pt x="202704" y="37504"/>
                  </a:lnTo>
                  <a:lnTo>
                    <a:pt x="179486" y="85725"/>
                  </a:lnTo>
                  <a:cubicBezTo>
                    <a:pt x="199727" y="98226"/>
                    <a:pt x="210145" y="114597"/>
                    <a:pt x="210740" y="134838"/>
                  </a:cubicBezTo>
                  <a:cubicBezTo>
                    <a:pt x="210740" y="163413"/>
                    <a:pt x="197941" y="178593"/>
                    <a:pt x="172343" y="180379"/>
                  </a:cubicBezTo>
                  <a:cubicBezTo>
                    <a:pt x="171747" y="169664"/>
                    <a:pt x="165497" y="163711"/>
                    <a:pt x="153590" y="162520"/>
                  </a:cubicBezTo>
                  <a:lnTo>
                    <a:pt x="152697" y="148233"/>
                  </a:lnTo>
                  <a:cubicBezTo>
                    <a:pt x="170557" y="150614"/>
                    <a:pt x="179486" y="146446"/>
                    <a:pt x="179486" y="135731"/>
                  </a:cubicBezTo>
                  <a:cubicBezTo>
                    <a:pt x="180677" y="121443"/>
                    <a:pt x="172938" y="105668"/>
                    <a:pt x="156269" y="88404"/>
                  </a:cubicBezTo>
                  <a:lnTo>
                    <a:pt x="172343" y="33040"/>
                  </a:lnTo>
                  <a:lnTo>
                    <a:pt x="149126" y="33040"/>
                  </a:lnTo>
                  <a:lnTo>
                    <a:pt x="149126" y="211633"/>
                  </a:lnTo>
                  <a:lnTo>
                    <a:pt x="118765" y="211633"/>
                  </a:lnTo>
                  <a:lnTo>
                    <a:pt x="118765" y="6250"/>
                  </a:lnTo>
                  <a:lnTo>
                    <a:pt x="149126" y="6250"/>
                  </a:lnTo>
                  <a:lnTo>
                    <a:pt x="149126" y="12501"/>
                  </a:lnTo>
                  <a:lnTo>
                    <a:pt x="173236" y="12501"/>
                  </a:lnTo>
                  <a:close/>
                  <a:moveTo>
                    <a:pt x="625078" y="0"/>
                  </a:moveTo>
                  <a:lnTo>
                    <a:pt x="651867" y="23217"/>
                  </a:lnTo>
                  <a:lnTo>
                    <a:pt x="645616" y="33040"/>
                  </a:lnTo>
                  <a:lnTo>
                    <a:pt x="580429" y="33040"/>
                  </a:lnTo>
                  <a:lnTo>
                    <a:pt x="580429" y="110728"/>
                  </a:lnTo>
                  <a:lnTo>
                    <a:pt x="628650" y="110728"/>
                  </a:lnTo>
                  <a:lnTo>
                    <a:pt x="641151" y="95547"/>
                  </a:lnTo>
                  <a:lnTo>
                    <a:pt x="671512" y="118764"/>
                  </a:lnTo>
                  <a:lnTo>
                    <a:pt x="665261" y="132159"/>
                  </a:lnTo>
                  <a:lnTo>
                    <a:pt x="580429" y="132159"/>
                  </a:lnTo>
                  <a:lnTo>
                    <a:pt x="580429" y="211633"/>
                  </a:lnTo>
                  <a:lnTo>
                    <a:pt x="546497" y="211633"/>
                  </a:lnTo>
                  <a:lnTo>
                    <a:pt x="546497" y="132159"/>
                  </a:lnTo>
                  <a:lnTo>
                    <a:pt x="467915" y="132159"/>
                  </a:lnTo>
                  <a:lnTo>
                    <a:pt x="461665" y="110728"/>
                  </a:lnTo>
                  <a:lnTo>
                    <a:pt x="546497" y="110728"/>
                  </a:lnTo>
                  <a:lnTo>
                    <a:pt x="546497" y="33040"/>
                  </a:lnTo>
                  <a:lnTo>
                    <a:pt x="485775" y="33040"/>
                  </a:lnTo>
                  <a:lnTo>
                    <a:pt x="480417" y="12501"/>
                  </a:lnTo>
                  <a:lnTo>
                    <a:pt x="612576" y="1250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íSḷíḓé"/>
            <p:cNvSpPr/>
            <p:nvPr/>
          </p:nvSpPr>
          <p:spPr bwMode="auto">
            <a:xfrm>
              <a:off x="7734529" y="2785572"/>
              <a:ext cx="2247672" cy="24849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rPr>
                <a:t>       提出了关于整顿工业企业，改善和加强企业管理，实行职工代表大会制的思想。</a:t>
              </a:r>
              <a:endPar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89759" y="810806"/>
            <a:ext cx="8412482" cy="499111"/>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走中国工业化道路，</a:t>
            </a:r>
            <a:r>
              <a:rPr lang="zh-CN" altLang="en-US" sz="2000" b="1" dirty="0">
                <a:latin typeface="微软雅黑" panose="020B0503020204020204" pitchFamily="34" charset="-122"/>
                <a:ea typeface="微软雅黑" panose="020B0503020204020204" pitchFamily="34" charset="-122"/>
                <a:cs typeface="+mn-ea"/>
                <a:sym typeface="+mn-lt"/>
              </a:rPr>
              <a:t>必须积极探索适合我国情况的经济体制和运行机制</a:t>
            </a:r>
            <a:endParaRPr lang="en-US" altLang="zh-CN" sz="2000" dirty="0">
              <a:latin typeface="微软雅黑" panose="020B0503020204020204" pitchFamily="34" charset="-122"/>
              <a:ea typeface="微软雅黑" panose="020B0503020204020204" pitchFamily="34" charset="-122"/>
              <a:cs typeface="+mn-ea"/>
              <a:sym typeface="+mn-lt"/>
            </a:endParaRPr>
          </a:p>
        </p:txBody>
      </p:sp>
      <p:grpSp>
        <p:nvGrpSpPr>
          <p:cNvPr id="3" name="组合 2"/>
          <p:cNvGrpSpPr/>
          <p:nvPr/>
        </p:nvGrpSpPr>
        <p:grpSpPr>
          <a:xfrm>
            <a:off x="1767026" y="1799130"/>
            <a:ext cx="2700792" cy="4368767"/>
            <a:chOff x="1767026" y="1799130"/>
            <a:chExt cx="2700792" cy="4368767"/>
          </a:xfrm>
          <a:solidFill>
            <a:srgbClr val="F4B183"/>
          </a:solidFill>
        </p:grpSpPr>
        <p:sp>
          <p:nvSpPr>
            <p:cNvPr id="24" name="矩形: 对角圆角 23"/>
            <p:cNvSpPr/>
            <p:nvPr/>
          </p:nvSpPr>
          <p:spPr>
            <a:xfrm>
              <a:off x="1767026" y="2298240"/>
              <a:ext cx="2700792" cy="3869657"/>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iṧḻiďé"/>
            <p:cNvSpPr/>
            <p:nvPr/>
          </p:nvSpPr>
          <p:spPr bwMode="auto">
            <a:xfrm>
              <a:off x="2019367" y="2795838"/>
              <a:ext cx="2196109" cy="17037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rPr>
                <a:t>      提出了发展商品生产、利用价值规律的思想。</a:t>
              </a:r>
              <a:endPar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sp>
          <p:nvSpPr>
            <p:cNvPr id="17" name="任意多边形: 形状 16"/>
            <p:cNvSpPr/>
            <p:nvPr/>
          </p:nvSpPr>
          <p:spPr>
            <a:xfrm>
              <a:off x="2933487" y="1799130"/>
              <a:ext cx="1528011" cy="499110"/>
            </a:xfrm>
            <a:custGeom>
              <a:avLst/>
              <a:gdLst/>
              <a:ahLst/>
              <a:cxnLst/>
              <a:rect l="l" t="t" r="r" b="b"/>
              <a:pathLst>
                <a:path w="889397" h="290513">
                  <a:moveTo>
                    <a:pt x="814388" y="186928"/>
                  </a:moveTo>
                  <a:cubicBezTo>
                    <a:pt x="838994" y="198041"/>
                    <a:pt x="861616" y="210344"/>
                    <a:pt x="882253" y="223838"/>
                  </a:cubicBezTo>
                  <a:cubicBezTo>
                    <a:pt x="886222" y="226219"/>
                    <a:pt x="887412" y="230584"/>
                    <a:pt x="885825" y="236934"/>
                  </a:cubicBezTo>
                  <a:cubicBezTo>
                    <a:pt x="881856" y="248841"/>
                    <a:pt x="877887" y="258763"/>
                    <a:pt x="873919" y="266700"/>
                  </a:cubicBezTo>
                  <a:cubicBezTo>
                    <a:pt x="872331" y="270669"/>
                    <a:pt x="870347" y="272653"/>
                    <a:pt x="867966" y="272653"/>
                  </a:cubicBezTo>
                  <a:cubicBezTo>
                    <a:pt x="866378" y="272653"/>
                    <a:pt x="863997" y="270669"/>
                    <a:pt x="860822" y="266700"/>
                  </a:cubicBezTo>
                  <a:cubicBezTo>
                    <a:pt x="840184" y="240506"/>
                    <a:pt x="820737" y="218678"/>
                    <a:pt x="802481" y="201216"/>
                  </a:cubicBezTo>
                  <a:close/>
                  <a:moveTo>
                    <a:pt x="684609" y="178594"/>
                  </a:moveTo>
                  <a:lnTo>
                    <a:pt x="719137" y="202406"/>
                  </a:lnTo>
                  <a:cubicBezTo>
                    <a:pt x="695325" y="230981"/>
                    <a:pt x="665162" y="254794"/>
                    <a:pt x="628650" y="273844"/>
                  </a:cubicBezTo>
                  <a:lnTo>
                    <a:pt x="613172" y="258366"/>
                  </a:lnTo>
                  <a:cubicBezTo>
                    <a:pt x="644128" y="232966"/>
                    <a:pt x="667941" y="206375"/>
                    <a:pt x="684609" y="178594"/>
                  </a:cubicBezTo>
                  <a:close/>
                  <a:moveTo>
                    <a:pt x="459581" y="135731"/>
                  </a:moveTo>
                  <a:lnTo>
                    <a:pt x="500062" y="135731"/>
                  </a:lnTo>
                  <a:lnTo>
                    <a:pt x="500062" y="160734"/>
                  </a:lnTo>
                  <a:lnTo>
                    <a:pt x="523875" y="160734"/>
                  </a:lnTo>
                  <a:lnTo>
                    <a:pt x="534591" y="148828"/>
                  </a:lnTo>
                  <a:lnTo>
                    <a:pt x="566737" y="173831"/>
                  </a:lnTo>
                  <a:lnTo>
                    <a:pt x="557212" y="186928"/>
                  </a:lnTo>
                  <a:lnTo>
                    <a:pt x="500062" y="186928"/>
                  </a:lnTo>
                  <a:lnTo>
                    <a:pt x="500062" y="213122"/>
                  </a:lnTo>
                  <a:lnTo>
                    <a:pt x="538162" y="213122"/>
                  </a:lnTo>
                  <a:lnTo>
                    <a:pt x="548878" y="200025"/>
                  </a:lnTo>
                  <a:lnTo>
                    <a:pt x="582216" y="223838"/>
                  </a:lnTo>
                  <a:lnTo>
                    <a:pt x="572691" y="239316"/>
                  </a:lnTo>
                  <a:lnTo>
                    <a:pt x="500062" y="239316"/>
                  </a:lnTo>
                  <a:lnTo>
                    <a:pt x="500062" y="286941"/>
                  </a:lnTo>
                  <a:lnTo>
                    <a:pt x="459581" y="286941"/>
                  </a:lnTo>
                  <a:lnTo>
                    <a:pt x="459581" y="239316"/>
                  </a:lnTo>
                  <a:lnTo>
                    <a:pt x="390525" y="239316"/>
                  </a:lnTo>
                  <a:lnTo>
                    <a:pt x="384572" y="213122"/>
                  </a:lnTo>
                  <a:lnTo>
                    <a:pt x="459581" y="213122"/>
                  </a:lnTo>
                  <a:lnTo>
                    <a:pt x="459581" y="186928"/>
                  </a:lnTo>
                  <a:lnTo>
                    <a:pt x="408384" y="186928"/>
                  </a:lnTo>
                  <a:lnTo>
                    <a:pt x="402431" y="160734"/>
                  </a:lnTo>
                  <a:lnTo>
                    <a:pt x="459581" y="160734"/>
                  </a:lnTo>
                  <a:close/>
                  <a:moveTo>
                    <a:pt x="315516" y="78581"/>
                  </a:moveTo>
                  <a:cubicBezTo>
                    <a:pt x="334566" y="84138"/>
                    <a:pt x="349250" y="90091"/>
                    <a:pt x="359569" y="96441"/>
                  </a:cubicBezTo>
                  <a:cubicBezTo>
                    <a:pt x="364331" y="98028"/>
                    <a:pt x="365919" y="101600"/>
                    <a:pt x="364331" y="107156"/>
                  </a:cubicBezTo>
                  <a:cubicBezTo>
                    <a:pt x="361156" y="115888"/>
                    <a:pt x="357187" y="124222"/>
                    <a:pt x="352425" y="132159"/>
                  </a:cubicBezTo>
                  <a:cubicBezTo>
                    <a:pt x="348456" y="137716"/>
                    <a:pt x="344487" y="138113"/>
                    <a:pt x="340519" y="133350"/>
                  </a:cubicBezTo>
                  <a:cubicBezTo>
                    <a:pt x="328612" y="117475"/>
                    <a:pt x="316706" y="103584"/>
                    <a:pt x="304800" y="91678"/>
                  </a:cubicBezTo>
                  <a:close/>
                  <a:moveTo>
                    <a:pt x="448866" y="47625"/>
                  </a:moveTo>
                  <a:cubicBezTo>
                    <a:pt x="458391" y="59531"/>
                    <a:pt x="468709" y="69453"/>
                    <a:pt x="479822" y="77391"/>
                  </a:cubicBezTo>
                  <a:cubicBezTo>
                    <a:pt x="488553" y="67866"/>
                    <a:pt x="496491" y="57944"/>
                    <a:pt x="503634" y="47625"/>
                  </a:cubicBezTo>
                  <a:close/>
                  <a:moveTo>
                    <a:pt x="342900" y="15478"/>
                  </a:moveTo>
                  <a:cubicBezTo>
                    <a:pt x="359569" y="20241"/>
                    <a:pt x="374253" y="25400"/>
                    <a:pt x="386953" y="30956"/>
                  </a:cubicBezTo>
                  <a:cubicBezTo>
                    <a:pt x="391716" y="32544"/>
                    <a:pt x="393303" y="36116"/>
                    <a:pt x="391716" y="41672"/>
                  </a:cubicBezTo>
                  <a:cubicBezTo>
                    <a:pt x="391716" y="42466"/>
                    <a:pt x="391319" y="44053"/>
                    <a:pt x="390525" y="46434"/>
                  </a:cubicBezTo>
                  <a:cubicBezTo>
                    <a:pt x="386556" y="56753"/>
                    <a:pt x="383381" y="63500"/>
                    <a:pt x="381000" y="66675"/>
                  </a:cubicBezTo>
                  <a:cubicBezTo>
                    <a:pt x="377031" y="72231"/>
                    <a:pt x="373062" y="72628"/>
                    <a:pt x="369094" y="67866"/>
                  </a:cubicBezTo>
                  <a:cubicBezTo>
                    <a:pt x="357981" y="54372"/>
                    <a:pt x="345678" y="41672"/>
                    <a:pt x="332184" y="29766"/>
                  </a:cubicBezTo>
                  <a:close/>
                  <a:moveTo>
                    <a:pt x="532209" y="7144"/>
                  </a:moveTo>
                  <a:lnTo>
                    <a:pt x="564356" y="40481"/>
                  </a:lnTo>
                  <a:cubicBezTo>
                    <a:pt x="566737" y="43656"/>
                    <a:pt x="566341" y="46038"/>
                    <a:pt x="563166" y="47625"/>
                  </a:cubicBezTo>
                  <a:lnTo>
                    <a:pt x="548878" y="53578"/>
                  </a:lnTo>
                  <a:cubicBezTo>
                    <a:pt x="538559" y="69453"/>
                    <a:pt x="526653" y="83344"/>
                    <a:pt x="513159" y="95250"/>
                  </a:cubicBezTo>
                  <a:cubicBezTo>
                    <a:pt x="532209" y="103188"/>
                    <a:pt x="557212" y="107553"/>
                    <a:pt x="588169" y="108347"/>
                  </a:cubicBezTo>
                  <a:cubicBezTo>
                    <a:pt x="577850" y="121841"/>
                    <a:pt x="571103" y="136525"/>
                    <a:pt x="567928" y="152400"/>
                  </a:cubicBezTo>
                  <a:cubicBezTo>
                    <a:pt x="533003" y="145256"/>
                    <a:pt x="504428" y="134144"/>
                    <a:pt x="482203" y="119063"/>
                  </a:cubicBezTo>
                  <a:cubicBezTo>
                    <a:pt x="458391" y="135731"/>
                    <a:pt x="429816" y="146844"/>
                    <a:pt x="396478" y="152400"/>
                  </a:cubicBezTo>
                  <a:lnTo>
                    <a:pt x="389334" y="142875"/>
                  </a:lnTo>
                  <a:cubicBezTo>
                    <a:pt x="386953" y="152400"/>
                    <a:pt x="382587" y="165100"/>
                    <a:pt x="376237" y="180975"/>
                  </a:cubicBezTo>
                  <a:cubicBezTo>
                    <a:pt x="375444" y="184150"/>
                    <a:pt x="374650" y="186531"/>
                    <a:pt x="373856" y="188119"/>
                  </a:cubicBezTo>
                  <a:cubicBezTo>
                    <a:pt x="365919" y="203994"/>
                    <a:pt x="365522" y="230188"/>
                    <a:pt x="372666" y="266700"/>
                  </a:cubicBezTo>
                  <a:cubicBezTo>
                    <a:pt x="374253" y="274638"/>
                    <a:pt x="371475" y="279400"/>
                    <a:pt x="364331" y="280988"/>
                  </a:cubicBezTo>
                  <a:cubicBezTo>
                    <a:pt x="355600" y="282575"/>
                    <a:pt x="345678" y="283369"/>
                    <a:pt x="334566" y="283369"/>
                  </a:cubicBezTo>
                  <a:cubicBezTo>
                    <a:pt x="326628" y="284163"/>
                    <a:pt x="323453" y="279797"/>
                    <a:pt x="325041" y="270272"/>
                  </a:cubicBezTo>
                  <a:cubicBezTo>
                    <a:pt x="325834" y="265509"/>
                    <a:pt x="327819" y="254794"/>
                    <a:pt x="330994" y="238125"/>
                  </a:cubicBezTo>
                  <a:cubicBezTo>
                    <a:pt x="332581" y="230188"/>
                    <a:pt x="333375" y="225028"/>
                    <a:pt x="333375" y="222647"/>
                  </a:cubicBezTo>
                  <a:cubicBezTo>
                    <a:pt x="336550" y="209947"/>
                    <a:pt x="328216" y="202803"/>
                    <a:pt x="308372" y="201216"/>
                  </a:cubicBezTo>
                  <a:lnTo>
                    <a:pt x="307181" y="180975"/>
                  </a:lnTo>
                  <a:cubicBezTo>
                    <a:pt x="331787" y="184150"/>
                    <a:pt x="344487" y="182166"/>
                    <a:pt x="345281" y="175022"/>
                  </a:cubicBezTo>
                  <a:cubicBezTo>
                    <a:pt x="354012" y="158353"/>
                    <a:pt x="366712" y="131366"/>
                    <a:pt x="383381" y="94059"/>
                  </a:cubicBezTo>
                  <a:lnTo>
                    <a:pt x="403622" y="101203"/>
                  </a:lnTo>
                  <a:cubicBezTo>
                    <a:pt x="402034" y="104378"/>
                    <a:pt x="400447" y="109934"/>
                    <a:pt x="398859" y="117872"/>
                  </a:cubicBezTo>
                  <a:cubicBezTo>
                    <a:pt x="396478" y="124222"/>
                    <a:pt x="394891" y="128984"/>
                    <a:pt x="394097" y="132159"/>
                  </a:cubicBezTo>
                  <a:cubicBezTo>
                    <a:pt x="417909" y="122634"/>
                    <a:pt x="438944" y="111125"/>
                    <a:pt x="457200" y="97631"/>
                  </a:cubicBezTo>
                  <a:cubicBezTo>
                    <a:pt x="445294" y="86519"/>
                    <a:pt x="433387" y="69850"/>
                    <a:pt x="421481" y="47625"/>
                  </a:cubicBezTo>
                  <a:lnTo>
                    <a:pt x="402431" y="47625"/>
                  </a:lnTo>
                  <a:lnTo>
                    <a:pt x="397669" y="21431"/>
                  </a:lnTo>
                  <a:lnTo>
                    <a:pt x="514350" y="21431"/>
                  </a:lnTo>
                  <a:close/>
                  <a:moveTo>
                    <a:pt x="219075" y="7144"/>
                  </a:moveTo>
                  <a:lnTo>
                    <a:pt x="247650" y="50006"/>
                  </a:lnTo>
                  <a:cubicBezTo>
                    <a:pt x="216694" y="54769"/>
                    <a:pt x="184150" y="59134"/>
                    <a:pt x="150019" y="63103"/>
                  </a:cubicBezTo>
                  <a:lnTo>
                    <a:pt x="150019" y="96441"/>
                  </a:lnTo>
                  <a:lnTo>
                    <a:pt x="190500" y="91678"/>
                  </a:lnTo>
                  <a:lnTo>
                    <a:pt x="202406" y="75009"/>
                  </a:lnTo>
                  <a:lnTo>
                    <a:pt x="242887" y="98822"/>
                  </a:lnTo>
                  <a:lnTo>
                    <a:pt x="230981" y="115491"/>
                  </a:lnTo>
                  <a:lnTo>
                    <a:pt x="150019" y="123825"/>
                  </a:lnTo>
                  <a:lnTo>
                    <a:pt x="150019" y="158353"/>
                  </a:lnTo>
                  <a:lnTo>
                    <a:pt x="219075" y="151209"/>
                  </a:lnTo>
                  <a:lnTo>
                    <a:pt x="230981" y="133350"/>
                  </a:lnTo>
                  <a:lnTo>
                    <a:pt x="270272" y="155972"/>
                  </a:lnTo>
                  <a:lnTo>
                    <a:pt x="260747" y="175022"/>
                  </a:lnTo>
                  <a:lnTo>
                    <a:pt x="150019" y="185738"/>
                  </a:lnTo>
                  <a:lnTo>
                    <a:pt x="150019" y="221456"/>
                  </a:lnTo>
                  <a:cubicBezTo>
                    <a:pt x="150019" y="231775"/>
                    <a:pt x="154384" y="236934"/>
                    <a:pt x="163116" y="236934"/>
                  </a:cubicBezTo>
                  <a:lnTo>
                    <a:pt x="227409" y="236934"/>
                  </a:lnTo>
                  <a:cubicBezTo>
                    <a:pt x="236934" y="236934"/>
                    <a:pt x="242491" y="232966"/>
                    <a:pt x="244078" y="225028"/>
                  </a:cubicBezTo>
                  <a:cubicBezTo>
                    <a:pt x="244078" y="223441"/>
                    <a:pt x="244872" y="219869"/>
                    <a:pt x="246459" y="214313"/>
                  </a:cubicBezTo>
                  <a:cubicBezTo>
                    <a:pt x="248047" y="206375"/>
                    <a:pt x="249237" y="200422"/>
                    <a:pt x="250031" y="196453"/>
                  </a:cubicBezTo>
                  <a:lnTo>
                    <a:pt x="267891" y="203597"/>
                  </a:lnTo>
                  <a:cubicBezTo>
                    <a:pt x="265509" y="221853"/>
                    <a:pt x="270669" y="232966"/>
                    <a:pt x="283369" y="236934"/>
                  </a:cubicBezTo>
                  <a:cubicBezTo>
                    <a:pt x="277019" y="267097"/>
                    <a:pt x="261937" y="280988"/>
                    <a:pt x="238125" y="278606"/>
                  </a:cubicBezTo>
                  <a:lnTo>
                    <a:pt x="146447" y="278606"/>
                  </a:lnTo>
                  <a:cubicBezTo>
                    <a:pt x="120253" y="278606"/>
                    <a:pt x="106759" y="264319"/>
                    <a:pt x="105966" y="235744"/>
                  </a:cubicBezTo>
                  <a:lnTo>
                    <a:pt x="105966" y="190500"/>
                  </a:lnTo>
                  <a:lnTo>
                    <a:pt x="10716" y="200025"/>
                  </a:lnTo>
                  <a:lnTo>
                    <a:pt x="0" y="172641"/>
                  </a:lnTo>
                  <a:lnTo>
                    <a:pt x="105966" y="161925"/>
                  </a:lnTo>
                  <a:lnTo>
                    <a:pt x="105966" y="128588"/>
                  </a:lnTo>
                  <a:lnTo>
                    <a:pt x="28575" y="135731"/>
                  </a:lnTo>
                  <a:lnTo>
                    <a:pt x="17859" y="109538"/>
                  </a:lnTo>
                  <a:lnTo>
                    <a:pt x="105966" y="101203"/>
                  </a:lnTo>
                  <a:lnTo>
                    <a:pt x="105966" y="67866"/>
                  </a:lnTo>
                  <a:cubicBezTo>
                    <a:pt x="100409" y="68659"/>
                    <a:pt x="91678" y="69453"/>
                    <a:pt x="79772" y="70247"/>
                  </a:cubicBezTo>
                  <a:cubicBezTo>
                    <a:pt x="54372" y="72628"/>
                    <a:pt x="34925" y="74216"/>
                    <a:pt x="21431" y="75009"/>
                  </a:cubicBezTo>
                  <a:lnTo>
                    <a:pt x="10716" y="54769"/>
                  </a:lnTo>
                  <a:cubicBezTo>
                    <a:pt x="103584" y="42069"/>
                    <a:pt x="173037" y="26194"/>
                    <a:pt x="219075" y="7144"/>
                  </a:cubicBezTo>
                  <a:close/>
                  <a:moveTo>
                    <a:pt x="704850" y="0"/>
                  </a:moveTo>
                  <a:lnTo>
                    <a:pt x="752475" y="15478"/>
                  </a:lnTo>
                  <a:cubicBezTo>
                    <a:pt x="747712" y="25797"/>
                    <a:pt x="742950" y="36513"/>
                    <a:pt x="738187" y="47625"/>
                  </a:cubicBezTo>
                  <a:lnTo>
                    <a:pt x="835819" y="47625"/>
                  </a:lnTo>
                  <a:lnTo>
                    <a:pt x="852487" y="28575"/>
                  </a:lnTo>
                  <a:lnTo>
                    <a:pt x="889397" y="60722"/>
                  </a:lnTo>
                  <a:lnTo>
                    <a:pt x="879872" y="76200"/>
                  </a:lnTo>
                  <a:lnTo>
                    <a:pt x="723900" y="76200"/>
                  </a:lnTo>
                  <a:cubicBezTo>
                    <a:pt x="712787" y="97631"/>
                    <a:pt x="701278" y="117475"/>
                    <a:pt x="689372" y="135731"/>
                  </a:cubicBezTo>
                  <a:lnTo>
                    <a:pt x="742950" y="135731"/>
                  </a:lnTo>
                  <a:lnTo>
                    <a:pt x="742950" y="91678"/>
                  </a:lnTo>
                  <a:lnTo>
                    <a:pt x="788194" y="91678"/>
                  </a:lnTo>
                  <a:lnTo>
                    <a:pt x="788194" y="135731"/>
                  </a:lnTo>
                  <a:lnTo>
                    <a:pt x="823912" y="135731"/>
                  </a:lnTo>
                  <a:lnTo>
                    <a:pt x="838200" y="117872"/>
                  </a:lnTo>
                  <a:lnTo>
                    <a:pt x="872728" y="148828"/>
                  </a:lnTo>
                  <a:lnTo>
                    <a:pt x="863203" y="164306"/>
                  </a:lnTo>
                  <a:lnTo>
                    <a:pt x="788194" y="164306"/>
                  </a:lnTo>
                  <a:lnTo>
                    <a:pt x="788194" y="245269"/>
                  </a:lnTo>
                  <a:cubicBezTo>
                    <a:pt x="788194" y="272256"/>
                    <a:pt x="771525" y="287338"/>
                    <a:pt x="738187" y="290513"/>
                  </a:cubicBezTo>
                  <a:cubicBezTo>
                    <a:pt x="732631" y="273844"/>
                    <a:pt x="719137" y="263922"/>
                    <a:pt x="697706" y="260747"/>
                  </a:cubicBezTo>
                  <a:lnTo>
                    <a:pt x="696516" y="245269"/>
                  </a:lnTo>
                  <a:cubicBezTo>
                    <a:pt x="731441" y="248444"/>
                    <a:pt x="746919" y="242491"/>
                    <a:pt x="742950" y="227409"/>
                  </a:cubicBezTo>
                  <a:lnTo>
                    <a:pt x="742950" y="164306"/>
                  </a:lnTo>
                  <a:lnTo>
                    <a:pt x="682228" y="164306"/>
                  </a:lnTo>
                  <a:lnTo>
                    <a:pt x="670322" y="178594"/>
                  </a:lnTo>
                  <a:lnTo>
                    <a:pt x="632222" y="150019"/>
                  </a:lnTo>
                  <a:cubicBezTo>
                    <a:pt x="645716" y="138906"/>
                    <a:pt x="654050" y="129778"/>
                    <a:pt x="657225" y="122634"/>
                  </a:cubicBezTo>
                  <a:cubicBezTo>
                    <a:pt x="665956" y="106759"/>
                    <a:pt x="673100" y="91281"/>
                    <a:pt x="678656" y="76200"/>
                  </a:cubicBezTo>
                  <a:lnTo>
                    <a:pt x="621506" y="76200"/>
                  </a:lnTo>
                  <a:lnTo>
                    <a:pt x="614362" y="47625"/>
                  </a:lnTo>
                  <a:lnTo>
                    <a:pt x="689372" y="47625"/>
                  </a:lnTo>
                  <a:cubicBezTo>
                    <a:pt x="694928" y="32544"/>
                    <a:pt x="700087" y="16669"/>
                    <a:pt x="704850"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latin typeface="方正粗黑宋简体" panose="02000000000000000000" pitchFamily="2" charset="-122"/>
                <a:ea typeface="方正粗黑宋简体" panose="02000000000000000000" pitchFamily="2" charset="-122"/>
              </a:endParaRPr>
            </a:p>
          </p:txBody>
        </p:sp>
      </p:grpSp>
      <p:grpSp>
        <p:nvGrpSpPr>
          <p:cNvPr id="4" name="组合 3"/>
          <p:cNvGrpSpPr/>
          <p:nvPr/>
        </p:nvGrpSpPr>
        <p:grpSpPr>
          <a:xfrm>
            <a:off x="4636262" y="1797840"/>
            <a:ext cx="2745812" cy="4370057"/>
            <a:chOff x="4636262" y="1797840"/>
            <a:chExt cx="2745812" cy="4370057"/>
          </a:xfrm>
          <a:solidFill>
            <a:srgbClr val="F4B183"/>
          </a:solidFill>
        </p:grpSpPr>
        <p:sp>
          <p:nvSpPr>
            <p:cNvPr id="19" name="矩形: 对角圆角 18"/>
            <p:cNvSpPr/>
            <p:nvPr/>
          </p:nvSpPr>
          <p:spPr>
            <a:xfrm>
              <a:off x="4636262" y="2298240"/>
              <a:ext cx="2700792" cy="3869657"/>
            </a:xfrm>
            <a:prstGeom prst="round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855674" y="1797840"/>
              <a:ext cx="1526400" cy="500400"/>
            </a:xfrm>
            <a:custGeom>
              <a:avLst/>
              <a:gdLst/>
              <a:ahLst/>
              <a:cxnLst/>
              <a:rect l="l" t="t" r="r" b="b"/>
              <a:pathLst>
                <a:path w="895350" h="289444">
                  <a:moveTo>
                    <a:pt x="684609" y="188119"/>
                  </a:moveTo>
                  <a:lnTo>
                    <a:pt x="684609" y="211931"/>
                  </a:lnTo>
                  <a:lnTo>
                    <a:pt x="738187" y="211931"/>
                  </a:lnTo>
                  <a:lnTo>
                    <a:pt x="738187" y="188119"/>
                  </a:lnTo>
                  <a:close/>
                  <a:moveTo>
                    <a:pt x="746522" y="145256"/>
                  </a:moveTo>
                  <a:lnTo>
                    <a:pt x="788193" y="169069"/>
                  </a:lnTo>
                  <a:lnTo>
                    <a:pt x="778668" y="184547"/>
                  </a:lnTo>
                  <a:lnTo>
                    <a:pt x="778668" y="246459"/>
                  </a:lnTo>
                  <a:lnTo>
                    <a:pt x="738187" y="246459"/>
                  </a:lnTo>
                  <a:lnTo>
                    <a:pt x="738187" y="238125"/>
                  </a:lnTo>
                  <a:lnTo>
                    <a:pt x="684609" y="238125"/>
                  </a:lnTo>
                  <a:lnTo>
                    <a:pt x="684609" y="253603"/>
                  </a:lnTo>
                  <a:lnTo>
                    <a:pt x="644128" y="253603"/>
                  </a:lnTo>
                  <a:lnTo>
                    <a:pt x="644128" y="154781"/>
                  </a:lnTo>
                  <a:lnTo>
                    <a:pt x="684609" y="154781"/>
                  </a:lnTo>
                  <a:lnTo>
                    <a:pt x="684609" y="161925"/>
                  </a:lnTo>
                  <a:lnTo>
                    <a:pt x="735806" y="161925"/>
                  </a:lnTo>
                  <a:close/>
                  <a:moveTo>
                    <a:pt x="506015" y="136922"/>
                  </a:moveTo>
                  <a:lnTo>
                    <a:pt x="551259" y="165497"/>
                  </a:lnTo>
                  <a:cubicBezTo>
                    <a:pt x="502047" y="240903"/>
                    <a:pt x="425450" y="280591"/>
                    <a:pt x="321468" y="284559"/>
                  </a:cubicBezTo>
                  <a:lnTo>
                    <a:pt x="313134" y="261937"/>
                  </a:lnTo>
                  <a:cubicBezTo>
                    <a:pt x="407590" y="249237"/>
                    <a:pt x="471884" y="207566"/>
                    <a:pt x="506015" y="136922"/>
                  </a:cubicBezTo>
                  <a:close/>
                  <a:moveTo>
                    <a:pt x="744140" y="80962"/>
                  </a:moveTo>
                  <a:cubicBezTo>
                    <a:pt x="727472" y="98425"/>
                    <a:pt x="703659" y="109934"/>
                    <a:pt x="672703" y="115491"/>
                  </a:cubicBezTo>
                  <a:lnTo>
                    <a:pt x="806053" y="115491"/>
                  </a:lnTo>
                  <a:cubicBezTo>
                    <a:pt x="794940" y="108347"/>
                    <a:pt x="777875" y="98822"/>
                    <a:pt x="754856" y="86916"/>
                  </a:cubicBezTo>
                  <a:cubicBezTo>
                    <a:pt x="750093" y="84534"/>
                    <a:pt x="746522" y="82550"/>
                    <a:pt x="744140" y="80962"/>
                  </a:cubicBezTo>
                  <a:close/>
                  <a:moveTo>
                    <a:pt x="355997" y="55959"/>
                  </a:moveTo>
                  <a:lnTo>
                    <a:pt x="402431" y="69056"/>
                  </a:lnTo>
                  <a:cubicBezTo>
                    <a:pt x="386556" y="111919"/>
                    <a:pt x="364728" y="149225"/>
                    <a:pt x="336947" y="180975"/>
                  </a:cubicBezTo>
                  <a:lnTo>
                    <a:pt x="316706" y="172641"/>
                  </a:lnTo>
                  <a:cubicBezTo>
                    <a:pt x="331787" y="142478"/>
                    <a:pt x="344884" y="103584"/>
                    <a:pt x="355997" y="55959"/>
                  </a:cubicBezTo>
                  <a:close/>
                  <a:moveTo>
                    <a:pt x="500062" y="51197"/>
                  </a:moveTo>
                  <a:cubicBezTo>
                    <a:pt x="524668" y="67072"/>
                    <a:pt x="548481" y="85328"/>
                    <a:pt x="571500" y="105966"/>
                  </a:cubicBezTo>
                  <a:cubicBezTo>
                    <a:pt x="580231" y="112316"/>
                    <a:pt x="581818" y="118666"/>
                    <a:pt x="576262" y="125016"/>
                  </a:cubicBezTo>
                  <a:cubicBezTo>
                    <a:pt x="571500" y="132953"/>
                    <a:pt x="565547" y="140494"/>
                    <a:pt x="558403" y="147637"/>
                  </a:cubicBezTo>
                  <a:cubicBezTo>
                    <a:pt x="552053" y="156369"/>
                    <a:pt x="546100" y="155178"/>
                    <a:pt x="540543" y="144066"/>
                  </a:cubicBezTo>
                  <a:cubicBezTo>
                    <a:pt x="523875" y="117872"/>
                    <a:pt x="504031" y="91281"/>
                    <a:pt x="481012" y="64294"/>
                  </a:cubicBezTo>
                  <a:close/>
                  <a:moveTo>
                    <a:pt x="134540" y="47625"/>
                  </a:moveTo>
                  <a:lnTo>
                    <a:pt x="164306" y="73819"/>
                  </a:lnTo>
                  <a:lnTo>
                    <a:pt x="153590" y="90487"/>
                  </a:lnTo>
                  <a:lnTo>
                    <a:pt x="139303" y="90487"/>
                  </a:lnTo>
                  <a:cubicBezTo>
                    <a:pt x="133747" y="123031"/>
                    <a:pt x="125412" y="151606"/>
                    <a:pt x="114300" y="176212"/>
                  </a:cubicBezTo>
                  <a:cubicBezTo>
                    <a:pt x="121443" y="184150"/>
                    <a:pt x="131365" y="197247"/>
                    <a:pt x="144065" y="215503"/>
                  </a:cubicBezTo>
                  <a:cubicBezTo>
                    <a:pt x="146447" y="218678"/>
                    <a:pt x="148034" y="221059"/>
                    <a:pt x="148828" y="222647"/>
                  </a:cubicBezTo>
                  <a:cubicBezTo>
                    <a:pt x="155178" y="229791"/>
                    <a:pt x="155972" y="236934"/>
                    <a:pt x="151209" y="244078"/>
                  </a:cubicBezTo>
                  <a:cubicBezTo>
                    <a:pt x="146447" y="252016"/>
                    <a:pt x="139700" y="259556"/>
                    <a:pt x="130968" y="266700"/>
                  </a:cubicBezTo>
                  <a:cubicBezTo>
                    <a:pt x="123825" y="273050"/>
                    <a:pt x="118269" y="271066"/>
                    <a:pt x="114300" y="260747"/>
                  </a:cubicBezTo>
                  <a:cubicBezTo>
                    <a:pt x="107156" y="244872"/>
                    <a:pt x="99615" y="229394"/>
                    <a:pt x="91678" y="214312"/>
                  </a:cubicBezTo>
                  <a:cubicBezTo>
                    <a:pt x="76597" y="236537"/>
                    <a:pt x="51990" y="258762"/>
                    <a:pt x="17859" y="280987"/>
                  </a:cubicBezTo>
                  <a:lnTo>
                    <a:pt x="0" y="269081"/>
                  </a:lnTo>
                  <a:cubicBezTo>
                    <a:pt x="31750" y="245269"/>
                    <a:pt x="55959" y="215503"/>
                    <a:pt x="72628" y="179784"/>
                  </a:cubicBezTo>
                  <a:cubicBezTo>
                    <a:pt x="57547" y="155972"/>
                    <a:pt x="40878" y="132556"/>
                    <a:pt x="22622" y="109537"/>
                  </a:cubicBezTo>
                  <a:lnTo>
                    <a:pt x="38100" y="98822"/>
                  </a:lnTo>
                  <a:cubicBezTo>
                    <a:pt x="55562" y="113903"/>
                    <a:pt x="71437" y="128984"/>
                    <a:pt x="85725" y="144066"/>
                  </a:cubicBezTo>
                  <a:cubicBezTo>
                    <a:pt x="90487" y="127397"/>
                    <a:pt x="94059" y="109537"/>
                    <a:pt x="96440" y="90487"/>
                  </a:cubicBezTo>
                  <a:lnTo>
                    <a:pt x="7144" y="90487"/>
                  </a:lnTo>
                  <a:lnTo>
                    <a:pt x="1190" y="63103"/>
                  </a:lnTo>
                  <a:lnTo>
                    <a:pt x="123825" y="63103"/>
                  </a:lnTo>
                  <a:close/>
                  <a:moveTo>
                    <a:pt x="165497" y="46434"/>
                  </a:moveTo>
                  <a:lnTo>
                    <a:pt x="204787" y="46434"/>
                  </a:lnTo>
                  <a:lnTo>
                    <a:pt x="204787" y="215503"/>
                  </a:lnTo>
                  <a:lnTo>
                    <a:pt x="165497" y="215503"/>
                  </a:lnTo>
                  <a:close/>
                  <a:moveTo>
                    <a:pt x="222647" y="15478"/>
                  </a:moveTo>
                  <a:lnTo>
                    <a:pt x="264318" y="15478"/>
                  </a:lnTo>
                  <a:lnTo>
                    <a:pt x="264318" y="250031"/>
                  </a:lnTo>
                  <a:cubicBezTo>
                    <a:pt x="265906" y="272256"/>
                    <a:pt x="250428" y="284162"/>
                    <a:pt x="217884" y="285750"/>
                  </a:cubicBezTo>
                  <a:cubicBezTo>
                    <a:pt x="217090" y="269875"/>
                    <a:pt x="207962" y="262334"/>
                    <a:pt x="190500" y="263128"/>
                  </a:cubicBezTo>
                  <a:lnTo>
                    <a:pt x="188119" y="242887"/>
                  </a:lnTo>
                  <a:cubicBezTo>
                    <a:pt x="213518" y="245269"/>
                    <a:pt x="225028" y="241697"/>
                    <a:pt x="222647" y="232172"/>
                  </a:cubicBezTo>
                  <a:close/>
                  <a:moveTo>
                    <a:pt x="417909" y="10716"/>
                  </a:moveTo>
                  <a:lnTo>
                    <a:pt x="461962" y="10716"/>
                  </a:lnTo>
                  <a:lnTo>
                    <a:pt x="461962" y="194072"/>
                  </a:lnTo>
                  <a:lnTo>
                    <a:pt x="417909" y="194072"/>
                  </a:lnTo>
                  <a:close/>
                  <a:moveTo>
                    <a:pt x="726281" y="3572"/>
                  </a:moveTo>
                  <a:lnTo>
                    <a:pt x="772715" y="8334"/>
                  </a:lnTo>
                  <a:cubicBezTo>
                    <a:pt x="771922" y="11509"/>
                    <a:pt x="771128" y="16272"/>
                    <a:pt x="770334" y="22622"/>
                  </a:cubicBezTo>
                  <a:cubicBezTo>
                    <a:pt x="768747" y="28178"/>
                    <a:pt x="767953" y="32147"/>
                    <a:pt x="767953" y="34528"/>
                  </a:cubicBezTo>
                  <a:lnTo>
                    <a:pt x="826293" y="34528"/>
                  </a:lnTo>
                  <a:lnTo>
                    <a:pt x="835818" y="19050"/>
                  </a:lnTo>
                  <a:lnTo>
                    <a:pt x="871537" y="44053"/>
                  </a:lnTo>
                  <a:lnTo>
                    <a:pt x="859631" y="61912"/>
                  </a:lnTo>
                  <a:lnTo>
                    <a:pt x="759618" y="61912"/>
                  </a:lnTo>
                  <a:cubicBezTo>
                    <a:pt x="791368" y="69850"/>
                    <a:pt x="817959" y="77391"/>
                    <a:pt x="839390" y="84534"/>
                  </a:cubicBezTo>
                  <a:cubicBezTo>
                    <a:pt x="845740" y="85328"/>
                    <a:pt x="848122" y="90091"/>
                    <a:pt x="846534" y="98822"/>
                  </a:cubicBezTo>
                  <a:cubicBezTo>
                    <a:pt x="846534" y="99616"/>
                    <a:pt x="846137" y="101600"/>
                    <a:pt x="845343" y="104775"/>
                  </a:cubicBezTo>
                  <a:cubicBezTo>
                    <a:pt x="844550" y="109537"/>
                    <a:pt x="843756" y="113109"/>
                    <a:pt x="842962" y="115491"/>
                  </a:cubicBezTo>
                  <a:lnTo>
                    <a:pt x="848915" y="115491"/>
                  </a:lnTo>
                  <a:lnTo>
                    <a:pt x="859631" y="98822"/>
                  </a:lnTo>
                  <a:lnTo>
                    <a:pt x="895350" y="125016"/>
                  </a:lnTo>
                  <a:lnTo>
                    <a:pt x="884634" y="144066"/>
                  </a:lnTo>
                  <a:lnTo>
                    <a:pt x="845343" y="144066"/>
                  </a:lnTo>
                  <a:lnTo>
                    <a:pt x="845343" y="247650"/>
                  </a:lnTo>
                  <a:cubicBezTo>
                    <a:pt x="846931" y="277019"/>
                    <a:pt x="833040" y="290909"/>
                    <a:pt x="803672" y="289322"/>
                  </a:cubicBezTo>
                  <a:lnTo>
                    <a:pt x="785812" y="289322"/>
                  </a:lnTo>
                  <a:cubicBezTo>
                    <a:pt x="786606" y="275828"/>
                    <a:pt x="779859" y="269081"/>
                    <a:pt x="765572" y="269081"/>
                  </a:cubicBezTo>
                  <a:lnTo>
                    <a:pt x="765572" y="250031"/>
                  </a:lnTo>
                  <a:cubicBezTo>
                    <a:pt x="772715" y="250825"/>
                    <a:pt x="780653" y="251222"/>
                    <a:pt x="789384" y="251222"/>
                  </a:cubicBezTo>
                  <a:cubicBezTo>
                    <a:pt x="798909" y="252016"/>
                    <a:pt x="803275" y="247253"/>
                    <a:pt x="802481" y="236934"/>
                  </a:cubicBezTo>
                  <a:lnTo>
                    <a:pt x="802481" y="144066"/>
                  </a:lnTo>
                  <a:lnTo>
                    <a:pt x="613172" y="144066"/>
                  </a:lnTo>
                  <a:lnTo>
                    <a:pt x="608409" y="115491"/>
                  </a:lnTo>
                  <a:lnTo>
                    <a:pt x="642937" y="115491"/>
                  </a:lnTo>
                  <a:lnTo>
                    <a:pt x="634603" y="101203"/>
                  </a:lnTo>
                  <a:cubicBezTo>
                    <a:pt x="667940" y="94059"/>
                    <a:pt x="691753" y="80962"/>
                    <a:pt x="706040" y="61912"/>
                  </a:cubicBezTo>
                  <a:lnTo>
                    <a:pt x="633412" y="61912"/>
                  </a:lnTo>
                  <a:lnTo>
                    <a:pt x="628650" y="34528"/>
                  </a:lnTo>
                  <a:lnTo>
                    <a:pt x="720328" y="34528"/>
                  </a:lnTo>
                  <a:cubicBezTo>
                    <a:pt x="722709" y="25003"/>
                    <a:pt x="724693" y="14684"/>
                    <a:pt x="726281" y="3572"/>
                  </a:cubicBezTo>
                  <a:close/>
                  <a:moveTo>
                    <a:pt x="63103" y="0"/>
                  </a:moveTo>
                  <a:cubicBezTo>
                    <a:pt x="73422" y="6350"/>
                    <a:pt x="84137" y="14684"/>
                    <a:pt x="95250" y="25003"/>
                  </a:cubicBezTo>
                  <a:cubicBezTo>
                    <a:pt x="100012" y="29766"/>
                    <a:pt x="100806" y="34131"/>
                    <a:pt x="97631" y="38100"/>
                  </a:cubicBezTo>
                  <a:cubicBezTo>
                    <a:pt x="91281" y="45244"/>
                    <a:pt x="84534" y="51197"/>
                    <a:pt x="77390" y="55959"/>
                  </a:cubicBezTo>
                  <a:cubicBezTo>
                    <a:pt x="70247" y="59928"/>
                    <a:pt x="65881" y="58737"/>
                    <a:pt x="64294" y="52387"/>
                  </a:cubicBezTo>
                  <a:cubicBezTo>
                    <a:pt x="61119" y="40481"/>
                    <a:pt x="55562" y="25797"/>
                    <a:pt x="47625" y="833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í$1îḍe"/>
            <p:cNvSpPr/>
            <p:nvPr/>
          </p:nvSpPr>
          <p:spPr bwMode="auto">
            <a:xfrm>
              <a:off x="4884639" y="2798640"/>
              <a:ext cx="2218904" cy="31068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rPr>
                <a:t>      提出了使社会主义经济既有计划性又有多样性和灵活性的主张，以及按经济办法管理经济的思想。</a:t>
              </a:r>
              <a:endParaRPr lang="zh-CN" altLang="en-US" sz="2000"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grpSp>
      <p:sp>
        <p:nvSpPr>
          <p:cNvPr id="7" name="矩形: 对角圆角 6"/>
          <p:cNvSpPr/>
          <p:nvPr/>
        </p:nvSpPr>
        <p:spPr>
          <a:xfrm>
            <a:off x="7498797" y="2115876"/>
            <a:ext cx="2827857" cy="4051714"/>
          </a:xfrm>
          <a:prstGeom prst="round2Diag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形状 27"/>
          <p:cNvSpPr/>
          <p:nvPr/>
        </p:nvSpPr>
        <p:spPr>
          <a:xfrm>
            <a:off x="8681811" y="1595590"/>
            <a:ext cx="1650872" cy="520287"/>
          </a:xfrm>
          <a:custGeom>
            <a:avLst/>
            <a:gdLst/>
            <a:ahLst/>
            <a:cxnLst/>
            <a:rect l="l" t="t" r="r" b="b"/>
            <a:pathLst>
              <a:path w="671512" h="211633">
                <a:moveTo>
                  <a:pt x="383976" y="56257"/>
                </a:moveTo>
                <a:cubicBezTo>
                  <a:pt x="400645" y="72925"/>
                  <a:pt x="417611" y="93761"/>
                  <a:pt x="434875" y="118764"/>
                </a:cubicBezTo>
                <a:cubicBezTo>
                  <a:pt x="439043" y="125313"/>
                  <a:pt x="439340" y="130671"/>
                  <a:pt x="435768" y="134838"/>
                </a:cubicBezTo>
                <a:cubicBezTo>
                  <a:pt x="429815" y="141982"/>
                  <a:pt x="423267" y="147935"/>
                  <a:pt x="416123" y="152697"/>
                </a:cubicBezTo>
                <a:cubicBezTo>
                  <a:pt x="408979" y="156865"/>
                  <a:pt x="404217" y="155079"/>
                  <a:pt x="401836" y="147339"/>
                </a:cubicBezTo>
                <a:cubicBezTo>
                  <a:pt x="391715" y="115193"/>
                  <a:pt x="380404" y="87511"/>
                  <a:pt x="367903" y="64293"/>
                </a:cubicBezTo>
                <a:close/>
                <a:moveTo>
                  <a:pt x="267890" y="55364"/>
                </a:moveTo>
                <a:lnTo>
                  <a:pt x="303609" y="66079"/>
                </a:lnTo>
                <a:cubicBezTo>
                  <a:pt x="286940" y="104775"/>
                  <a:pt x="269081" y="136029"/>
                  <a:pt x="250031" y="159841"/>
                </a:cubicBezTo>
                <a:lnTo>
                  <a:pt x="233065" y="154483"/>
                </a:lnTo>
                <a:cubicBezTo>
                  <a:pt x="247352" y="123527"/>
                  <a:pt x="258961" y="90487"/>
                  <a:pt x="267890" y="55364"/>
                </a:cubicBezTo>
                <a:close/>
                <a:moveTo>
                  <a:pt x="497383" y="46434"/>
                </a:moveTo>
                <a:cubicBezTo>
                  <a:pt x="510480" y="55364"/>
                  <a:pt x="520898" y="62805"/>
                  <a:pt x="528637" y="68758"/>
                </a:cubicBezTo>
                <a:cubicBezTo>
                  <a:pt x="531018" y="70544"/>
                  <a:pt x="531316" y="73521"/>
                  <a:pt x="529530" y="77688"/>
                </a:cubicBezTo>
                <a:cubicBezTo>
                  <a:pt x="526554" y="84832"/>
                  <a:pt x="522386" y="91083"/>
                  <a:pt x="517029" y="96440"/>
                </a:cubicBezTo>
                <a:cubicBezTo>
                  <a:pt x="512861" y="101203"/>
                  <a:pt x="509587" y="100905"/>
                  <a:pt x="507206" y="95547"/>
                </a:cubicBezTo>
                <a:cubicBezTo>
                  <a:pt x="501848" y="81260"/>
                  <a:pt x="495300" y="67568"/>
                  <a:pt x="487561" y="54471"/>
                </a:cubicBezTo>
                <a:close/>
                <a:moveTo>
                  <a:pt x="614362" y="42862"/>
                </a:moveTo>
                <a:lnTo>
                  <a:pt x="643830" y="58043"/>
                </a:lnTo>
                <a:cubicBezTo>
                  <a:pt x="634305" y="71140"/>
                  <a:pt x="620911" y="85129"/>
                  <a:pt x="603647" y="100012"/>
                </a:cubicBezTo>
                <a:lnTo>
                  <a:pt x="590252" y="91975"/>
                </a:lnTo>
                <a:cubicBezTo>
                  <a:pt x="600968" y="76497"/>
                  <a:pt x="609004" y="60126"/>
                  <a:pt x="614362" y="42862"/>
                </a:cubicBezTo>
                <a:close/>
                <a:moveTo>
                  <a:pt x="77688" y="7143"/>
                </a:moveTo>
                <a:lnTo>
                  <a:pt x="111621" y="31254"/>
                </a:lnTo>
                <a:lnTo>
                  <a:pt x="103584" y="40183"/>
                </a:lnTo>
                <a:cubicBezTo>
                  <a:pt x="99417" y="69354"/>
                  <a:pt x="92273" y="94952"/>
                  <a:pt x="82153" y="116979"/>
                </a:cubicBezTo>
                <a:cubicBezTo>
                  <a:pt x="90487" y="125908"/>
                  <a:pt x="98226" y="134838"/>
                  <a:pt x="105370" y="143768"/>
                </a:cubicBezTo>
                <a:cubicBezTo>
                  <a:pt x="109537" y="146744"/>
                  <a:pt x="110430" y="150316"/>
                  <a:pt x="108049" y="154483"/>
                </a:cubicBezTo>
                <a:cubicBezTo>
                  <a:pt x="104477" y="160436"/>
                  <a:pt x="99119" y="167878"/>
                  <a:pt x="91975" y="176808"/>
                </a:cubicBezTo>
                <a:cubicBezTo>
                  <a:pt x="89594" y="180379"/>
                  <a:pt x="87511" y="181868"/>
                  <a:pt x="85725" y="181272"/>
                </a:cubicBezTo>
                <a:cubicBezTo>
                  <a:pt x="84534" y="181272"/>
                  <a:pt x="82748" y="179189"/>
                  <a:pt x="80367" y="175021"/>
                </a:cubicBezTo>
                <a:cubicBezTo>
                  <a:pt x="80367" y="174426"/>
                  <a:pt x="80069" y="173831"/>
                  <a:pt x="79474" y="173236"/>
                </a:cubicBezTo>
                <a:cubicBezTo>
                  <a:pt x="73521" y="162520"/>
                  <a:pt x="68461" y="154186"/>
                  <a:pt x="64293" y="148233"/>
                </a:cubicBezTo>
                <a:cubicBezTo>
                  <a:pt x="50601" y="168473"/>
                  <a:pt x="33337" y="186332"/>
                  <a:pt x="12501" y="201811"/>
                </a:cubicBezTo>
                <a:lnTo>
                  <a:pt x="0" y="189309"/>
                </a:lnTo>
                <a:cubicBezTo>
                  <a:pt x="22026" y="167878"/>
                  <a:pt x="37802" y="145554"/>
                  <a:pt x="47327" y="122336"/>
                </a:cubicBezTo>
                <a:cubicBezTo>
                  <a:pt x="33040" y="100310"/>
                  <a:pt x="19943" y="82450"/>
                  <a:pt x="8036" y="68758"/>
                </a:cubicBezTo>
                <a:lnTo>
                  <a:pt x="19645" y="58043"/>
                </a:lnTo>
                <a:cubicBezTo>
                  <a:pt x="32147" y="68758"/>
                  <a:pt x="45243" y="80367"/>
                  <a:pt x="58936" y="92868"/>
                </a:cubicBezTo>
                <a:cubicBezTo>
                  <a:pt x="63103" y="77986"/>
                  <a:pt x="66079" y="60721"/>
                  <a:pt x="67865" y="41076"/>
                </a:cubicBezTo>
                <a:lnTo>
                  <a:pt x="8036" y="41076"/>
                </a:lnTo>
                <a:lnTo>
                  <a:pt x="3572" y="20538"/>
                </a:lnTo>
                <a:lnTo>
                  <a:pt x="67865" y="20538"/>
                </a:lnTo>
                <a:close/>
                <a:moveTo>
                  <a:pt x="317897" y="6250"/>
                </a:moveTo>
                <a:lnTo>
                  <a:pt x="352722" y="6250"/>
                </a:lnTo>
                <a:lnTo>
                  <a:pt x="352722" y="181272"/>
                </a:lnTo>
                <a:cubicBezTo>
                  <a:pt x="353913" y="199132"/>
                  <a:pt x="340518" y="208359"/>
                  <a:pt x="312539" y="208954"/>
                </a:cubicBezTo>
                <a:cubicBezTo>
                  <a:pt x="312539" y="197643"/>
                  <a:pt x="305395" y="191988"/>
                  <a:pt x="291108" y="191988"/>
                </a:cubicBezTo>
                <a:lnTo>
                  <a:pt x="289322" y="176808"/>
                </a:lnTo>
                <a:cubicBezTo>
                  <a:pt x="310158" y="178593"/>
                  <a:pt x="319683" y="176212"/>
                  <a:pt x="317897" y="169664"/>
                </a:cubicBezTo>
                <a:close/>
                <a:moveTo>
                  <a:pt x="180379" y="893"/>
                </a:moveTo>
                <a:lnTo>
                  <a:pt x="214312" y="24110"/>
                </a:lnTo>
                <a:lnTo>
                  <a:pt x="202704" y="37504"/>
                </a:lnTo>
                <a:lnTo>
                  <a:pt x="179486" y="85725"/>
                </a:lnTo>
                <a:cubicBezTo>
                  <a:pt x="199727" y="98226"/>
                  <a:pt x="210145" y="114597"/>
                  <a:pt x="210740" y="134838"/>
                </a:cubicBezTo>
                <a:cubicBezTo>
                  <a:pt x="210740" y="163413"/>
                  <a:pt x="197941" y="178593"/>
                  <a:pt x="172343" y="180379"/>
                </a:cubicBezTo>
                <a:cubicBezTo>
                  <a:pt x="171747" y="169664"/>
                  <a:pt x="165497" y="163711"/>
                  <a:pt x="153590" y="162520"/>
                </a:cubicBezTo>
                <a:lnTo>
                  <a:pt x="152697" y="148233"/>
                </a:lnTo>
                <a:cubicBezTo>
                  <a:pt x="170557" y="150614"/>
                  <a:pt x="179486" y="146446"/>
                  <a:pt x="179486" y="135731"/>
                </a:cubicBezTo>
                <a:cubicBezTo>
                  <a:pt x="180677" y="121443"/>
                  <a:pt x="172938" y="105668"/>
                  <a:pt x="156269" y="88404"/>
                </a:cubicBezTo>
                <a:lnTo>
                  <a:pt x="172343" y="33040"/>
                </a:lnTo>
                <a:lnTo>
                  <a:pt x="149126" y="33040"/>
                </a:lnTo>
                <a:lnTo>
                  <a:pt x="149126" y="211633"/>
                </a:lnTo>
                <a:lnTo>
                  <a:pt x="118765" y="211633"/>
                </a:lnTo>
                <a:lnTo>
                  <a:pt x="118765" y="6250"/>
                </a:lnTo>
                <a:lnTo>
                  <a:pt x="149126" y="6250"/>
                </a:lnTo>
                <a:lnTo>
                  <a:pt x="149126" y="12501"/>
                </a:lnTo>
                <a:lnTo>
                  <a:pt x="173236" y="12501"/>
                </a:lnTo>
                <a:close/>
                <a:moveTo>
                  <a:pt x="625078" y="0"/>
                </a:moveTo>
                <a:lnTo>
                  <a:pt x="651867" y="23217"/>
                </a:lnTo>
                <a:lnTo>
                  <a:pt x="645616" y="33040"/>
                </a:lnTo>
                <a:lnTo>
                  <a:pt x="580429" y="33040"/>
                </a:lnTo>
                <a:lnTo>
                  <a:pt x="580429" y="110728"/>
                </a:lnTo>
                <a:lnTo>
                  <a:pt x="628650" y="110728"/>
                </a:lnTo>
                <a:lnTo>
                  <a:pt x="641151" y="95547"/>
                </a:lnTo>
                <a:lnTo>
                  <a:pt x="671512" y="118764"/>
                </a:lnTo>
                <a:lnTo>
                  <a:pt x="665261" y="132159"/>
                </a:lnTo>
                <a:lnTo>
                  <a:pt x="580429" y="132159"/>
                </a:lnTo>
                <a:lnTo>
                  <a:pt x="580429" y="211633"/>
                </a:lnTo>
                <a:lnTo>
                  <a:pt x="546497" y="211633"/>
                </a:lnTo>
                <a:lnTo>
                  <a:pt x="546497" y="132159"/>
                </a:lnTo>
                <a:lnTo>
                  <a:pt x="467915" y="132159"/>
                </a:lnTo>
                <a:lnTo>
                  <a:pt x="461665" y="110728"/>
                </a:lnTo>
                <a:lnTo>
                  <a:pt x="546497" y="110728"/>
                </a:lnTo>
                <a:lnTo>
                  <a:pt x="546497" y="33040"/>
                </a:lnTo>
                <a:lnTo>
                  <a:pt x="485775" y="33040"/>
                </a:lnTo>
                <a:lnTo>
                  <a:pt x="480417" y="12501"/>
                </a:lnTo>
                <a:lnTo>
                  <a:pt x="612576" y="12501"/>
                </a:ln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íSḷíḓé"/>
          <p:cNvSpPr/>
          <p:nvPr/>
        </p:nvSpPr>
        <p:spPr bwMode="auto">
          <a:xfrm>
            <a:off x="7775951" y="2785706"/>
            <a:ext cx="2358649" cy="277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mn-ea"/>
                <a:sym typeface="+mn-lt"/>
              </a:rPr>
              <a:t>       提出了关于整顿工业企业，改善和加强企业管理，实行职工代表大会制的思想。</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31273"/>
            <a:ext cx="9015972" cy="5195454"/>
          </a:xfrm>
          <a:prstGeom prst="rect">
            <a:avLst/>
          </a:prstGeom>
        </p:spPr>
      </p:pic>
      <p:sp>
        <p:nvSpPr>
          <p:cNvPr id="3" name="矩形 2"/>
          <p:cNvSpPr/>
          <p:nvPr/>
        </p:nvSpPr>
        <p:spPr>
          <a:xfrm>
            <a:off x="0" y="831273"/>
            <a:ext cx="12192000" cy="5195454"/>
          </a:xfrm>
          <a:prstGeom prst="rect">
            <a:avLst/>
          </a:prstGeom>
          <a:gradFill>
            <a:gsLst>
              <a:gs pos="26000">
                <a:srgbClr val="A51F20"/>
              </a:gs>
              <a:gs pos="0">
                <a:srgbClr val="9D211B"/>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Roboto Regular"/>
            </a:endParaRPr>
          </a:p>
        </p:txBody>
      </p:sp>
      <p:sp>
        <p:nvSpPr>
          <p:cNvPr id="4" name="矩形: 对角圆角 3"/>
          <p:cNvSpPr/>
          <p:nvPr/>
        </p:nvSpPr>
        <p:spPr>
          <a:xfrm>
            <a:off x="5058137" y="1782501"/>
            <a:ext cx="6342926" cy="3159890"/>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5415087" y="2392950"/>
            <a:ext cx="5629026" cy="1938992"/>
          </a:xfrm>
          <a:prstGeom prst="rect">
            <a:avLst/>
          </a:prstGeom>
          <a:noFill/>
        </p:spPr>
        <p:txBody>
          <a:bodyPr wrap="square" rtlCol="0">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 在探索社会主义建设道路的过程中，毛泽东以及党的其他领导人，还提出了一些重要的思想理论观点，其中涉及国防建设和军队建设、实现祖国统一、外交和国际战略、执政党建设等方面。</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8" name="矩形 7"/>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一、初步探索阶段取得了哪些重要理论成果？</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13" name="图文框 12"/>
          <p:cNvSpPr/>
          <p:nvPr/>
        </p:nvSpPr>
        <p:spPr>
          <a:xfrm>
            <a:off x="825499" y="481491"/>
            <a:ext cx="10541002" cy="5895018"/>
          </a:xfrm>
          <a:prstGeom prst="frame">
            <a:avLst>
              <a:gd name="adj1" fmla="val 3263"/>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3696" y="734504"/>
            <a:ext cx="10004608" cy="538899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646684" y="1064250"/>
            <a:ext cx="8898632" cy="4729500"/>
          </a:xfrm>
          <a:prstGeom prst="rect">
            <a:avLst/>
          </a:prstGeom>
        </p:spPr>
        <p:txBody>
          <a:bodyPr wrap="square">
            <a:spAutoFit/>
          </a:bodyPr>
          <a:lstStyle/>
          <a:p>
            <a:pPr indent="457200" algn="just" fontAlgn="auto">
              <a:lnSpc>
                <a:spcPct val="150000"/>
              </a:lnSpc>
            </a:pPr>
            <a:r>
              <a:rPr lang="zh-CN" altLang="en-US" sz="2000" b="1" dirty="0">
                <a:latin typeface="楷体" panose="02010609060101010101" pitchFamily="49" charset="-122"/>
                <a:ea typeface="楷体" panose="02010609060101010101" pitchFamily="49" charset="-122"/>
              </a:rPr>
              <a:t>在这个时期，毛泽东同志提出把马克思列宁主义基本原理同中国具体实际进行“第二次结合”，以毛泽东同志为主要代表的中国共产党人，结合新的实际丰富和发展毛泽东思想，提出关于社会主义建设的一系列重要思想，包括社会主义社会是一个很长的历史阶段，严格区分和正确处理敌我矛盾和人民内部矛盾，正确处理我国社会主义建设的十大关系，走出一条适合我国国情的工业化道路，尊重价值规律，在党与民主党派的关系上实行“长期共存、互相监督”的方针，在科学文化工作中实行“百花齐放、百家争鸣”的方针等。这些独创性理论成果至今仍有重要指导意义。</a:t>
            </a:r>
            <a:endParaRPr lang="zh-CN" altLang="en-US" sz="2000" b="1" dirty="0">
              <a:latin typeface="楷体" panose="02010609060101010101" pitchFamily="49" charset="-122"/>
              <a:ea typeface="楷体" panose="02010609060101010101" pitchFamily="49" charset="-122"/>
            </a:endParaRPr>
          </a:p>
          <a:p>
            <a:pPr algn="r" fontAlgn="auto">
              <a:lnSpc>
                <a:spcPct val="150000"/>
              </a:lnSpc>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69223" y="1322203"/>
            <a:ext cx="6799294"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二、如何认识初步探索的意义和经验教训？</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261211" y="2859429"/>
            <a:ext cx="3669578" cy="1344407"/>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（一）初步探索的意义</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（二）初步探索的经验教训</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duotone>
              <a:schemeClr val="accent2">
                <a:shade val="45000"/>
                <a:satMod val="135000"/>
              </a:schemeClr>
              <a:prstClr val="white"/>
            </a:duotone>
          </a:blip>
          <a:srcRect t="22601" b="23839"/>
          <a:stretch>
            <a:fillRect/>
          </a:stretch>
        </p:blipFill>
        <p:spPr>
          <a:xfrm>
            <a:off x="0" y="548640"/>
            <a:ext cx="12192012" cy="6042660"/>
          </a:xfrm>
          <a:prstGeom prst="rect">
            <a:avLst/>
          </a:prstGeom>
        </p:spPr>
      </p:pic>
      <p:grpSp>
        <p:nvGrpSpPr>
          <p:cNvPr id="3" name="组合 11"/>
          <p:cNvGrpSpPr/>
          <p:nvPr/>
        </p:nvGrpSpPr>
        <p:grpSpPr>
          <a:xfrm>
            <a:off x="818939" y="1554461"/>
            <a:ext cx="10628805" cy="4023379"/>
            <a:chOff x="818939" y="1045894"/>
            <a:chExt cx="10628805" cy="4023379"/>
          </a:xfrm>
        </p:grpSpPr>
        <p:grpSp>
          <p:nvGrpSpPr>
            <p:cNvPr id="4" name="组合 12"/>
            <p:cNvGrpSpPr/>
            <p:nvPr/>
          </p:nvGrpSpPr>
          <p:grpSpPr>
            <a:xfrm>
              <a:off x="818939" y="1045894"/>
              <a:ext cx="10628805" cy="4023379"/>
              <a:chOff x="1773381" y="1976582"/>
              <a:chExt cx="9498730" cy="3006557"/>
            </a:xfrm>
          </p:grpSpPr>
          <p:sp>
            <p:nvSpPr>
              <p:cNvPr id="7" name="矩形: 对角圆角 15"/>
              <p:cNvSpPr/>
              <p:nvPr/>
            </p:nvSpPr>
            <p:spPr>
              <a:xfrm>
                <a:off x="1773381" y="1976582"/>
                <a:ext cx="9498730" cy="3006557"/>
              </a:xfrm>
              <a:prstGeom prst="round2DiagRect">
                <a:avLst>
                  <a:gd name="adj1" fmla="val 5886"/>
                  <a:gd name="adj2" fmla="val 0"/>
                </a:avLst>
              </a:prstGeom>
              <a:solidFill>
                <a:srgbClr val="FFFDFA"/>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对角圆角 16"/>
              <p:cNvSpPr/>
              <p:nvPr/>
            </p:nvSpPr>
            <p:spPr>
              <a:xfrm>
                <a:off x="1952337" y="2119488"/>
                <a:ext cx="9144038" cy="2719398"/>
              </a:xfrm>
              <a:prstGeom prst="round2DiagRect">
                <a:avLst>
                  <a:gd name="adj1" fmla="val 4447"/>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半闭框 4"/>
            <p:cNvSpPr/>
            <p:nvPr/>
          </p:nvSpPr>
          <p:spPr>
            <a:xfrm rot="16200000">
              <a:off x="1019186" y="4214679"/>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半闭框 5"/>
            <p:cNvSpPr/>
            <p:nvPr/>
          </p:nvSpPr>
          <p:spPr>
            <a:xfrm rot="5400000">
              <a:off x="10565301" y="1237131"/>
              <a:ext cx="685800" cy="685800"/>
            </a:xfrm>
            <a:prstGeom prst="halfFrame">
              <a:avLst>
                <a:gd name="adj1" fmla="val 9677"/>
                <a:gd name="adj2" fmla="val 967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9" name="矩形 8"/>
          <p:cNvSpPr/>
          <p:nvPr/>
        </p:nvSpPr>
        <p:spPr>
          <a:xfrm>
            <a:off x="2045497" y="2650998"/>
            <a:ext cx="8101006" cy="1615827"/>
          </a:xfrm>
          <a:prstGeom prst="rect">
            <a:avLst/>
          </a:prstGeom>
        </p:spPr>
        <p:txBody>
          <a:bodyPr wrap="square">
            <a:spAutoFit/>
          </a:bodyPr>
          <a:lstStyle/>
          <a:p>
            <a:pPr algn="just">
              <a:lnSpc>
                <a:spcPct val="150000"/>
              </a:lnSpc>
            </a:pPr>
            <a:r>
              <a:rPr lang="zh-CN" altLang="en-US" sz="2200" dirty="0">
                <a:latin typeface="微软雅黑" panose="020B0503020204020204" pitchFamily="34" charset="-122"/>
                <a:ea typeface="微软雅黑" panose="020B0503020204020204" pitchFamily="34" charset="-122"/>
              </a:rPr>
              <a:t>       初步探索阶段，我们在实践和理论方面都取得了丰硕的成果。这些成果，对于巩固我国社会主义制度、开创和发展中国特色社会主义、促进世界社会主义的发展，具有重要意义。</a:t>
            </a:r>
            <a:endParaRPr lang="zh-CN" altLang="en-US" sz="2200" dirty="0">
              <a:latin typeface="微软雅黑" panose="020B0503020204020204" pitchFamily="34" charset="-122"/>
              <a:ea typeface="微软雅黑" panose="020B0503020204020204" pitchFamily="34" charset="-122"/>
            </a:endParaRPr>
          </a:p>
        </p:txBody>
      </p:sp>
      <p:sp>
        <p:nvSpPr>
          <p:cNvPr id="10" name="TextBox 10"/>
          <p:cNvSpPr txBox="1"/>
          <p:nvPr/>
        </p:nvSpPr>
        <p:spPr>
          <a:xfrm>
            <a:off x="1638300" y="674914"/>
            <a:ext cx="8915400" cy="540341"/>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（一）初步探索的意义</a:t>
            </a:r>
            <a:endParaRPr lang="zh-CN" altLang="en-US" sz="2200" b="1" dirty="0">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31336"/>
          <a:stretch>
            <a:fillRect/>
          </a:stretch>
        </p:blipFill>
        <p:spPr>
          <a:xfrm>
            <a:off x="-1" y="0"/>
            <a:ext cx="12191999" cy="6858000"/>
          </a:xfrm>
          <a:prstGeom prst="rect">
            <a:avLst/>
          </a:prstGeom>
        </p:spPr>
      </p:pic>
      <p:sp>
        <p:nvSpPr>
          <p:cNvPr id="24" name="文本框 23"/>
          <p:cNvSpPr txBox="1"/>
          <p:nvPr/>
        </p:nvSpPr>
        <p:spPr>
          <a:xfrm>
            <a:off x="341522" y="6459467"/>
            <a:ext cx="396262" cy="246221"/>
          </a:xfrm>
          <a:prstGeom prst="rect">
            <a:avLst/>
          </a:prstGeom>
          <a:noFill/>
        </p:spPr>
        <p:txBody>
          <a:bodyPr wrap="none" rtlCol="0">
            <a:spAutoFit/>
          </a:bodyPr>
          <a:lstStyle/>
          <a:p>
            <a:r>
              <a:rPr lang="en-US" altLang="zh-CN" sz="1000" dirty="0">
                <a:solidFill>
                  <a:schemeClr val="tx1">
                    <a:lumMod val="50000"/>
                    <a:lumOff val="50000"/>
                  </a:schemeClr>
                </a:solidFill>
                <a:cs typeface="+mn-ea"/>
                <a:sym typeface="+mn-lt"/>
              </a:rPr>
              <a:t>027</a:t>
            </a:r>
            <a:endParaRPr lang="zh-CN" altLang="en-US" sz="1000" dirty="0">
              <a:solidFill>
                <a:schemeClr val="tx1">
                  <a:lumMod val="50000"/>
                  <a:lumOff val="50000"/>
                </a:schemeClr>
              </a:solidFill>
              <a:cs typeface="+mn-ea"/>
              <a:sym typeface="+mn-lt"/>
            </a:endParaRPr>
          </a:p>
        </p:txBody>
      </p:sp>
      <p:sp>
        <p:nvSpPr>
          <p:cNvPr id="14" name="单圆角矩形 13"/>
          <p:cNvSpPr/>
          <p:nvPr/>
        </p:nvSpPr>
        <p:spPr>
          <a:xfrm>
            <a:off x="0" y="462561"/>
            <a:ext cx="12075883" cy="5943895"/>
          </a:xfrm>
          <a:prstGeom prst="round1Rect">
            <a:avLst>
              <a:gd name="adj" fmla="val 50000"/>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Roboto Regular"/>
              <a:sym typeface="+mn-lt"/>
            </a:endParaRPr>
          </a:p>
        </p:txBody>
      </p:sp>
      <p:sp>
        <p:nvSpPr>
          <p:cNvPr id="4" name="矩形 3"/>
          <p:cNvSpPr/>
          <p:nvPr/>
        </p:nvSpPr>
        <p:spPr>
          <a:xfrm>
            <a:off x="3783766" y="5575708"/>
            <a:ext cx="7626699" cy="369332"/>
          </a:xfrm>
          <a:prstGeom prst="rect">
            <a:avLst/>
          </a:prstGeom>
        </p:spPr>
        <p:txBody>
          <a:bodyPr wrap="square">
            <a:spAutoFit/>
          </a:bodyPr>
          <a:lstStyle/>
          <a:p>
            <a:pPr marL="285750" indent="-285750">
              <a:buClr>
                <a:schemeClr val="bg1"/>
              </a:buClr>
              <a:buSzPct val="80000"/>
              <a:buFont typeface="Wingdings" panose="05000000000000000000" pitchFamily="2" charset="2"/>
              <a:buChar char="u"/>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教育、科学、文化、卫生、体育事业有很大发展</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862862" y="2861473"/>
            <a:ext cx="4267548" cy="1135054"/>
          </a:xfrm>
          <a:prstGeom prst="rect">
            <a:avLst/>
          </a:prstGeom>
        </p:spPr>
        <p:txBody>
          <a:bodyPr wrap="square">
            <a:spAutoFit/>
          </a:bodyPr>
          <a:lstStyle/>
          <a:p>
            <a:pP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我国社会发生了</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翻天覆地的变化</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3783765" y="1476236"/>
            <a:ext cx="6823722" cy="646331"/>
          </a:xfrm>
          <a:prstGeom prst="rect">
            <a:avLst/>
          </a:prstGeom>
        </p:spPr>
        <p:txBody>
          <a:bodyPr wrap="square">
            <a:spAutoFit/>
          </a:bodyPr>
          <a:lstStyle/>
          <a:p>
            <a:pPr marL="285750" indent="-285750">
              <a:buClr>
                <a:schemeClr val="bg1"/>
              </a:buClr>
              <a:buSzPct val="80000"/>
              <a:buFont typeface="Wingdings" panose="05000000000000000000" pitchFamily="2" charset="2"/>
              <a:buChar char="u"/>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建立和巩固了工人阶级领导的以工农联盟为基础的人民民主专政的国家政权</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3783766" y="2721114"/>
            <a:ext cx="7705398" cy="369332"/>
          </a:xfrm>
          <a:prstGeom prst="rect">
            <a:avLst/>
          </a:prstGeom>
        </p:spPr>
        <p:txBody>
          <a:bodyPr wrap="square">
            <a:spAutoFit/>
          </a:bodyPr>
          <a:lstStyle/>
          <a:p>
            <a:pPr marL="285750" indent="-285750">
              <a:buClr>
                <a:schemeClr val="bg1"/>
              </a:buClr>
              <a:buSzPct val="80000"/>
              <a:buFont typeface="Wingdings" panose="05000000000000000000" pitchFamily="2" charset="2"/>
              <a:buChar char="u"/>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维护了国家的安全和独立，胜利地进行了保卫祖国边疆的斗争</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3783765" y="3292322"/>
            <a:ext cx="8420057" cy="369332"/>
          </a:xfrm>
          <a:prstGeom prst="rect">
            <a:avLst/>
          </a:prstGeom>
        </p:spPr>
        <p:txBody>
          <a:bodyPr wrap="square">
            <a:spAutoFit/>
          </a:bodyPr>
          <a:lstStyle/>
          <a:p>
            <a:pPr marL="285750" indent="-285750">
              <a:buClr>
                <a:schemeClr val="bg1"/>
              </a:buClr>
              <a:buSzPct val="80000"/>
              <a:buFont typeface="Wingdings" panose="05000000000000000000" pitchFamily="2" charset="2"/>
              <a:buChar char="u"/>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建立和发展了社会主义经济，基本上实现了生产资料公有制和按劳分配 </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3783766" y="3878203"/>
            <a:ext cx="8292113" cy="369332"/>
          </a:xfrm>
          <a:prstGeom prst="rect">
            <a:avLst/>
          </a:prstGeom>
        </p:spPr>
        <p:txBody>
          <a:bodyPr wrap="square">
            <a:spAutoFit/>
          </a:bodyPr>
          <a:lstStyle/>
          <a:p>
            <a:pPr marL="285750" indent="-285750">
              <a:buClr>
                <a:schemeClr val="bg1"/>
              </a:buClr>
              <a:buSzPct val="80000"/>
              <a:buFont typeface="Wingdings" panose="05000000000000000000" pitchFamily="2" charset="2"/>
              <a:buChar char="u"/>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逐步建立了独立的比较完整的工业体系和国民经济体系</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789517" y="4486290"/>
            <a:ext cx="8390654" cy="369332"/>
          </a:xfrm>
          <a:prstGeom prst="rect">
            <a:avLst/>
          </a:prstGeom>
        </p:spPr>
        <p:txBody>
          <a:bodyPr wrap="square">
            <a:spAutoFit/>
          </a:bodyPr>
          <a:lstStyle/>
          <a:p>
            <a:pPr marL="285750" indent="-285750">
              <a:buClr>
                <a:schemeClr val="bg1"/>
              </a:buClr>
              <a:buSzPct val="80000"/>
              <a:buFont typeface="Wingdings" panose="05000000000000000000" pitchFamily="2" charset="2"/>
              <a:buChar char="u"/>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农业生产条件发生显著改变， 生产水平有了很大提高</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3783766" y="5014870"/>
            <a:ext cx="7705397" cy="369332"/>
          </a:xfrm>
          <a:prstGeom prst="rect">
            <a:avLst/>
          </a:prstGeom>
        </p:spPr>
        <p:txBody>
          <a:bodyPr wrap="square">
            <a:spAutoFit/>
          </a:bodyPr>
          <a:lstStyle/>
          <a:p>
            <a:pPr marL="285750" indent="-285750">
              <a:buClr>
                <a:schemeClr val="bg1"/>
              </a:buClr>
              <a:buSzPct val="80000"/>
              <a:buFont typeface="Wingdings" panose="05000000000000000000" pitchFamily="2" charset="2"/>
              <a:buChar char="u"/>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城乡商业和对外贸易都有很大增长</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737784" y="808361"/>
            <a:ext cx="8023735" cy="400110"/>
          </a:xfrm>
          <a:prstGeom prst="rect">
            <a:avLst/>
          </a:prstGeom>
        </p:spPr>
        <p:txBody>
          <a:bodyPr wrap="square">
            <a:spAutoFit/>
          </a:bodyPr>
          <a:lstStyle/>
          <a:p>
            <a:r>
              <a:rPr lang="zh-CN" altLang="en-US" sz="20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巩固和发展了我国的社会主义制度</a:t>
            </a:r>
            <a:endParaRPr lang="zh-CN" altLang="en-US" sz="20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矩形 35"/>
          <p:cNvSpPr/>
          <p:nvPr/>
        </p:nvSpPr>
        <p:spPr>
          <a:xfrm>
            <a:off x="3794741" y="2200983"/>
            <a:ext cx="7705398" cy="369332"/>
          </a:xfrm>
          <a:prstGeom prst="rect">
            <a:avLst/>
          </a:prstGeom>
        </p:spPr>
        <p:txBody>
          <a:bodyPr wrap="square">
            <a:spAutoFit/>
          </a:bodyPr>
          <a:lstStyle/>
          <a:p>
            <a:pPr marL="285750" indent="-285750">
              <a:buClr>
                <a:schemeClr val="bg1"/>
              </a:buClr>
              <a:buSzPct val="80000"/>
              <a:buFont typeface="Wingdings" panose="05000000000000000000" pitchFamily="2" charset="2"/>
              <a:buChar char="u"/>
            </a:pPr>
            <a:r>
              <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根本改变了旧中国四分五裂的局面</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二、如何认识初步探索的意义和经验教训？</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txBox="1">
            <a:spLocks noChangeArrowheads="1"/>
          </p:cNvSpPr>
          <p:nvPr/>
        </p:nvSpPr>
        <p:spPr bwMode="auto">
          <a:xfrm>
            <a:off x="2279650" y="2565400"/>
            <a:ext cx="7921625" cy="330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5000"/>
              </a:lnSpc>
              <a:spcBef>
                <a:spcPct val="0"/>
              </a:spcBef>
              <a:buFont typeface="Wingdings" panose="05000000000000000000" pitchFamily="2" charset="2"/>
              <a:buChar char="u"/>
            </a:pPr>
            <a:r>
              <a:rPr lang="zh-CN" altLang="zh-CN" sz="2400" b="1" dirty="0">
                <a:latin typeface="黑体" panose="02010609060101010101" charset="-122"/>
                <a:ea typeface="黑体" panose="02010609060101010101" charset="-122"/>
              </a:rPr>
              <a:t> 1949年新中国成立后，以美国为首的帝国主义阵营长期敌视中国，而苏联给了我们很多帮助和支持。</a:t>
            </a:r>
            <a:endParaRPr lang="zh-CN" altLang="zh-CN" sz="2400" b="1" dirty="0">
              <a:latin typeface="黑体" panose="02010609060101010101" charset="-122"/>
              <a:ea typeface="黑体" panose="02010609060101010101" charset="-122"/>
            </a:endParaRPr>
          </a:p>
          <a:p>
            <a:pPr eaLnBrk="1" hangingPunct="1">
              <a:lnSpc>
                <a:spcPct val="145000"/>
              </a:lnSpc>
              <a:spcBef>
                <a:spcPct val="0"/>
              </a:spcBef>
              <a:buFont typeface="Wingdings" panose="05000000000000000000" pitchFamily="2" charset="2"/>
              <a:buChar char="u"/>
            </a:pPr>
            <a:endParaRPr lang="zh-CN" altLang="zh-CN" sz="2400" b="1" dirty="0">
              <a:latin typeface="黑体" panose="02010609060101010101" charset="-122"/>
              <a:ea typeface="黑体" panose="02010609060101010101" charset="-122"/>
            </a:endParaRPr>
          </a:p>
          <a:p>
            <a:pPr eaLnBrk="1" hangingPunct="1">
              <a:lnSpc>
                <a:spcPct val="145000"/>
              </a:lnSpc>
              <a:spcBef>
                <a:spcPct val="0"/>
              </a:spcBef>
              <a:buFont typeface="Wingdings" panose="05000000000000000000" pitchFamily="2" charset="2"/>
              <a:buChar char="u"/>
            </a:pPr>
            <a:r>
              <a:rPr lang="zh-CN" altLang="zh-CN" sz="2400" b="1" dirty="0">
                <a:latin typeface="黑体" panose="02010609060101010101" charset="-122"/>
                <a:ea typeface="黑体" panose="02010609060101010101" charset="-122"/>
              </a:rPr>
              <a:t> 中国缺少进行大规模社会主义建设的经验，需要学习，而苏联在工业化中的成就和二战中反法西斯的实力显示了苏联模式的优越性。</a:t>
            </a:r>
            <a:endParaRPr lang="zh-CN" altLang="zh-CN" sz="2400" b="1" dirty="0">
              <a:latin typeface="黑体" panose="02010609060101010101" charset="-122"/>
              <a:ea typeface="黑体" panose="02010609060101010101" charset="-122"/>
            </a:endParaRPr>
          </a:p>
        </p:txBody>
      </p:sp>
      <p:sp>
        <p:nvSpPr>
          <p:cNvPr id="2" name="矩形 1"/>
          <p:cNvSpPr/>
          <p:nvPr/>
        </p:nvSpPr>
        <p:spPr>
          <a:xfrm>
            <a:off x="3962456" y="1828842"/>
            <a:ext cx="5059680" cy="583565"/>
          </a:xfrm>
          <a:prstGeom prst="rect">
            <a:avLst/>
          </a:prstGeom>
        </p:spPr>
        <p:txBody>
          <a:bodyPr wrap="none">
            <a:spAutoFit/>
          </a:bodyPr>
          <a:lstStyle/>
          <a:p>
            <a:pPr lvl="0" eaLnBrk="1" hangingPunct="1"/>
            <a:r>
              <a:rPr lang="zh-CN" altLang="zh-CN" sz="3200" b="1" dirty="0">
                <a:solidFill>
                  <a:schemeClr val="bg1"/>
                </a:solidFill>
                <a:latin typeface="+mn-ea"/>
                <a:ea typeface="+mn-ea"/>
              </a:rPr>
              <a:t>建国初期</a:t>
            </a:r>
            <a:r>
              <a:rPr lang="zh-CN" altLang="en-US" sz="3200" b="1" dirty="0">
                <a:solidFill>
                  <a:schemeClr val="bg1"/>
                </a:solidFill>
                <a:latin typeface="+mn-ea"/>
                <a:ea typeface="+mn-ea"/>
              </a:rPr>
              <a:t>走苏联的路？？？</a:t>
            </a:r>
            <a:endParaRPr lang="zh-CN" altLang="en-US" sz="3200" b="1" dirty="0">
              <a:solidFill>
                <a:schemeClr val="bg1"/>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2000" fill="hold"/>
                                        <p:tgtEl>
                                          <p:spTgt spid="5123"/>
                                        </p:tgtEl>
                                        <p:attrNameLst>
                                          <p:attrName>ppt_x</p:attrName>
                                        </p:attrNameLst>
                                      </p:cBhvr>
                                      <p:tavLst>
                                        <p:tav tm="0">
                                          <p:val>
                                            <p:strVal val="#ppt_x"/>
                                          </p:val>
                                        </p:tav>
                                        <p:tav tm="100000">
                                          <p:val>
                                            <p:strVal val="#ppt_x"/>
                                          </p:val>
                                        </p:tav>
                                      </p:tavLst>
                                    </p:anim>
                                    <p:anim calcmode="lin" valueType="num">
                                      <p:cBhvr additive="base">
                                        <p:cTn id="8" dur="20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382911" y="557968"/>
            <a:ext cx="7600950" cy="5799943"/>
          </a:xfrm>
          <a:prstGeom prst="rect">
            <a:avLst/>
          </a:prstGeom>
          <a:blipFill>
            <a:blip r:embed="rId1">
              <a:extLst>
                <a:ext uri="{BEBA8EAE-BF5A-486C-A8C5-ECC9F3942E4B}">
                  <a14:imgProps xmlns:a14="http://schemas.microsoft.com/office/drawing/2010/main">
                    <a14:imgLayer r:embed="rId2">
                      <a14:imgEffect>
                        <a14:colorTemperature colorTemp="5900"/>
                      </a14:imgEffect>
                    </a14:imgLayer>
                  </a14:imgProps>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8857154" y="4754070"/>
            <a:ext cx="2446080" cy="369332"/>
          </a:xfrm>
          <a:prstGeom prst="rect">
            <a:avLst/>
          </a:prstGeom>
        </p:spPr>
        <p:txBody>
          <a:bodyPr wrap="squar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武汉长江大桥建成</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9187936" y="4468736"/>
            <a:ext cx="1763789" cy="83731"/>
            <a:chOff x="897145" y="4278302"/>
            <a:chExt cx="1763789" cy="83731"/>
          </a:xfrm>
        </p:grpSpPr>
        <p:cxnSp>
          <p:nvCxnSpPr>
            <p:cNvPr id="100" name="直接连接符 99"/>
            <p:cNvCxnSpPr/>
            <p:nvPr/>
          </p:nvCxnSpPr>
          <p:spPr>
            <a:xfrm>
              <a:off x="897145"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1" name="等腰三角形 100"/>
            <p:cNvSpPr/>
            <p:nvPr/>
          </p:nvSpPr>
          <p:spPr>
            <a:xfrm flipV="1">
              <a:off x="1750464"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2" name="任意多边形: 形状 101"/>
          <p:cNvSpPr/>
          <p:nvPr/>
        </p:nvSpPr>
        <p:spPr>
          <a:xfrm>
            <a:off x="9304828" y="3744663"/>
            <a:ext cx="1521051" cy="482715"/>
          </a:xfrm>
          <a:custGeom>
            <a:avLst/>
            <a:gdLst/>
            <a:ahLst/>
            <a:cxnLst/>
            <a:rect l="l" t="t" r="r" b="b"/>
            <a:pathLst>
              <a:path w="1521051" h="482715">
                <a:moveTo>
                  <a:pt x="1352101" y="253799"/>
                </a:moveTo>
                <a:cubicBezTo>
                  <a:pt x="1335777" y="253799"/>
                  <a:pt x="1321619" y="259712"/>
                  <a:pt x="1309626" y="271539"/>
                </a:cubicBezTo>
                <a:cubicBezTo>
                  <a:pt x="1297634" y="283366"/>
                  <a:pt x="1291637" y="297607"/>
                  <a:pt x="1291637" y="314263"/>
                </a:cubicBezTo>
                <a:cubicBezTo>
                  <a:pt x="1291637" y="330586"/>
                  <a:pt x="1297634" y="344662"/>
                  <a:pt x="1309626" y="356488"/>
                </a:cubicBezTo>
                <a:cubicBezTo>
                  <a:pt x="1321619" y="368315"/>
                  <a:pt x="1335777" y="374229"/>
                  <a:pt x="1352101" y="374229"/>
                </a:cubicBezTo>
                <a:cubicBezTo>
                  <a:pt x="1368425" y="374229"/>
                  <a:pt x="1382583" y="368315"/>
                  <a:pt x="1394576" y="356488"/>
                </a:cubicBezTo>
                <a:cubicBezTo>
                  <a:pt x="1406568" y="344662"/>
                  <a:pt x="1412565" y="330586"/>
                  <a:pt x="1412565" y="314263"/>
                </a:cubicBezTo>
                <a:cubicBezTo>
                  <a:pt x="1412565" y="297607"/>
                  <a:pt x="1406568" y="283366"/>
                  <a:pt x="1394576" y="271539"/>
                </a:cubicBezTo>
                <a:cubicBezTo>
                  <a:pt x="1382583" y="259712"/>
                  <a:pt x="1368425" y="253799"/>
                  <a:pt x="1352101" y="253799"/>
                </a:cubicBezTo>
                <a:close/>
                <a:moveTo>
                  <a:pt x="510915" y="108487"/>
                </a:moveTo>
                <a:cubicBezTo>
                  <a:pt x="494591" y="108487"/>
                  <a:pt x="480433" y="114458"/>
                  <a:pt x="468440" y="126402"/>
                </a:cubicBezTo>
                <a:cubicBezTo>
                  <a:pt x="456448" y="138345"/>
                  <a:pt x="450451" y="152445"/>
                  <a:pt x="450451" y="168702"/>
                </a:cubicBezTo>
                <a:cubicBezTo>
                  <a:pt x="450451" y="184958"/>
                  <a:pt x="456448" y="199058"/>
                  <a:pt x="468440" y="211001"/>
                </a:cubicBezTo>
                <a:cubicBezTo>
                  <a:pt x="480433" y="222945"/>
                  <a:pt x="494591" y="228917"/>
                  <a:pt x="510915" y="228917"/>
                </a:cubicBezTo>
                <a:cubicBezTo>
                  <a:pt x="527239" y="228917"/>
                  <a:pt x="541397" y="222945"/>
                  <a:pt x="553390" y="211001"/>
                </a:cubicBezTo>
                <a:cubicBezTo>
                  <a:pt x="565382" y="199058"/>
                  <a:pt x="571379" y="184958"/>
                  <a:pt x="571379" y="168702"/>
                </a:cubicBezTo>
                <a:cubicBezTo>
                  <a:pt x="571379" y="152445"/>
                  <a:pt x="565382" y="138345"/>
                  <a:pt x="553390" y="126402"/>
                </a:cubicBezTo>
                <a:cubicBezTo>
                  <a:pt x="541397" y="114458"/>
                  <a:pt x="527239" y="108487"/>
                  <a:pt x="510915" y="108487"/>
                </a:cubicBezTo>
                <a:close/>
                <a:moveTo>
                  <a:pt x="1362629" y="7963"/>
                </a:moveTo>
                <a:lnTo>
                  <a:pt x="1491908" y="7963"/>
                </a:lnTo>
                <a:lnTo>
                  <a:pt x="1372574" y="154270"/>
                </a:lnTo>
                <a:cubicBezTo>
                  <a:pt x="1414003" y="159589"/>
                  <a:pt x="1447809" y="173543"/>
                  <a:pt x="1473993" y="196134"/>
                </a:cubicBezTo>
                <a:cubicBezTo>
                  <a:pt x="1505365" y="223380"/>
                  <a:pt x="1521051" y="259763"/>
                  <a:pt x="1521051" y="305282"/>
                </a:cubicBezTo>
                <a:cubicBezTo>
                  <a:pt x="1521051" y="360105"/>
                  <a:pt x="1504375" y="403965"/>
                  <a:pt x="1471022" y="436862"/>
                </a:cubicBezTo>
                <a:cubicBezTo>
                  <a:pt x="1439178" y="467431"/>
                  <a:pt x="1398877" y="482715"/>
                  <a:pt x="1350118" y="482715"/>
                </a:cubicBezTo>
                <a:cubicBezTo>
                  <a:pt x="1302350" y="482715"/>
                  <a:pt x="1262709" y="467122"/>
                  <a:pt x="1231197" y="435937"/>
                </a:cubicBezTo>
                <a:cubicBezTo>
                  <a:pt x="1198503" y="403424"/>
                  <a:pt x="1182156" y="360295"/>
                  <a:pt x="1182156" y="306549"/>
                </a:cubicBezTo>
                <a:cubicBezTo>
                  <a:pt x="1182156" y="276359"/>
                  <a:pt x="1188949" y="247329"/>
                  <a:pt x="1202536" y="219461"/>
                </a:cubicBezTo>
                <a:cubicBezTo>
                  <a:pt x="1214469" y="195243"/>
                  <a:pt x="1235518" y="164555"/>
                  <a:pt x="1265682" y="127397"/>
                </a:cubicBezTo>
                <a:close/>
                <a:moveTo>
                  <a:pt x="860594" y="7963"/>
                </a:moveTo>
                <a:lnTo>
                  <a:pt x="1090008" y="7963"/>
                </a:lnTo>
                <a:lnTo>
                  <a:pt x="1068609" y="91069"/>
                </a:lnTo>
                <a:lnTo>
                  <a:pt x="943700" y="91069"/>
                </a:lnTo>
                <a:lnTo>
                  <a:pt x="925287" y="155265"/>
                </a:lnTo>
                <a:cubicBezTo>
                  <a:pt x="973725" y="155265"/>
                  <a:pt x="1011961" y="168185"/>
                  <a:pt x="1039994" y="194023"/>
                </a:cubicBezTo>
                <a:cubicBezTo>
                  <a:pt x="1068028" y="219862"/>
                  <a:pt x="1082045" y="256134"/>
                  <a:pt x="1082045" y="302840"/>
                </a:cubicBezTo>
                <a:cubicBezTo>
                  <a:pt x="1082045" y="360479"/>
                  <a:pt x="1061238" y="405863"/>
                  <a:pt x="1019622" y="438992"/>
                </a:cubicBezTo>
                <a:cubicBezTo>
                  <a:pt x="982833" y="468141"/>
                  <a:pt x="937591" y="482715"/>
                  <a:pt x="883897" y="482715"/>
                </a:cubicBezTo>
                <a:cubicBezTo>
                  <a:pt x="859705" y="482715"/>
                  <a:pt x="830538" y="477713"/>
                  <a:pt x="796398" y="467708"/>
                </a:cubicBezTo>
                <a:lnTo>
                  <a:pt x="796398" y="366266"/>
                </a:lnTo>
                <a:cubicBezTo>
                  <a:pt x="819953" y="376551"/>
                  <a:pt x="844669" y="381693"/>
                  <a:pt x="870547" y="381693"/>
                </a:cubicBezTo>
                <a:cubicBezTo>
                  <a:pt x="937894" y="381693"/>
                  <a:pt x="971568" y="356894"/>
                  <a:pt x="971568" y="307296"/>
                </a:cubicBezTo>
                <a:cubicBezTo>
                  <a:pt x="971568" y="263321"/>
                  <a:pt x="934908" y="238688"/>
                  <a:pt x="861589" y="233395"/>
                </a:cubicBezTo>
                <a:cubicBezTo>
                  <a:pt x="853295" y="232732"/>
                  <a:pt x="843010" y="233064"/>
                  <a:pt x="830735" y="234391"/>
                </a:cubicBezTo>
                <a:cubicBezTo>
                  <a:pt x="816138" y="235718"/>
                  <a:pt x="806350" y="236381"/>
                  <a:pt x="801374" y="236381"/>
                </a:cubicBezTo>
                <a:close/>
                <a:moveTo>
                  <a:pt x="98533" y="7963"/>
                </a:moveTo>
                <a:lnTo>
                  <a:pt x="181640" y="7963"/>
                </a:lnTo>
                <a:lnTo>
                  <a:pt x="181640" y="472762"/>
                </a:lnTo>
                <a:lnTo>
                  <a:pt x="79125" y="472762"/>
                </a:lnTo>
                <a:lnTo>
                  <a:pt x="79125" y="186213"/>
                </a:lnTo>
                <a:lnTo>
                  <a:pt x="40822" y="209050"/>
                </a:lnTo>
                <a:cubicBezTo>
                  <a:pt x="25369" y="217655"/>
                  <a:pt x="11762" y="223116"/>
                  <a:pt x="0" y="225433"/>
                </a:cubicBezTo>
                <a:lnTo>
                  <a:pt x="0" y="118681"/>
                </a:lnTo>
                <a:cubicBezTo>
                  <a:pt x="46586" y="91538"/>
                  <a:pt x="79431" y="54632"/>
                  <a:pt x="98533" y="7963"/>
                </a:cubicBezTo>
                <a:close/>
                <a:moveTo>
                  <a:pt x="512898" y="0"/>
                </a:moveTo>
                <a:cubicBezTo>
                  <a:pt x="560667" y="0"/>
                  <a:pt x="600307" y="15593"/>
                  <a:pt x="631819" y="46779"/>
                </a:cubicBezTo>
                <a:cubicBezTo>
                  <a:pt x="664513" y="79623"/>
                  <a:pt x="680860" y="122753"/>
                  <a:pt x="680860" y="176166"/>
                </a:cubicBezTo>
                <a:cubicBezTo>
                  <a:pt x="680860" y="206357"/>
                  <a:pt x="674067" y="235386"/>
                  <a:pt x="660480" y="263254"/>
                </a:cubicBezTo>
                <a:cubicBezTo>
                  <a:pt x="648547" y="287473"/>
                  <a:pt x="627499" y="318161"/>
                  <a:pt x="597334" y="355318"/>
                </a:cubicBezTo>
                <a:lnTo>
                  <a:pt x="500387" y="474753"/>
                </a:lnTo>
                <a:lnTo>
                  <a:pt x="371108" y="474753"/>
                </a:lnTo>
                <a:lnTo>
                  <a:pt x="490442" y="327948"/>
                </a:lnTo>
                <a:cubicBezTo>
                  <a:pt x="449013" y="322640"/>
                  <a:pt x="415207" y="308705"/>
                  <a:pt x="389023" y="286146"/>
                </a:cubicBezTo>
                <a:cubicBezTo>
                  <a:pt x="357651" y="259273"/>
                  <a:pt x="341965" y="222945"/>
                  <a:pt x="341965" y="177162"/>
                </a:cubicBezTo>
                <a:cubicBezTo>
                  <a:pt x="341965" y="122421"/>
                  <a:pt x="358641" y="78794"/>
                  <a:pt x="391994" y="46281"/>
                </a:cubicBezTo>
                <a:cubicBezTo>
                  <a:pt x="423838" y="15427"/>
                  <a:pt x="464139" y="0"/>
                  <a:pt x="512898" y="0"/>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103" name="组合 102"/>
          <p:cNvGrpSpPr/>
          <p:nvPr/>
        </p:nvGrpSpPr>
        <p:grpSpPr>
          <a:xfrm>
            <a:off x="9187936" y="4468736"/>
            <a:ext cx="1763789" cy="83731"/>
            <a:chOff x="3744398" y="4278302"/>
            <a:chExt cx="1763789" cy="83731"/>
          </a:xfrm>
        </p:grpSpPr>
        <p:cxnSp>
          <p:nvCxnSpPr>
            <p:cNvPr id="104" name="直接连接符 103"/>
            <p:cNvCxnSpPr/>
            <p:nvPr/>
          </p:nvCxnSpPr>
          <p:spPr>
            <a:xfrm>
              <a:off x="3744398"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5" name="等腰三角形 104"/>
            <p:cNvSpPr/>
            <p:nvPr/>
          </p:nvSpPr>
          <p:spPr>
            <a:xfrm flipV="1">
              <a:off x="4597717"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9" name="组合 108"/>
          <p:cNvGrpSpPr/>
          <p:nvPr/>
        </p:nvGrpSpPr>
        <p:grpSpPr>
          <a:xfrm>
            <a:off x="9187936" y="4468736"/>
            <a:ext cx="1763789" cy="83731"/>
            <a:chOff x="6591651" y="4278302"/>
            <a:chExt cx="1763789" cy="83731"/>
          </a:xfrm>
        </p:grpSpPr>
        <p:cxnSp>
          <p:nvCxnSpPr>
            <p:cNvPr id="110" name="直接连接符 109"/>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1" name="等腰三角形 110"/>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2" name="组合 111"/>
          <p:cNvGrpSpPr/>
          <p:nvPr/>
        </p:nvGrpSpPr>
        <p:grpSpPr>
          <a:xfrm>
            <a:off x="9187936" y="4468736"/>
            <a:ext cx="1763789" cy="83731"/>
            <a:chOff x="9438903" y="4278302"/>
            <a:chExt cx="1763789" cy="83731"/>
          </a:xfrm>
        </p:grpSpPr>
        <p:cxnSp>
          <p:nvCxnSpPr>
            <p:cNvPr id="113" name="直接连接符 112"/>
            <p:cNvCxnSpPr/>
            <p:nvPr/>
          </p:nvCxnSpPr>
          <p:spPr>
            <a:xfrm>
              <a:off x="9438903"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4" name="等腰三角形 113"/>
            <p:cNvSpPr/>
            <p:nvPr/>
          </p:nvSpPr>
          <p:spPr>
            <a:xfrm flipV="1">
              <a:off x="10292222"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0" name="组合 119"/>
          <p:cNvGrpSpPr/>
          <p:nvPr/>
        </p:nvGrpSpPr>
        <p:grpSpPr>
          <a:xfrm>
            <a:off x="9187936" y="4468736"/>
            <a:ext cx="1763789" cy="83731"/>
            <a:chOff x="6591651" y="4278302"/>
            <a:chExt cx="1763789" cy="83731"/>
          </a:xfrm>
        </p:grpSpPr>
        <p:cxnSp>
          <p:nvCxnSpPr>
            <p:cNvPr id="121" name="直接连接符 120"/>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22" name="等腰三角形 121"/>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a:off x="9187936" y="4468736"/>
            <a:ext cx="1763789" cy="83731"/>
            <a:chOff x="897145" y="4278302"/>
            <a:chExt cx="1763789" cy="83731"/>
          </a:xfrm>
        </p:grpSpPr>
        <p:cxnSp>
          <p:nvCxnSpPr>
            <p:cNvPr id="100" name="直接连接符 99"/>
            <p:cNvCxnSpPr/>
            <p:nvPr/>
          </p:nvCxnSpPr>
          <p:spPr>
            <a:xfrm>
              <a:off x="897145"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1" name="等腰三角形 100"/>
            <p:cNvSpPr/>
            <p:nvPr/>
          </p:nvSpPr>
          <p:spPr>
            <a:xfrm flipV="1">
              <a:off x="1750464"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0" name="矩形 79"/>
          <p:cNvSpPr/>
          <p:nvPr/>
        </p:nvSpPr>
        <p:spPr>
          <a:xfrm>
            <a:off x="379428" y="649020"/>
            <a:ext cx="7600951" cy="5799943"/>
          </a:xfrm>
          <a:prstGeom prst="rect">
            <a:avLst/>
          </a:prstGeom>
          <a:blipFill>
            <a:blip r:embed="rId1">
              <a:extLst>
                <a:ext uri="{BEBA8EAE-BF5A-486C-A8C5-ECC9F3942E4B}">
                  <a14:imgProps xmlns:a14="http://schemas.microsoft.com/office/drawing/2010/main">
                    <a14:imgLayer r:embed="rId2">
                      <a14:imgEffect>
                        <a14:colorTemperature colorTemp="5900"/>
                      </a14:imgEffect>
                    </a14:imgLayer>
                  </a14:imgProps>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9187936" y="4468736"/>
            <a:ext cx="1763789" cy="83731"/>
            <a:chOff x="3744398" y="4278302"/>
            <a:chExt cx="1763789" cy="83731"/>
          </a:xfrm>
        </p:grpSpPr>
        <p:cxnSp>
          <p:nvCxnSpPr>
            <p:cNvPr id="104" name="直接连接符 103"/>
            <p:cNvCxnSpPr/>
            <p:nvPr/>
          </p:nvCxnSpPr>
          <p:spPr>
            <a:xfrm>
              <a:off x="3744398"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5" name="等腰三角形 104"/>
            <p:cNvSpPr/>
            <p:nvPr/>
          </p:nvSpPr>
          <p:spPr>
            <a:xfrm flipV="1">
              <a:off x="4597717"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6" name="任意多边形: 形状 105"/>
          <p:cNvSpPr/>
          <p:nvPr/>
        </p:nvSpPr>
        <p:spPr>
          <a:xfrm>
            <a:off x="9315687" y="3713112"/>
            <a:ext cx="1529014" cy="482715"/>
          </a:xfrm>
          <a:custGeom>
            <a:avLst/>
            <a:gdLst/>
            <a:ahLst/>
            <a:cxnLst/>
            <a:rect l="l" t="t" r="r" b="b"/>
            <a:pathLst>
              <a:path w="1529014" h="482715">
                <a:moveTo>
                  <a:pt x="510915" y="108487"/>
                </a:moveTo>
                <a:cubicBezTo>
                  <a:pt x="494591" y="108487"/>
                  <a:pt x="480433" y="114458"/>
                  <a:pt x="468441" y="126402"/>
                </a:cubicBezTo>
                <a:cubicBezTo>
                  <a:pt x="456448" y="138345"/>
                  <a:pt x="450451" y="152445"/>
                  <a:pt x="450451" y="168702"/>
                </a:cubicBezTo>
                <a:cubicBezTo>
                  <a:pt x="450451" y="184958"/>
                  <a:pt x="456448" y="199058"/>
                  <a:pt x="468441" y="211001"/>
                </a:cubicBezTo>
                <a:cubicBezTo>
                  <a:pt x="480433" y="222945"/>
                  <a:pt x="494591" y="228917"/>
                  <a:pt x="510915" y="228917"/>
                </a:cubicBezTo>
                <a:cubicBezTo>
                  <a:pt x="527239" y="228917"/>
                  <a:pt x="541397" y="222945"/>
                  <a:pt x="553390" y="211001"/>
                </a:cubicBezTo>
                <a:cubicBezTo>
                  <a:pt x="565383" y="199058"/>
                  <a:pt x="571379" y="184958"/>
                  <a:pt x="571379" y="168702"/>
                </a:cubicBezTo>
                <a:cubicBezTo>
                  <a:pt x="571379" y="152445"/>
                  <a:pt x="565383" y="138345"/>
                  <a:pt x="553390" y="126402"/>
                </a:cubicBezTo>
                <a:cubicBezTo>
                  <a:pt x="541397" y="114458"/>
                  <a:pt x="527239" y="108487"/>
                  <a:pt x="510915" y="108487"/>
                </a:cubicBezTo>
                <a:close/>
                <a:moveTo>
                  <a:pt x="1248840" y="7963"/>
                </a:moveTo>
                <a:lnTo>
                  <a:pt x="1529014" y="7963"/>
                </a:lnTo>
                <a:lnTo>
                  <a:pt x="1335928" y="472762"/>
                </a:lnTo>
                <a:lnTo>
                  <a:pt x="1222465" y="472762"/>
                </a:lnTo>
                <a:lnTo>
                  <a:pt x="1377232" y="96046"/>
                </a:lnTo>
                <a:lnTo>
                  <a:pt x="1211019" y="96046"/>
                </a:lnTo>
                <a:close/>
                <a:moveTo>
                  <a:pt x="860594" y="7963"/>
                </a:moveTo>
                <a:lnTo>
                  <a:pt x="1090008" y="7963"/>
                </a:lnTo>
                <a:lnTo>
                  <a:pt x="1068609" y="91069"/>
                </a:lnTo>
                <a:lnTo>
                  <a:pt x="943700" y="91069"/>
                </a:lnTo>
                <a:lnTo>
                  <a:pt x="925288" y="155265"/>
                </a:lnTo>
                <a:cubicBezTo>
                  <a:pt x="973725" y="155265"/>
                  <a:pt x="1011961" y="168185"/>
                  <a:pt x="1039995" y="194023"/>
                </a:cubicBezTo>
                <a:cubicBezTo>
                  <a:pt x="1068028" y="219862"/>
                  <a:pt x="1082045" y="256134"/>
                  <a:pt x="1082045" y="302840"/>
                </a:cubicBezTo>
                <a:cubicBezTo>
                  <a:pt x="1082045" y="360479"/>
                  <a:pt x="1061238" y="405863"/>
                  <a:pt x="1019622" y="438992"/>
                </a:cubicBezTo>
                <a:cubicBezTo>
                  <a:pt x="982833" y="468141"/>
                  <a:pt x="937591" y="482715"/>
                  <a:pt x="883898" y="482715"/>
                </a:cubicBezTo>
                <a:cubicBezTo>
                  <a:pt x="859705" y="482715"/>
                  <a:pt x="830538" y="477713"/>
                  <a:pt x="796398" y="467708"/>
                </a:cubicBezTo>
                <a:lnTo>
                  <a:pt x="796398" y="366266"/>
                </a:lnTo>
                <a:cubicBezTo>
                  <a:pt x="819953" y="376551"/>
                  <a:pt x="844669" y="381693"/>
                  <a:pt x="870547" y="381693"/>
                </a:cubicBezTo>
                <a:cubicBezTo>
                  <a:pt x="937894" y="381693"/>
                  <a:pt x="971568" y="356894"/>
                  <a:pt x="971568" y="307296"/>
                </a:cubicBezTo>
                <a:cubicBezTo>
                  <a:pt x="971568" y="263321"/>
                  <a:pt x="934909" y="238688"/>
                  <a:pt x="861589" y="233395"/>
                </a:cubicBezTo>
                <a:cubicBezTo>
                  <a:pt x="853295" y="232732"/>
                  <a:pt x="843010" y="233064"/>
                  <a:pt x="830735" y="234391"/>
                </a:cubicBezTo>
                <a:cubicBezTo>
                  <a:pt x="816138" y="235718"/>
                  <a:pt x="806351" y="236381"/>
                  <a:pt x="801374" y="236381"/>
                </a:cubicBezTo>
                <a:close/>
                <a:moveTo>
                  <a:pt x="98533" y="7963"/>
                </a:moveTo>
                <a:lnTo>
                  <a:pt x="181640" y="7963"/>
                </a:lnTo>
                <a:lnTo>
                  <a:pt x="181640" y="472762"/>
                </a:lnTo>
                <a:lnTo>
                  <a:pt x="79125" y="472762"/>
                </a:lnTo>
                <a:lnTo>
                  <a:pt x="79125" y="186213"/>
                </a:lnTo>
                <a:lnTo>
                  <a:pt x="40822" y="209050"/>
                </a:lnTo>
                <a:cubicBezTo>
                  <a:pt x="25369" y="217655"/>
                  <a:pt x="11762" y="223116"/>
                  <a:pt x="0" y="225433"/>
                </a:cubicBezTo>
                <a:lnTo>
                  <a:pt x="0" y="118681"/>
                </a:lnTo>
                <a:cubicBezTo>
                  <a:pt x="46587" y="91538"/>
                  <a:pt x="79431" y="54632"/>
                  <a:pt x="98533" y="7963"/>
                </a:cubicBezTo>
                <a:close/>
                <a:moveTo>
                  <a:pt x="512898" y="0"/>
                </a:moveTo>
                <a:cubicBezTo>
                  <a:pt x="560667" y="0"/>
                  <a:pt x="600307" y="15593"/>
                  <a:pt x="631819" y="46779"/>
                </a:cubicBezTo>
                <a:cubicBezTo>
                  <a:pt x="664514" y="79623"/>
                  <a:pt x="680861" y="122753"/>
                  <a:pt x="680861" y="176166"/>
                </a:cubicBezTo>
                <a:cubicBezTo>
                  <a:pt x="680861" y="206357"/>
                  <a:pt x="674067" y="235386"/>
                  <a:pt x="660481" y="263254"/>
                </a:cubicBezTo>
                <a:cubicBezTo>
                  <a:pt x="648547" y="287473"/>
                  <a:pt x="627499" y="318161"/>
                  <a:pt x="597334" y="355318"/>
                </a:cubicBezTo>
                <a:lnTo>
                  <a:pt x="500387" y="474753"/>
                </a:lnTo>
                <a:lnTo>
                  <a:pt x="371108" y="474753"/>
                </a:lnTo>
                <a:lnTo>
                  <a:pt x="490442" y="327948"/>
                </a:lnTo>
                <a:cubicBezTo>
                  <a:pt x="449013" y="322640"/>
                  <a:pt x="415207" y="308705"/>
                  <a:pt x="389024" y="286146"/>
                </a:cubicBezTo>
                <a:cubicBezTo>
                  <a:pt x="357651" y="259273"/>
                  <a:pt x="341965" y="222945"/>
                  <a:pt x="341965" y="177162"/>
                </a:cubicBezTo>
                <a:cubicBezTo>
                  <a:pt x="341965" y="122421"/>
                  <a:pt x="358641" y="78794"/>
                  <a:pt x="391994" y="46281"/>
                </a:cubicBezTo>
                <a:cubicBezTo>
                  <a:pt x="423838" y="15427"/>
                  <a:pt x="464139" y="0"/>
                  <a:pt x="512898" y="0"/>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7" name="矩形 106"/>
          <p:cNvSpPr/>
          <p:nvPr/>
        </p:nvSpPr>
        <p:spPr>
          <a:xfrm>
            <a:off x="8823335" y="4741648"/>
            <a:ext cx="2492990" cy="369332"/>
          </a:xfrm>
          <a:prstGeom prst="rect">
            <a:avLst/>
          </a:prstGeom>
        </p:spPr>
        <p:txBody>
          <a:bodyPr wrap="none">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第一座现代化电子管厂</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09" name="组合 108"/>
          <p:cNvGrpSpPr/>
          <p:nvPr/>
        </p:nvGrpSpPr>
        <p:grpSpPr>
          <a:xfrm>
            <a:off x="9187936" y="4468736"/>
            <a:ext cx="1763789" cy="83731"/>
            <a:chOff x="6591651" y="4278302"/>
            <a:chExt cx="1763789" cy="83731"/>
          </a:xfrm>
        </p:grpSpPr>
        <p:cxnSp>
          <p:nvCxnSpPr>
            <p:cNvPr id="110" name="直接连接符 109"/>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1" name="等腰三角形 110"/>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2" name="组合 111"/>
          <p:cNvGrpSpPr/>
          <p:nvPr/>
        </p:nvGrpSpPr>
        <p:grpSpPr>
          <a:xfrm>
            <a:off x="9187936" y="4468736"/>
            <a:ext cx="1763789" cy="83731"/>
            <a:chOff x="9438903" y="4278302"/>
            <a:chExt cx="1763789" cy="83731"/>
          </a:xfrm>
        </p:grpSpPr>
        <p:cxnSp>
          <p:nvCxnSpPr>
            <p:cNvPr id="113" name="直接连接符 112"/>
            <p:cNvCxnSpPr/>
            <p:nvPr/>
          </p:nvCxnSpPr>
          <p:spPr>
            <a:xfrm>
              <a:off x="9438903"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4" name="等腰三角形 113"/>
            <p:cNvSpPr/>
            <p:nvPr/>
          </p:nvSpPr>
          <p:spPr>
            <a:xfrm flipV="1">
              <a:off x="10292222"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0" name="组合 119"/>
          <p:cNvGrpSpPr/>
          <p:nvPr/>
        </p:nvGrpSpPr>
        <p:grpSpPr>
          <a:xfrm>
            <a:off x="9187936" y="4468736"/>
            <a:ext cx="1763789" cy="83731"/>
            <a:chOff x="6591651" y="4278302"/>
            <a:chExt cx="1763789" cy="83731"/>
          </a:xfrm>
        </p:grpSpPr>
        <p:cxnSp>
          <p:nvCxnSpPr>
            <p:cNvPr id="121" name="直接连接符 120"/>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22" name="等腰三角形 121"/>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a:off x="9187936" y="4468736"/>
            <a:ext cx="1763789" cy="83731"/>
            <a:chOff x="897145" y="4278302"/>
            <a:chExt cx="1763789" cy="83731"/>
          </a:xfrm>
        </p:grpSpPr>
        <p:cxnSp>
          <p:nvCxnSpPr>
            <p:cNvPr id="100" name="直接连接符 99"/>
            <p:cNvCxnSpPr/>
            <p:nvPr/>
          </p:nvCxnSpPr>
          <p:spPr>
            <a:xfrm>
              <a:off x="897145"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1" name="等腰三角形 100"/>
            <p:cNvSpPr/>
            <p:nvPr/>
          </p:nvSpPr>
          <p:spPr>
            <a:xfrm flipV="1">
              <a:off x="1750464"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3" name="组合 102"/>
          <p:cNvGrpSpPr/>
          <p:nvPr/>
        </p:nvGrpSpPr>
        <p:grpSpPr>
          <a:xfrm>
            <a:off x="9187936" y="4468736"/>
            <a:ext cx="1763789" cy="83731"/>
            <a:chOff x="3744398" y="4278302"/>
            <a:chExt cx="1763789" cy="83731"/>
          </a:xfrm>
        </p:grpSpPr>
        <p:cxnSp>
          <p:nvCxnSpPr>
            <p:cNvPr id="104" name="直接连接符 103"/>
            <p:cNvCxnSpPr/>
            <p:nvPr/>
          </p:nvCxnSpPr>
          <p:spPr>
            <a:xfrm>
              <a:off x="3744398"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5" name="等腰三角形 104"/>
            <p:cNvSpPr/>
            <p:nvPr/>
          </p:nvSpPr>
          <p:spPr>
            <a:xfrm flipV="1">
              <a:off x="4597717"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8" name="矩形 107"/>
          <p:cNvSpPr/>
          <p:nvPr/>
        </p:nvSpPr>
        <p:spPr>
          <a:xfrm>
            <a:off x="348284" y="654807"/>
            <a:ext cx="7632095" cy="5850653"/>
          </a:xfrm>
          <a:prstGeom prst="rect">
            <a:avLst/>
          </a:prstGeom>
          <a:blipFill dpi="0" rotWithShape="1">
            <a:blip r:embed="rId1"/>
            <a:srcRect/>
            <a:stretch>
              <a:fillRect r="-1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9" name="组合 108"/>
          <p:cNvGrpSpPr/>
          <p:nvPr/>
        </p:nvGrpSpPr>
        <p:grpSpPr>
          <a:xfrm>
            <a:off x="9187936" y="4468736"/>
            <a:ext cx="1763789" cy="83731"/>
            <a:chOff x="6591651" y="4278302"/>
            <a:chExt cx="1763789" cy="83731"/>
          </a:xfrm>
        </p:grpSpPr>
        <p:cxnSp>
          <p:nvCxnSpPr>
            <p:cNvPr id="110" name="直接连接符 109"/>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1" name="等腰三角形 110"/>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2" name="组合 111"/>
          <p:cNvGrpSpPr/>
          <p:nvPr/>
        </p:nvGrpSpPr>
        <p:grpSpPr>
          <a:xfrm>
            <a:off x="9187936" y="4468736"/>
            <a:ext cx="1763789" cy="83731"/>
            <a:chOff x="9438903" y="4278302"/>
            <a:chExt cx="1763789" cy="83731"/>
          </a:xfrm>
        </p:grpSpPr>
        <p:cxnSp>
          <p:nvCxnSpPr>
            <p:cNvPr id="113" name="直接连接符 112"/>
            <p:cNvCxnSpPr/>
            <p:nvPr/>
          </p:nvCxnSpPr>
          <p:spPr>
            <a:xfrm>
              <a:off x="9438903"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4" name="等腰三角形 113"/>
            <p:cNvSpPr/>
            <p:nvPr/>
          </p:nvSpPr>
          <p:spPr>
            <a:xfrm flipV="1">
              <a:off x="10292222"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5" name="文本框 114"/>
          <p:cNvSpPr txBox="1"/>
          <p:nvPr/>
        </p:nvSpPr>
        <p:spPr>
          <a:xfrm>
            <a:off x="9284710" y="3797631"/>
            <a:ext cx="1513089" cy="488189"/>
          </a:xfrm>
          <a:custGeom>
            <a:avLst/>
            <a:gdLst/>
            <a:ahLst/>
            <a:cxnLst/>
            <a:rect l="l" t="t" r="r" b="b"/>
            <a:pathLst>
              <a:path w="1513089" h="488189">
                <a:moveTo>
                  <a:pt x="1346129" y="272709"/>
                </a:moveTo>
                <a:cubicBezTo>
                  <a:pt x="1330137" y="272709"/>
                  <a:pt x="1316228" y="278681"/>
                  <a:pt x="1304401" y="290624"/>
                </a:cubicBezTo>
                <a:cubicBezTo>
                  <a:pt x="1292574" y="302568"/>
                  <a:pt x="1286661" y="316336"/>
                  <a:pt x="1286661" y="331929"/>
                </a:cubicBezTo>
                <a:cubicBezTo>
                  <a:pt x="1286661" y="347853"/>
                  <a:pt x="1292574" y="361704"/>
                  <a:pt x="1304401" y="373482"/>
                </a:cubicBezTo>
                <a:cubicBezTo>
                  <a:pt x="1316228" y="385260"/>
                  <a:pt x="1330137" y="391148"/>
                  <a:pt x="1346129" y="391148"/>
                </a:cubicBezTo>
                <a:cubicBezTo>
                  <a:pt x="1361790" y="391148"/>
                  <a:pt x="1375616" y="385260"/>
                  <a:pt x="1387609" y="373482"/>
                </a:cubicBezTo>
                <a:cubicBezTo>
                  <a:pt x="1399601" y="361704"/>
                  <a:pt x="1405598" y="347853"/>
                  <a:pt x="1405598" y="331929"/>
                </a:cubicBezTo>
                <a:cubicBezTo>
                  <a:pt x="1405598" y="316336"/>
                  <a:pt x="1399601" y="302568"/>
                  <a:pt x="1387609" y="290624"/>
                </a:cubicBezTo>
                <a:cubicBezTo>
                  <a:pt x="1375616" y="278681"/>
                  <a:pt x="1361790" y="272709"/>
                  <a:pt x="1346129" y="272709"/>
                </a:cubicBezTo>
                <a:close/>
                <a:moveTo>
                  <a:pt x="510915" y="113961"/>
                </a:moveTo>
                <a:cubicBezTo>
                  <a:pt x="494591" y="113961"/>
                  <a:pt x="480433" y="119932"/>
                  <a:pt x="468441" y="131876"/>
                </a:cubicBezTo>
                <a:cubicBezTo>
                  <a:pt x="456448" y="143819"/>
                  <a:pt x="450451" y="157919"/>
                  <a:pt x="450451" y="174176"/>
                </a:cubicBezTo>
                <a:cubicBezTo>
                  <a:pt x="450451" y="190432"/>
                  <a:pt x="456448" y="204532"/>
                  <a:pt x="468441" y="216475"/>
                </a:cubicBezTo>
                <a:cubicBezTo>
                  <a:pt x="480433" y="228419"/>
                  <a:pt x="494591" y="234391"/>
                  <a:pt x="510915" y="234391"/>
                </a:cubicBezTo>
                <a:cubicBezTo>
                  <a:pt x="527239" y="234391"/>
                  <a:pt x="541397" y="228419"/>
                  <a:pt x="553390" y="216475"/>
                </a:cubicBezTo>
                <a:cubicBezTo>
                  <a:pt x="565383" y="204532"/>
                  <a:pt x="571379" y="190432"/>
                  <a:pt x="571379" y="174176"/>
                </a:cubicBezTo>
                <a:cubicBezTo>
                  <a:pt x="571379" y="157919"/>
                  <a:pt x="565383" y="143819"/>
                  <a:pt x="553390" y="131876"/>
                </a:cubicBezTo>
                <a:cubicBezTo>
                  <a:pt x="541397" y="119932"/>
                  <a:pt x="527239" y="113961"/>
                  <a:pt x="510915" y="113961"/>
                </a:cubicBezTo>
                <a:close/>
                <a:moveTo>
                  <a:pt x="1346129" y="97538"/>
                </a:moveTo>
                <a:cubicBezTo>
                  <a:pt x="1332791" y="97538"/>
                  <a:pt x="1321204" y="102324"/>
                  <a:pt x="1311368" y="111896"/>
                </a:cubicBezTo>
                <a:cubicBezTo>
                  <a:pt x="1301532" y="121468"/>
                  <a:pt x="1296614" y="132856"/>
                  <a:pt x="1296614" y="146059"/>
                </a:cubicBezTo>
                <a:cubicBezTo>
                  <a:pt x="1296614" y="159262"/>
                  <a:pt x="1301532" y="170732"/>
                  <a:pt x="1311368" y="180470"/>
                </a:cubicBezTo>
                <a:cubicBezTo>
                  <a:pt x="1321204" y="190208"/>
                  <a:pt x="1332791" y="195077"/>
                  <a:pt x="1346129" y="195077"/>
                </a:cubicBezTo>
                <a:cubicBezTo>
                  <a:pt x="1359467" y="195077"/>
                  <a:pt x="1370971" y="190208"/>
                  <a:pt x="1380642" y="180470"/>
                </a:cubicBezTo>
                <a:cubicBezTo>
                  <a:pt x="1390312" y="170732"/>
                  <a:pt x="1395147" y="159262"/>
                  <a:pt x="1395147" y="146059"/>
                </a:cubicBezTo>
                <a:cubicBezTo>
                  <a:pt x="1395147" y="132856"/>
                  <a:pt x="1390312" y="121468"/>
                  <a:pt x="1380642" y="111896"/>
                </a:cubicBezTo>
                <a:cubicBezTo>
                  <a:pt x="1370971" y="102324"/>
                  <a:pt x="1359467" y="97538"/>
                  <a:pt x="1346129" y="97538"/>
                </a:cubicBezTo>
                <a:close/>
                <a:moveTo>
                  <a:pt x="860594" y="13437"/>
                </a:moveTo>
                <a:lnTo>
                  <a:pt x="1090008" y="13437"/>
                </a:lnTo>
                <a:lnTo>
                  <a:pt x="1068609" y="96543"/>
                </a:lnTo>
                <a:lnTo>
                  <a:pt x="943700" y="96543"/>
                </a:lnTo>
                <a:lnTo>
                  <a:pt x="925288" y="160739"/>
                </a:lnTo>
                <a:cubicBezTo>
                  <a:pt x="973725" y="160739"/>
                  <a:pt x="1011961" y="173659"/>
                  <a:pt x="1039995" y="199497"/>
                </a:cubicBezTo>
                <a:cubicBezTo>
                  <a:pt x="1068028" y="225336"/>
                  <a:pt x="1082045" y="261608"/>
                  <a:pt x="1082045" y="308314"/>
                </a:cubicBezTo>
                <a:cubicBezTo>
                  <a:pt x="1082045" y="365953"/>
                  <a:pt x="1061238" y="411337"/>
                  <a:pt x="1019622" y="444466"/>
                </a:cubicBezTo>
                <a:cubicBezTo>
                  <a:pt x="982833" y="473615"/>
                  <a:pt x="937591" y="488189"/>
                  <a:pt x="883898" y="488189"/>
                </a:cubicBezTo>
                <a:cubicBezTo>
                  <a:pt x="859705" y="488189"/>
                  <a:pt x="830538" y="483187"/>
                  <a:pt x="796398" y="473182"/>
                </a:cubicBezTo>
                <a:lnTo>
                  <a:pt x="796398" y="371740"/>
                </a:lnTo>
                <a:cubicBezTo>
                  <a:pt x="819953" y="382025"/>
                  <a:pt x="844669" y="387167"/>
                  <a:pt x="870547" y="387167"/>
                </a:cubicBezTo>
                <a:cubicBezTo>
                  <a:pt x="937894" y="387167"/>
                  <a:pt x="971568" y="362368"/>
                  <a:pt x="971568" y="312770"/>
                </a:cubicBezTo>
                <a:cubicBezTo>
                  <a:pt x="971568" y="268795"/>
                  <a:pt x="934909" y="244162"/>
                  <a:pt x="861589" y="238869"/>
                </a:cubicBezTo>
                <a:cubicBezTo>
                  <a:pt x="853295" y="238206"/>
                  <a:pt x="843010" y="238538"/>
                  <a:pt x="830735" y="239865"/>
                </a:cubicBezTo>
                <a:cubicBezTo>
                  <a:pt x="816138" y="241192"/>
                  <a:pt x="806351" y="241855"/>
                  <a:pt x="801374" y="241855"/>
                </a:cubicBezTo>
                <a:close/>
                <a:moveTo>
                  <a:pt x="98533" y="13437"/>
                </a:moveTo>
                <a:lnTo>
                  <a:pt x="181640" y="13437"/>
                </a:lnTo>
                <a:lnTo>
                  <a:pt x="181640" y="478236"/>
                </a:lnTo>
                <a:lnTo>
                  <a:pt x="79125" y="478236"/>
                </a:lnTo>
                <a:lnTo>
                  <a:pt x="79125" y="191687"/>
                </a:lnTo>
                <a:lnTo>
                  <a:pt x="40822" y="214524"/>
                </a:lnTo>
                <a:cubicBezTo>
                  <a:pt x="25369" y="223129"/>
                  <a:pt x="11762" y="228590"/>
                  <a:pt x="0" y="230907"/>
                </a:cubicBezTo>
                <a:lnTo>
                  <a:pt x="0" y="124155"/>
                </a:lnTo>
                <a:cubicBezTo>
                  <a:pt x="46587" y="97012"/>
                  <a:pt x="79431" y="60106"/>
                  <a:pt x="98533" y="13437"/>
                </a:cubicBezTo>
                <a:close/>
                <a:moveTo>
                  <a:pt x="512898" y="5474"/>
                </a:moveTo>
                <a:cubicBezTo>
                  <a:pt x="560667" y="5474"/>
                  <a:pt x="600307" y="21067"/>
                  <a:pt x="631819" y="52253"/>
                </a:cubicBezTo>
                <a:cubicBezTo>
                  <a:pt x="664514" y="85097"/>
                  <a:pt x="680861" y="128227"/>
                  <a:pt x="680861" y="181640"/>
                </a:cubicBezTo>
                <a:cubicBezTo>
                  <a:pt x="680861" y="211831"/>
                  <a:pt x="674067" y="240860"/>
                  <a:pt x="660481" y="268728"/>
                </a:cubicBezTo>
                <a:cubicBezTo>
                  <a:pt x="648547" y="292947"/>
                  <a:pt x="627499" y="323635"/>
                  <a:pt x="597334" y="360792"/>
                </a:cubicBezTo>
                <a:lnTo>
                  <a:pt x="500387" y="480227"/>
                </a:lnTo>
                <a:lnTo>
                  <a:pt x="371108" y="480227"/>
                </a:lnTo>
                <a:lnTo>
                  <a:pt x="490442" y="333422"/>
                </a:lnTo>
                <a:cubicBezTo>
                  <a:pt x="449013" y="328114"/>
                  <a:pt x="415207" y="314179"/>
                  <a:pt x="389024" y="291620"/>
                </a:cubicBezTo>
                <a:cubicBezTo>
                  <a:pt x="357651" y="264747"/>
                  <a:pt x="341965" y="228419"/>
                  <a:pt x="341965" y="182636"/>
                </a:cubicBezTo>
                <a:cubicBezTo>
                  <a:pt x="341965" y="127895"/>
                  <a:pt x="358641" y="84268"/>
                  <a:pt x="391994" y="51755"/>
                </a:cubicBezTo>
                <a:cubicBezTo>
                  <a:pt x="423838" y="20901"/>
                  <a:pt x="464139" y="5474"/>
                  <a:pt x="512898" y="5474"/>
                </a:cubicBezTo>
                <a:close/>
                <a:moveTo>
                  <a:pt x="1346129" y="0"/>
                </a:moveTo>
                <a:cubicBezTo>
                  <a:pt x="1388859" y="0"/>
                  <a:pt x="1424963" y="13437"/>
                  <a:pt x="1454441" y="40309"/>
                </a:cubicBezTo>
                <a:cubicBezTo>
                  <a:pt x="1483918" y="67182"/>
                  <a:pt x="1498657" y="101354"/>
                  <a:pt x="1498657" y="142824"/>
                </a:cubicBezTo>
                <a:cubicBezTo>
                  <a:pt x="1498657" y="179650"/>
                  <a:pt x="1486050" y="206523"/>
                  <a:pt x="1460836" y="223442"/>
                </a:cubicBezTo>
                <a:cubicBezTo>
                  <a:pt x="1495671" y="251311"/>
                  <a:pt x="1513089" y="287307"/>
                  <a:pt x="1513089" y="331431"/>
                </a:cubicBezTo>
                <a:cubicBezTo>
                  <a:pt x="1513089" y="377214"/>
                  <a:pt x="1497022" y="414787"/>
                  <a:pt x="1464887" y="444148"/>
                </a:cubicBezTo>
                <a:cubicBezTo>
                  <a:pt x="1432753" y="473509"/>
                  <a:pt x="1393167" y="488189"/>
                  <a:pt x="1346129" y="488189"/>
                </a:cubicBezTo>
                <a:cubicBezTo>
                  <a:pt x="1299092" y="488189"/>
                  <a:pt x="1259506" y="473426"/>
                  <a:pt x="1227371" y="443899"/>
                </a:cubicBezTo>
                <a:cubicBezTo>
                  <a:pt x="1195237" y="414372"/>
                  <a:pt x="1179170" y="376883"/>
                  <a:pt x="1179170" y="331431"/>
                </a:cubicBezTo>
                <a:cubicBezTo>
                  <a:pt x="1179170" y="288302"/>
                  <a:pt x="1196421" y="252306"/>
                  <a:pt x="1230925" y="223442"/>
                </a:cubicBezTo>
                <a:cubicBezTo>
                  <a:pt x="1206043" y="202873"/>
                  <a:pt x="1193601" y="176000"/>
                  <a:pt x="1193601" y="142824"/>
                </a:cubicBezTo>
                <a:cubicBezTo>
                  <a:pt x="1193601" y="101354"/>
                  <a:pt x="1208259" y="67182"/>
                  <a:pt x="1237573" y="40309"/>
                </a:cubicBezTo>
                <a:cubicBezTo>
                  <a:pt x="1266887" y="13437"/>
                  <a:pt x="1303073" y="0"/>
                  <a:pt x="1346129" y="0"/>
                </a:cubicBezTo>
                <a:close/>
              </a:path>
            </a:pathLst>
          </a:custGeom>
          <a:solidFill>
            <a:schemeClr val="tx1">
              <a:lumMod val="75000"/>
              <a:lumOff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solidFill>
                <a:schemeClr val="tx1">
                  <a:lumMod val="75000"/>
                  <a:lumOff val="25000"/>
                </a:scheme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117" name="文本框 116"/>
          <p:cNvSpPr txBox="1"/>
          <p:nvPr/>
        </p:nvSpPr>
        <p:spPr>
          <a:xfrm>
            <a:off x="9074277" y="4735384"/>
            <a:ext cx="1991106" cy="369332"/>
          </a:xfrm>
          <a:prstGeom prst="rect">
            <a:avLst/>
          </a:prstGeom>
          <a:noFill/>
        </p:spPr>
        <p:txBody>
          <a:bodyPr wrap="square"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第一台内燃机车</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20" name="组合 119"/>
          <p:cNvGrpSpPr/>
          <p:nvPr/>
        </p:nvGrpSpPr>
        <p:grpSpPr>
          <a:xfrm>
            <a:off x="9187936" y="4468736"/>
            <a:ext cx="1763789" cy="83731"/>
            <a:chOff x="6591651" y="4278302"/>
            <a:chExt cx="1763789" cy="83731"/>
          </a:xfrm>
        </p:grpSpPr>
        <p:cxnSp>
          <p:nvCxnSpPr>
            <p:cNvPr id="121" name="直接连接符 120"/>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22" name="等腰三角形 121"/>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a:off x="9187936" y="4468736"/>
            <a:ext cx="1763789" cy="83731"/>
            <a:chOff x="897145" y="4278302"/>
            <a:chExt cx="1763789" cy="83731"/>
          </a:xfrm>
        </p:grpSpPr>
        <p:cxnSp>
          <p:nvCxnSpPr>
            <p:cNvPr id="100" name="直接连接符 99"/>
            <p:cNvCxnSpPr/>
            <p:nvPr/>
          </p:nvCxnSpPr>
          <p:spPr>
            <a:xfrm>
              <a:off x="897145"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1" name="等腰三角形 100"/>
            <p:cNvSpPr/>
            <p:nvPr/>
          </p:nvSpPr>
          <p:spPr>
            <a:xfrm flipV="1">
              <a:off x="1750464"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3" name="组合 102"/>
          <p:cNvGrpSpPr/>
          <p:nvPr/>
        </p:nvGrpSpPr>
        <p:grpSpPr>
          <a:xfrm>
            <a:off x="9187936" y="4468736"/>
            <a:ext cx="1763789" cy="83731"/>
            <a:chOff x="3744398" y="4278302"/>
            <a:chExt cx="1763789" cy="83731"/>
          </a:xfrm>
        </p:grpSpPr>
        <p:cxnSp>
          <p:nvCxnSpPr>
            <p:cNvPr id="104" name="直接连接符 103"/>
            <p:cNvCxnSpPr/>
            <p:nvPr/>
          </p:nvCxnSpPr>
          <p:spPr>
            <a:xfrm>
              <a:off x="3744398"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5" name="等腰三角形 104"/>
            <p:cNvSpPr/>
            <p:nvPr/>
          </p:nvSpPr>
          <p:spPr>
            <a:xfrm flipV="1">
              <a:off x="4597717"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9" name="组合 108"/>
          <p:cNvGrpSpPr/>
          <p:nvPr/>
        </p:nvGrpSpPr>
        <p:grpSpPr>
          <a:xfrm>
            <a:off x="9187936" y="4468736"/>
            <a:ext cx="1763789" cy="83731"/>
            <a:chOff x="6591651" y="4278302"/>
            <a:chExt cx="1763789" cy="83731"/>
          </a:xfrm>
        </p:grpSpPr>
        <p:cxnSp>
          <p:nvCxnSpPr>
            <p:cNvPr id="110" name="直接连接符 109"/>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1" name="等腰三角形 110"/>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2" name="组合 111"/>
          <p:cNvGrpSpPr/>
          <p:nvPr/>
        </p:nvGrpSpPr>
        <p:grpSpPr>
          <a:xfrm>
            <a:off x="9187936" y="4468736"/>
            <a:ext cx="1763789" cy="83731"/>
            <a:chOff x="9438903" y="4278302"/>
            <a:chExt cx="1763789" cy="83731"/>
          </a:xfrm>
        </p:grpSpPr>
        <p:cxnSp>
          <p:nvCxnSpPr>
            <p:cNvPr id="113" name="直接连接符 112"/>
            <p:cNvCxnSpPr/>
            <p:nvPr/>
          </p:nvCxnSpPr>
          <p:spPr>
            <a:xfrm>
              <a:off x="9438903"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4" name="等腰三角形 113"/>
            <p:cNvSpPr/>
            <p:nvPr/>
          </p:nvSpPr>
          <p:spPr>
            <a:xfrm flipV="1">
              <a:off x="10292222"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0" name="组合 119"/>
          <p:cNvGrpSpPr/>
          <p:nvPr/>
        </p:nvGrpSpPr>
        <p:grpSpPr>
          <a:xfrm>
            <a:off x="9187936" y="4468736"/>
            <a:ext cx="1763789" cy="83731"/>
            <a:chOff x="6591651" y="4278302"/>
            <a:chExt cx="1763789" cy="83731"/>
          </a:xfrm>
        </p:grpSpPr>
        <p:cxnSp>
          <p:nvCxnSpPr>
            <p:cNvPr id="121" name="直接连接符 120"/>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22" name="等腰三角形 121"/>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4" name="文本框 123"/>
          <p:cNvSpPr txBox="1"/>
          <p:nvPr/>
        </p:nvSpPr>
        <p:spPr>
          <a:xfrm>
            <a:off x="8958991" y="4630130"/>
            <a:ext cx="2278828" cy="874407"/>
          </a:xfrm>
          <a:prstGeom prst="rect">
            <a:avLst/>
          </a:prstGeom>
          <a:noFill/>
        </p:spPr>
        <p:txBody>
          <a:bodyPr wrap="square" rtlCol="0">
            <a:spAutoFit/>
          </a:bodyPr>
          <a:lstStyle/>
          <a:p>
            <a:pPr algn="ctr">
              <a:lnSpc>
                <a:spcPct val="15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人民大会堂等</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个首都标志性建筑建成</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文本框 126"/>
          <p:cNvSpPr txBox="1"/>
          <p:nvPr/>
        </p:nvSpPr>
        <p:spPr>
          <a:xfrm>
            <a:off x="9281724" y="3786530"/>
            <a:ext cx="1519061" cy="482715"/>
          </a:xfrm>
          <a:custGeom>
            <a:avLst/>
            <a:gdLst/>
            <a:ahLst/>
            <a:cxnLst/>
            <a:rect l="l" t="t" r="r" b="b"/>
            <a:pathLst>
              <a:path w="1519061" h="482715">
                <a:moveTo>
                  <a:pt x="1349115" y="108487"/>
                </a:moveTo>
                <a:cubicBezTo>
                  <a:pt x="1332791" y="108487"/>
                  <a:pt x="1318633" y="114459"/>
                  <a:pt x="1306641" y="126402"/>
                </a:cubicBezTo>
                <a:cubicBezTo>
                  <a:pt x="1294647" y="138345"/>
                  <a:pt x="1288651" y="152445"/>
                  <a:pt x="1288651" y="168702"/>
                </a:cubicBezTo>
                <a:cubicBezTo>
                  <a:pt x="1288651" y="184958"/>
                  <a:pt x="1294647" y="199058"/>
                  <a:pt x="1306641" y="211001"/>
                </a:cubicBezTo>
                <a:cubicBezTo>
                  <a:pt x="1318633" y="222945"/>
                  <a:pt x="1332791" y="228917"/>
                  <a:pt x="1349115" y="228917"/>
                </a:cubicBezTo>
                <a:cubicBezTo>
                  <a:pt x="1365439" y="228917"/>
                  <a:pt x="1379597" y="222945"/>
                  <a:pt x="1391589" y="211001"/>
                </a:cubicBezTo>
                <a:cubicBezTo>
                  <a:pt x="1403583" y="199058"/>
                  <a:pt x="1409579" y="184958"/>
                  <a:pt x="1409579" y="168702"/>
                </a:cubicBezTo>
                <a:cubicBezTo>
                  <a:pt x="1409579" y="152445"/>
                  <a:pt x="1403583" y="138345"/>
                  <a:pt x="1391589" y="126402"/>
                </a:cubicBezTo>
                <a:cubicBezTo>
                  <a:pt x="1379597" y="114459"/>
                  <a:pt x="1365439" y="108487"/>
                  <a:pt x="1349115" y="108487"/>
                </a:cubicBezTo>
                <a:close/>
                <a:moveTo>
                  <a:pt x="510915" y="108487"/>
                </a:moveTo>
                <a:cubicBezTo>
                  <a:pt x="494591" y="108487"/>
                  <a:pt x="480433" y="114459"/>
                  <a:pt x="468441" y="126402"/>
                </a:cubicBezTo>
                <a:cubicBezTo>
                  <a:pt x="456447" y="138345"/>
                  <a:pt x="450451" y="152445"/>
                  <a:pt x="450451" y="168702"/>
                </a:cubicBezTo>
                <a:cubicBezTo>
                  <a:pt x="450451" y="184958"/>
                  <a:pt x="456447" y="199058"/>
                  <a:pt x="468441" y="211001"/>
                </a:cubicBezTo>
                <a:cubicBezTo>
                  <a:pt x="480433" y="222945"/>
                  <a:pt x="494591" y="228917"/>
                  <a:pt x="510915" y="228917"/>
                </a:cubicBezTo>
                <a:cubicBezTo>
                  <a:pt x="527239" y="228917"/>
                  <a:pt x="541397" y="222945"/>
                  <a:pt x="553389" y="211001"/>
                </a:cubicBezTo>
                <a:cubicBezTo>
                  <a:pt x="565383" y="199058"/>
                  <a:pt x="571379" y="184958"/>
                  <a:pt x="571379" y="168702"/>
                </a:cubicBezTo>
                <a:cubicBezTo>
                  <a:pt x="571379" y="152445"/>
                  <a:pt x="565383" y="138345"/>
                  <a:pt x="553389" y="126402"/>
                </a:cubicBezTo>
                <a:cubicBezTo>
                  <a:pt x="541397" y="114459"/>
                  <a:pt x="527239" y="108487"/>
                  <a:pt x="510915" y="108487"/>
                </a:cubicBezTo>
                <a:close/>
                <a:moveTo>
                  <a:pt x="860593" y="7963"/>
                </a:moveTo>
                <a:lnTo>
                  <a:pt x="1090007" y="7963"/>
                </a:lnTo>
                <a:lnTo>
                  <a:pt x="1068609" y="91069"/>
                </a:lnTo>
                <a:lnTo>
                  <a:pt x="943701" y="91069"/>
                </a:lnTo>
                <a:lnTo>
                  <a:pt x="925287" y="155265"/>
                </a:lnTo>
                <a:cubicBezTo>
                  <a:pt x="973725" y="155265"/>
                  <a:pt x="1011961" y="168185"/>
                  <a:pt x="1039995" y="194023"/>
                </a:cubicBezTo>
                <a:cubicBezTo>
                  <a:pt x="1068029" y="219862"/>
                  <a:pt x="1082045" y="256134"/>
                  <a:pt x="1082045" y="302840"/>
                </a:cubicBezTo>
                <a:cubicBezTo>
                  <a:pt x="1082045" y="360479"/>
                  <a:pt x="1061237" y="405863"/>
                  <a:pt x="1019623" y="438992"/>
                </a:cubicBezTo>
                <a:cubicBezTo>
                  <a:pt x="982833" y="468141"/>
                  <a:pt x="937591" y="482715"/>
                  <a:pt x="883897" y="482715"/>
                </a:cubicBezTo>
                <a:cubicBezTo>
                  <a:pt x="859705" y="482715"/>
                  <a:pt x="830539" y="477713"/>
                  <a:pt x="796397" y="467708"/>
                </a:cubicBezTo>
                <a:lnTo>
                  <a:pt x="796397" y="366266"/>
                </a:lnTo>
                <a:cubicBezTo>
                  <a:pt x="819953" y="376551"/>
                  <a:pt x="844669" y="381693"/>
                  <a:pt x="870547" y="381693"/>
                </a:cubicBezTo>
                <a:cubicBezTo>
                  <a:pt x="937895" y="381693"/>
                  <a:pt x="971569" y="356894"/>
                  <a:pt x="971569" y="307296"/>
                </a:cubicBezTo>
                <a:cubicBezTo>
                  <a:pt x="971569" y="263321"/>
                  <a:pt x="934909" y="238688"/>
                  <a:pt x="861589" y="233395"/>
                </a:cubicBezTo>
                <a:cubicBezTo>
                  <a:pt x="853295" y="232732"/>
                  <a:pt x="843011" y="233064"/>
                  <a:pt x="830735" y="234391"/>
                </a:cubicBezTo>
                <a:cubicBezTo>
                  <a:pt x="816137" y="235718"/>
                  <a:pt x="806351" y="236381"/>
                  <a:pt x="801373" y="236381"/>
                </a:cubicBezTo>
                <a:close/>
                <a:moveTo>
                  <a:pt x="98533" y="7963"/>
                </a:moveTo>
                <a:lnTo>
                  <a:pt x="181640" y="7963"/>
                </a:lnTo>
                <a:lnTo>
                  <a:pt x="181640" y="472762"/>
                </a:lnTo>
                <a:lnTo>
                  <a:pt x="79125" y="472762"/>
                </a:lnTo>
                <a:lnTo>
                  <a:pt x="79125" y="186213"/>
                </a:lnTo>
                <a:lnTo>
                  <a:pt x="40822" y="209050"/>
                </a:lnTo>
                <a:cubicBezTo>
                  <a:pt x="25369" y="217655"/>
                  <a:pt x="11762" y="223116"/>
                  <a:pt x="0" y="225433"/>
                </a:cubicBezTo>
                <a:lnTo>
                  <a:pt x="0" y="118681"/>
                </a:lnTo>
                <a:cubicBezTo>
                  <a:pt x="46586" y="91538"/>
                  <a:pt x="79431" y="54632"/>
                  <a:pt x="98533" y="7963"/>
                </a:cubicBezTo>
                <a:close/>
                <a:moveTo>
                  <a:pt x="1351097" y="0"/>
                </a:moveTo>
                <a:cubicBezTo>
                  <a:pt x="1398867" y="0"/>
                  <a:pt x="1438507" y="15593"/>
                  <a:pt x="1470019" y="46779"/>
                </a:cubicBezTo>
                <a:cubicBezTo>
                  <a:pt x="1502713" y="79623"/>
                  <a:pt x="1519061" y="122753"/>
                  <a:pt x="1519061" y="176166"/>
                </a:cubicBezTo>
                <a:cubicBezTo>
                  <a:pt x="1519061" y="206357"/>
                  <a:pt x="1512267" y="235386"/>
                  <a:pt x="1498681" y="263254"/>
                </a:cubicBezTo>
                <a:cubicBezTo>
                  <a:pt x="1486747" y="287473"/>
                  <a:pt x="1465699" y="318161"/>
                  <a:pt x="1435535" y="355318"/>
                </a:cubicBezTo>
                <a:lnTo>
                  <a:pt x="1338587" y="474753"/>
                </a:lnTo>
                <a:lnTo>
                  <a:pt x="1209309" y="474753"/>
                </a:lnTo>
                <a:lnTo>
                  <a:pt x="1328641" y="327948"/>
                </a:lnTo>
                <a:cubicBezTo>
                  <a:pt x="1287213" y="322640"/>
                  <a:pt x="1253407" y="308706"/>
                  <a:pt x="1227223" y="286146"/>
                </a:cubicBezTo>
                <a:cubicBezTo>
                  <a:pt x="1195851" y="259273"/>
                  <a:pt x="1180165" y="222945"/>
                  <a:pt x="1180165" y="177162"/>
                </a:cubicBezTo>
                <a:cubicBezTo>
                  <a:pt x="1180165" y="122421"/>
                  <a:pt x="1196841" y="78794"/>
                  <a:pt x="1230193" y="46281"/>
                </a:cubicBezTo>
                <a:cubicBezTo>
                  <a:pt x="1262037" y="15427"/>
                  <a:pt x="1302339" y="0"/>
                  <a:pt x="1351097" y="0"/>
                </a:cubicBezTo>
                <a:close/>
                <a:moveTo>
                  <a:pt x="512897" y="0"/>
                </a:moveTo>
                <a:cubicBezTo>
                  <a:pt x="560667" y="0"/>
                  <a:pt x="600307" y="15593"/>
                  <a:pt x="631819" y="46779"/>
                </a:cubicBezTo>
                <a:cubicBezTo>
                  <a:pt x="664513" y="79623"/>
                  <a:pt x="680861" y="122753"/>
                  <a:pt x="680861" y="176166"/>
                </a:cubicBezTo>
                <a:cubicBezTo>
                  <a:pt x="680861" y="206357"/>
                  <a:pt x="674067" y="235386"/>
                  <a:pt x="660481" y="263254"/>
                </a:cubicBezTo>
                <a:cubicBezTo>
                  <a:pt x="648547" y="287473"/>
                  <a:pt x="627499" y="318161"/>
                  <a:pt x="597333" y="355318"/>
                </a:cubicBezTo>
                <a:lnTo>
                  <a:pt x="500387" y="474753"/>
                </a:lnTo>
                <a:lnTo>
                  <a:pt x="371108" y="474753"/>
                </a:lnTo>
                <a:lnTo>
                  <a:pt x="490441" y="327948"/>
                </a:lnTo>
                <a:cubicBezTo>
                  <a:pt x="449013" y="322640"/>
                  <a:pt x="415207" y="308706"/>
                  <a:pt x="389023" y="286146"/>
                </a:cubicBezTo>
                <a:cubicBezTo>
                  <a:pt x="357651" y="259273"/>
                  <a:pt x="341965" y="222945"/>
                  <a:pt x="341965" y="177162"/>
                </a:cubicBezTo>
                <a:cubicBezTo>
                  <a:pt x="341965" y="122421"/>
                  <a:pt x="358641" y="78794"/>
                  <a:pt x="391993" y="46281"/>
                </a:cubicBezTo>
                <a:cubicBezTo>
                  <a:pt x="423837" y="15427"/>
                  <a:pt x="464139" y="0"/>
                  <a:pt x="512897" y="0"/>
                </a:cubicBezTo>
                <a:close/>
              </a:path>
            </a:pathLst>
          </a:custGeom>
          <a:solidFill>
            <a:srgbClr val="40404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Aharoni" panose="02010803020104030203" pitchFamily="2" charset="-79"/>
              <a:cs typeface="Aharoni" panose="02010803020104030203" pitchFamily="2" charset="-79"/>
            </a:endParaRPr>
          </a:p>
        </p:txBody>
      </p:sp>
      <p:sp>
        <p:nvSpPr>
          <p:cNvPr id="88" name="矩形 87"/>
          <p:cNvSpPr/>
          <p:nvPr/>
        </p:nvSpPr>
        <p:spPr>
          <a:xfrm>
            <a:off x="379350" y="575127"/>
            <a:ext cx="7624484" cy="5831727"/>
          </a:xfrm>
          <a:prstGeom prst="rect">
            <a:avLst/>
          </a:prstGeom>
          <a:blipFill dpi="0" rotWithShape="1">
            <a:blip r:embed="rId1"/>
            <a:srcRect/>
            <a:stretch>
              <a:fillRect l="-9000" t="-9000" r="-9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a:off x="9187936" y="4468736"/>
            <a:ext cx="1763789" cy="83731"/>
            <a:chOff x="897145" y="4278302"/>
            <a:chExt cx="1763789" cy="83731"/>
          </a:xfrm>
        </p:grpSpPr>
        <p:cxnSp>
          <p:nvCxnSpPr>
            <p:cNvPr id="100" name="直接连接符 99"/>
            <p:cNvCxnSpPr/>
            <p:nvPr/>
          </p:nvCxnSpPr>
          <p:spPr>
            <a:xfrm>
              <a:off x="897145"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1" name="等腰三角形 100"/>
            <p:cNvSpPr/>
            <p:nvPr/>
          </p:nvSpPr>
          <p:spPr>
            <a:xfrm flipV="1">
              <a:off x="1750464"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3" name="组合 102"/>
          <p:cNvGrpSpPr/>
          <p:nvPr/>
        </p:nvGrpSpPr>
        <p:grpSpPr>
          <a:xfrm>
            <a:off x="9187936" y="4468736"/>
            <a:ext cx="1763789" cy="83731"/>
            <a:chOff x="3744398" y="4278302"/>
            <a:chExt cx="1763789" cy="83731"/>
          </a:xfrm>
        </p:grpSpPr>
        <p:cxnSp>
          <p:nvCxnSpPr>
            <p:cNvPr id="104" name="直接连接符 103"/>
            <p:cNvCxnSpPr/>
            <p:nvPr/>
          </p:nvCxnSpPr>
          <p:spPr>
            <a:xfrm>
              <a:off x="3744398"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05" name="等腰三角形 104"/>
            <p:cNvSpPr/>
            <p:nvPr/>
          </p:nvSpPr>
          <p:spPr>
            <a:xfrm flipV="1">
              <a:off x="4597717"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9" name="组合 108"/>
          <p:cNvGrpSpPr/>
          <p:nvPr/>
        </p:nvGrpSpPr>
        <p:grpSpPr>
          <a:xfrm>
            <a:off x="9187936" y="4468736"/>
            <a:ext cx="1763789" cy="83731"/>
            <a:chOff x="6591651" y="4278302"/>
            <a:chExt cx="1763789" cy="83731"/>
          </a:xfrm>
        </p:grpSpPr>
        <p:cxnSp>
          <p:nvCxnSpPr>
            <p:cNvPr id="110" name="直接连接符 109"/>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1" name="等腰三角形 110"/>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12" name="组合 111"/>
          <p:cNvGrpSpPr/>
          <p:nvPr/>
        </p:nvGrpSpPr>
        <p:grpSpPr>
          <a:xfrm>
            <a:off x="9187936" y="4468736"/>
            <a:ext cx="1763789" cy="83731"/>
            <a:chOff x="9438903" y="4278302"/>
            <a:chExt cx="1763789" cy="83731"/>
          </a:xfrm>
        </p:grpSpPr>
        <p:cxnSp>
          <p:nvCxnSpPr>
            <p:cNvPr id="113" name="直接连接符 112"/>
            <p:cNvCxnSpPr/>
            <p:nvPr/>
          </p:nvCxnSpPr>
          <p:spPr>
            <a:xfrm>
              <a:off x="9438903"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14" name="等腰三角形 113"/>
            <p:cNvSpPr/>
            <p:nvPr/>
          </p:nvSpPr>
          <p:spPr>
            <a:xfrm flipV="1">
              <a:off x="10292222"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6" name="文本框 115"/>
          <p:cNvSpPr txBox="1"/>
          <p:nvPr/>
        </p:nvSpPr>
        <p:spPr>
          <a:xfrm>
            <a:off x="9280729" y="3778319"/>
            <a:ext cx="1521051" cy="488189"/>
          </a:xfrm>
          <a:custGeom>
            <a:avLst/>
            <a:gdLst/>
            <a:ahLst/>
            <a:cxnLst/>
            <a:rect l="l" t="t" r="r" b="b"/>
            <a:pathLst>
              <a:path w="1521051" h="488189">
                <a:moveTo>
                  <a:pt x="933001" y="259273"/>
                </a:moveTo>
                <a:cubicBezTo>
                  <a:pt x="916677" y="259273"/>
                  <a:pt x="902519" y="265186"/>
                  <a:pt x="890526" y="277013"/>
                </a:cubicBezTo>
                <a:cubicBezTo>
                  <a:pt x="878533" y="288840"/>
                  <a:pt x="872537" y="303081"/>
                  <a:pt x="872537" y="319737"/>
                </a:cubicBezTo>
                <a:cubicBezTo>
                  <a:pt x="872537" y="336060"/>
                  <a:pt x="878533" y="350136"/>
                  <a:pt x="890526" y="361962"/>
                </a:cubicBezTo>
                <a:cubicBezTo>
                  <a:pt x="902519" y="373789"/>
                  <a:pt x="916677" y="379703"/>
                  <a:pt x="933001" y="379703"/>
                </a:cubicBezTo>
                <a:cubicBezTo>
                  <a:pt x="949324" y="379703"/>
                  <a:pt x="963483" y="373789"/>
                  <a:pt x="975476" y="361962"/>
                </a:cubicBezTo>
                <a:cubicBezTo>
                  <a:pt x="987468" y="350136"/>
                  <a:pt x="993465" y="336060"/>
                  <a:pt x="993465" y="319737"/>
                </a:cubicBezTo>
                <a:cubicBezTo>
                  <a:pt x="993465" y="303081"/>
                  <a:pt x="987468" y="288840"/>
                  <a:pt x="975476" y="277013"/>
                </a:cubicBezTo>
                <a:cubicBezTo>
                  <a:pt x="963483" y="265186"/>
                  <a:pt x="949324" y="259273"/>
                  <a:pt x="933001" y="259273"/>
                </a:cubicBezTo>
                <a:close/>
                <a:moveTo>
                  <a:pt x="510915" y="113961"/>
                </a:moveTo>
                <a:cubicBezTo>
                  <a:pt x="494591" y="113961"/>
                  <a:pt x="480433" y="119932"/>
                  <a:pt x="468440" y="131876"/>
                </a:cubicBezTo>
                <a:cubicBezTo>
                  <a:pt x="456448" y="143819"/>
                  <a:pt x="450451" y="157919"/>
                  <a:pt x="450451" y="174176"/>
                </a:cubicBezTo>
                <a:cubicBezTo>
                  <a:pt x="450451" y="190432"/>
                  <a:pt x="456448" y="204532"/>
                  <a:pt x="468440" y="216475"/>
                </a:cubicBezTo>
                <a:cubicBezTo>
                  <a:pt x="480433" y="228419"/>
                  <a:pt x="494591" y="234391"/>
                  <a:pt x="510915" y="234391"/>
                </a:cubicBezTo>
                <a:cubicBezTo>
                  <a:pt x="527239" y="234391"/>
                  <a:pt x="541397" y="228419"/>
                  <a:pt x="553390" y="216475"/>
                </a:cubicBezTo>
                <a:cubicBezTo>
                  <a:pt x="565382" y="204532"/>
                  <a:pt x="571379" y="190432"/>
                  <a:pt x="571379" y="174176"/>
                </a:cubicBezTo>
                <a:cubicBezTo>
                  <a:pt x="571379" y="157919"/>
                  <a:pt x="565382" y="143819"/>
                  <a:pt x="553390" y="131876"/>
                </a:cubicBezTo>
                <a:cubicBezTo>
                  <a:pt x="541397" y="119932"/>
                  <a:pt x="527239" y="113961"/>
                  <a:pt x="510915" y="113961"/>
                </a:cubicBezTo>
                <a:close/>
                <a:moveTo>
                  <a:pt x="1351106" y="105501"/>
                </a:moveTo>
                <a:cubicBezTo>
                  <a:pt x="1332449" y="105501"/>
                  <a:pt x="1317458" y="118821"/>
                  <a:pt x="1306131" y="145460"/>
                </a:cubicBezTo>
                <a:cubicBezTo>
                  <a:pt x="1295805" y="170430"/>
                  <a:pt x="1290642" y="201893"/>
                  <a:pt x="1290642" y="239849"/>
                </a:cubicBezTo>
                <a:cubicBezTo>
                  <a:pt x="1290642" y="333748"/>
                  <a:pt x="1310796" y="380698"/>
                  <a:pt x="1351106" y="380698"/>
                </a:cubicBezTo>
                <a:cubicBezTo>
                  <a:pt x="1391415" y="380698"/>
                  <a:pt x="1411569" y="333748"/>
                  <a:pt x="1411569" y="239849"/>
                </a:cubicBezTo>
                <a:cubicBezTo>
                  <a:pt x="1411569" y="201893"/>
                  <a:pt x="1406406" y="170430"/>
                  <a:pt x="1396080" y="145460"/>
                </a:cubicBezTo>
                <a:cubicBezTo>
                  <a:pt x="1384754" y="118821"/>
                  <a:pt x="1369762" y="105501"/>
                  <a:pt x="1351106" y="105501"/>
                </a:cubicBezTo>
                <a:close/>
                <a:moveTo>
                  <a:pt x="943529" y="13437"/>
                </a:moveTo>
                <a:lnTo>
                  <a:pt x="1072808" y="13437"/>
                </a:lnTo>
                <a:lnTo>
                  <a:pt x="953474" y="159744"/>
                </a:lnTo>
                <a:cubicBezTo>
                  <a:pt x="994903" y="165063"/>
                  <a:pt x="1028709" y="179017"/>
                  <a:pt x="1054893" y="201608"/>
                </a:cubicBezTo>
                <a:cubicBezTo>
                  <a:pt x="1086265" y="228854"/>
                  <a:pt x="1101951" y="265237"/>
                  <a:pt x="1101951" y="310756"/>
                </a:cubicBezTo>
                <a:cubicBezTo>
                  <a:pt x="1101951" y="365579"/>
                  <a:pt x="1085275" y="409439"/>
                  <a:pt x="1051922" y="442336"/>
                </a:cubicBezTo>
                <a:cubicBezTo>
                  <a:pt x="1020078" y="472905"/>
                  <a:pt x="979777" y="488189"/>
                  <a:pt x="931018" y="488189"/>
                </a:cubicBezTo>
                <a:cubicBezTo>
                  <a:pt x="883249" y="488189"/>
                  <a:pt x="843609" y="472596"/>
                  <a:pt x="812097" y="441411"/>
                </a:cubicBezTo>
                <a:cubicBezTo>
                  <a:pt x="779402" y="408898"/>
                  <a:pt x="763055" y="365769"/>
                  <a:pt x="763055" y="312023"/>
                </a:cubicBezTo>
                <a:cubicBezTo>
                  <a:pt x="763055" y="281833"/>
                  <a:pt x="769849" y="252803"/>
                  <a:pt x="783435" y="224935"/>
                </a:cubicBezTo>
                <a:cubicBezTo>
                  <a:pt x="795369" y="200717"/>
                  <a:pt x="816417" y="170029"/>
                  <a:pt x="846582" y="132871"/>
                </a:cubicBezTo>
                <a:close/>
                <a:moveTo>
                  <a:pt x="98533" y="13437"/>
                </a:moveTo>
                <a:lnTo>
                  <a:pt x="181640" y="13437"/>
                </a:lnTo>
                <a:lnTo>
                  <a:pt x="181640" y="478236"/>
                </a:lnTo>
                <a:lnTo>
                  <a:pt x="79125" y="478236"/>
                </a:lnTo>
                <a:lnTo>
                  <a:pt x="79125" y="191687"/>
                </a:lnTo>
                <a:lnTo>
                  <a:pt x="40822" y="214524"/>
                </a:lnTo>
                <a:cubicBezTo>
                  <a:pt x="25369" y="223129"/>
                  <a:pt x="11762" y="228590"/>
                  <a:pt x="0" y="230907"/>
                </a:cubicBezTo>
                <a:lnTo>
                  <a:pt x="0" y="124155"/>
                </a:lnTo>
                <a:cubicBezTo>
                  <a:pt x="46586" y="97012"/>
                  <a:pt x="79431" y="60106"/>
                  <a:pt x="98533" y="13437"/>
                </a:cubicBezTo>
                <a:close/>
                <a:moveTo>
                  <a:pt x="512898" y="5474"/>
                </a:moveTo>
                <a:cubicBezTo>
                  <a:pt x="560666" y="5474"/>
                  <a:pt x="600307" y="21067"/>
                  <a:pt x="631819" y="52253"/>
                </a:cubicBezTo>
                <a:cubicBezTo>
                  <a:pt x="664513" y="85097"/>
                  <a:pt x="680860" y="128227"/>
                  <a:pt x="680860" y="181640"/>
                </a:cubicBezTo>
                <a:cubicBezTo>
                  <a:pt x="680860" y="211831"/>
                  <a:pt x="674067" y="240860"/>
                  <a:pt x="660480" y="268728"/>
                </a:cubicBezTo>
                <a:cubicBezTo>
                  <a:pt x="648547" y="292947"/>
                  <a:pt x="627498" y="323635"/>
                  <a:pt x="597334" y="360792"/>
                </a:cubicBezTo>
                <a:lnTo>
                  <a:pt x="500387" y="480227"/>
                </a:lnTo>
                <a:lnTo>
                  <a:pt x="371108" y="480227"/>
                </a:lnTo>
                <a:lnTo>
                  <a:pt x="490442" y="333422"/>
                </a:lnTo>
                <a:cubicBezTo>
                  <a:pt x="449013" y="328114"/>
                  <a:pt x="415207" y="314179"/>
                  <a:pt x="389023" y="291620"/>
                </a:cubicBezTo>
                <a:cubicBezTo>
                  <a:pt x="357651" y="264747"/>
                  <a:pt x="341965" y="228419"/>
                  <a:pt x="341965" y="182636"/>
                </a:cubicBezTo>
                <a:cubicBezTo>
                  <a:pt x="341965" y="127895"/>
                  <a:pt x="358641" y="84268"/>
                  <a:pt x="391994" y="51755"/>
                </a:cubicBezTo>
                <a:cubicBezTo>
                  <a:pt x="423838" y="20901"/>
                  <a:pt x="464139" y="5474"/>
                  <a:pt x="512898" y="5474"/>
                </a:cubicBezTo>
                <a:close/>
                <a:moveTo>
                  <a:pt x="1351106" y="0"/>
                </a:moveTo>
                <a:cubicBezTo>
                  <a:pt x="1403778" y="0"/>
                  <a:pt x="1445850" y="24053"/>
                  <a:pt x="1477321" y="72159"/>
                </a:cubicBezTo>
                <a:cubicBezTo>
                  <a:pt x="1506474" y="116615"/>
                  <a:pt x="1521051" y="172185"/>
                  <a:pt x="1521051" y="238869"/>
                </a:cubicBezTo>
                <a:cubicBezTo>
                  <a:pt x="1521051" y="312189"/>
                  <a:pt x="1506474" y="371409"/>
                  <a:pt x="1477321" y="416528"/>
                </a:cubicBezTo>
                <a:cubicBezTo>
                  <a:pt x="1446513" y="464302"/>
                  <a:pt x="1404442" y="488189"/>
                  <a:pt x="1351106" y="488189"/>
                </a:cubicBezTo>
                <a:cubicBezTo>
                  <a:pt x="1297770" y="488189"/>
                  <a:pt x="1255698" y="464302"/>
                  <a:pt x="1224891" y="416528"/>
                </a:cubicBezTo>
                <a:cubicBezTo>
                  <a:pt x="1195737" y="371409"/>
                  <a:pt x="1181160" y="312189"/>
                  <a:pt x="1181160" y="238869"/>
                </a:cubicBezTo>
                <a:cubicBezTo>
                  <a:pt x="1181160" y="172185"/>
                  <a:pt x="1195737" y="116615"/>
                  <a:pt x="1224891" y="72159"/>
                </a:cubicBezTo>
                <a:cubicBezTo>
                  <a:pt x="1256361" y="24053"/>
                  <a:pt x="1298433" y="0"/>
                  <a:pt x="1351106" y="0"/>
                </a:cubicBezTo>
                <a:close/>
              </a:path>
            </a:pathLst>
          </a:custGeom>
          <a:solidFill>
            <a:schemeClr val="tx1">
              <a:lumMod val="75000"/>
              <a:lumOff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solidFill>
                <a:schemeClr val="tx1">
                  <a:lumMod val="75000"/>
                  <a:lumOff val="25000"/>
                </a:scheme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118" name="文本框 117"/>
          <p:cNvSpPr txBox="1"/>
          <p:nvPr/>
        </p:nvSpPr>
        <p:spPr>
          <a:xfrm>
            <a:off x="8468614" y="4670967"/>
            <a:ext cx="3259582" cy="369332"/>
          </a:xfrm>
          <a:prstGeom prst="rect">
            <a:avLst/>
          </a:prstGeom>
          <a:noFill/>
        </p:spPr>
        <p:txBody>
          <a:bodyPr wrap="square"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第一艘万吨级远洋货轮下水</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20" name="组合 119"/>
          <p:cNvGrpSpPr/>
          <p:nvPr/>
        </p:nvGrpSpPr>
        <p:grpSpPr>
          <a:xfrm>
            <a:off x="9187936" y="4468736"/>
            <a:ext cx="1763789" cy="83731"/>
            <a:chOff x="6591651" y="4278302"/>
            <a:chExt cx="1763789" cy="83731"/>
          </a:xfrm>
        </p:grpSpPr>
        <p:cxnSp>
          <p:nvCxnSpPr>
            <p:cNvPr id="121" name="直接连接符 120"/>
            <p:cNvCxnSpPr/>
            <p:nvPr/>
          </p:nvCxnSpPr>
          <p:spPr>
            <a:xfrm>
              <a:off x="6591651" y="4278303"/>
              <a:ext cx="1763789" cy="0"/>
            </a:xfrm>
            <a:prstGeom prst="line">
              <a:avLst/>
            </a:prstGeom>
            <a:ln w="22225">
              <a:solidFill>
                <a:srgbClr val="9E2824"/>
              </a:solidFill>
            </a:ln>
          </p:spPr>
          <p:style>
            <a:lnRef idx="1">
              <a:schemeClr val="accent1"/>
            </a:lnRef>
            <a:fillRef idx="0">
              <a:schemeClr val="accent1"/>
            </a:fillRef>
            <a:effectRef idx="0">
              <a:schemeClr val="accent1"/>
            </a:effectRef>
            <a:fontRef idx="minor">
              <a:schemeClr val="tx1"/>
            </a:fontRef>
          </p:style>
        </p:cxnSp>
        <p:sp>
          <p:nvSpPr>
            <p:cNvPr id="122" name="等腰三角形 121"/>
            <p:cNvSpPr/>
            <p:nvPr/>
          </p:nvSpPr>
          <p:spPr>
            <a:xfrm flipV="1">
              <a:off x="7444970" y="4278302"/>
              <a:ext cx="57150" cy="83731"/>
            </a:xfrm>
            <a:prstGeom prst="triangle">
              <a:avLst/>
            </a:prstGeom>
            <a:solidFill>
              <a:srgbClr val="9E2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2" name="矩形 81"/>
          <p:cNvSpPr/>
          <p:nvPr/>
        </p:nvSpPr>
        <p:spPr>
          <a:xfrm>
            <a:off x="359076" y="660748"/>
            <a:ext cx="7600950" cy="5799940"/>
          </a:xfrm>
          <a:prstGeom prst="rect">
            <a:avLst/>
          </a:prstGeom>
          <a:blipFill>
            <a:blip r:embed="rId1">
              <a:duotone>
                <a:prstClr val="black"/>
                <a:schemeClr val="tx2">
                  <a:tint val="45000"/>
                  <a:satMod val="400000"/>
                </a:schemeClr>
              </a:duotone>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93925"/>
            <a:ext cx="12192000" cy="2759075"/>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6" name="文本框 5"/>
          <p:cNvSpPr txBox="1"/>
          <p:nvPr/>
        </p:nvSpPr>
        <p:spPr>
          <a:xfrm>
            <a:off x="9509599" y="3186971"/>
            <a:ext cx="1338828" cy="395301"/>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5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1500" dirty="0">
                <a:solidFill>
                  <a:schemeClr val="tx1">
                    <a:lumMod val="85000"/>
                    <a:lumOff val="15000"/>
                  </a:schemeClr>
                </a:solidFill>
              </a:rPr>
              <a:t>两弹一星</a:t>
            </a:r>
            <a:r>
              <a:rPr lang="zh-CN" altLang="en-US" sz="1500" dirty="0">
                <a:solidFill>
                  <a:schemeClr val="tx1">
                    <a:lumMod val="85000"/>
                    <a:lumOff val="15000"/>
                  </a:schemeClr>
                </a:solidFill>
                <a:latin typeface="楷体" panose="02010609060101010101" pitchFamily="49" charset="-122"/>
                <a:ea typeface="楷体" panose="02010609060101010101" pitchFamily="49" charset="-122"/>
              </a:rPr>
              <a:t>”</a:t>
            </a:r>
            <a:endParaRPr lang="zh-CN" altLang="en-US" sz="1500" dirty="0">
              <a:solidFill>
                <a:schemeClr val="tx1">
                  <a:lumMod val="85000"/>
                  <a:lumOff val="15000"/>
                </a:schemeClr>
              </a:solidFill>
              <a:latin typeface="楷体" panose="02010609060101010101" pitchFamily="49" charset="-122"/>
              <a:ea typeface="楷体" panose="02010609060101010101" pitchFamily="49" charset="-122"/>
            </a:endParaRPr>
          </a:p>
        </p:txBody>
      </p:sp>
      <p:grpSp>
        <p:nvGrpSpPr>
          <p:cNvPr id="9" name="组合 8"/>
          <p:cNvGrpSpPr/>
          <p:nvPr/>
        </p:nvGrpSpPr>
        <p:grpSpPr>
          <a:xfrm>
            <a:off x="9874172" y="3977601"/>
            <a:ext cx="613495" cy="612622"/>
            <a:chOff x="10027920" y="1418508"/>
            <a:chExt cx="613495" cy="612622"/>
          </a:xfrm>
        </p:grpSpPr>
        <p:sp>
          <p:nvSpPr>
            <p:cNvPr id="7" name="椭圆 6"/>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îṥḻïḋè"/>
          <p:cNvSpPr/>
          <p:nvPr/>
        </p:nvSpPr>
        <p:spPr bwMode="auto">
          <a:xfrm>
            <a:off x="313863" y="5116052"/>
            <a:ext cx="7933412"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p>
        </p:txBody>
      </p:sp>
      <p:pic>
        <p:nvPicPr>
          <p:cNvPr id="10" name="video-[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804280" y="1514562"/>
            <a:ext cx="6944592" cy="3906332"/>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812" y="3743259"/>
            <a:ext cx="12197812" cy="3114742"/>
            <a:chOff x="-5812" y="3743259"/>
            <a:chExt cx="12197812" cy="3114742"/>
          </a:xfrm>
        </p:grpSpPr>
        <p:sp>
          <p:nvSpPr>
            <p:cNvPr id="7" name="矩形 6"/>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8" name="图片 7"/>
            <p:cNvPicPr>
              <a:picLocks noChangeAspect="1"/>
            </p:cNvPicPr>
            <p:nvPr/>
          </p:nvPicPr>
          <p:blipFill rotWithShape="1">
            <a:blip r:embed="rId1"/>
            <a:srcRect t="23109" r="6302" b="43091"/>
            <a:stretch>
              <a:fillRect/>
            </a:stretch>
          </p:blipFill>
          <p:spPr>
            <a:xfrm flipH="1" flipV="1">
              <a:off x="0" y="3759199"/>
              <a:ext cx="12192000" cy="3098798"/>
            </a:xfrm>
            <a:prstGeom prst="rect">
              <a:avLst/>
            </a:prstGeom>
          </p:spPr>
        </p:pic>
      </p:grpSp>
      <p:sp>
        <p:nvSpPr>
          <p:cNvPr id="9" name="矩形 8"/>
          <p:cNvSpPr/>
          <p:nvPr/>
        </p:nvSpPr>
        <p:spPr>
          <a:xfrm>
            <a:off x="5579681" y="2041231"/>
            <a:ext cx="5803900" cy="317833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17175" y="2041231"/>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flipH="1">
            <a:off x="5731689" y="5216438"/>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11771" y="6135564"/>
            <a:ext cx="6147298" cy="276999"/>
          </a:xfrm>
          <a:prstGeom prst="rect">
            <a:avLst/>
          </a:prstGeom>
          <a:noFill/>
        </p:spPr>
        <p:txBody>
          <a:bodyPr wrap="square">
            <a:spAutoFit/>
          </a:bodyPr>
          <a:lstStyle/>
          <a:p>
            <a:pPr algn="ct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1955</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年，屠呦呦开始进入卫生部中医研究院中药研究所实验室工作</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5939380" y="2660943"/>
            <a:ext cx="4884516" cy="1938992"/>
          </a:xfrm>
          <a:prstGeom prst="rect">
            <a:avLst/>
          </a:prstGeom>
          <a:noFill/>
        </p:spPr>
        <p:txBody>
          <a:bodyPr wrap="square" rtlCol="0" anchor="t">
            <a:spAutoFit/>
          </a:bodyPr>
          <a:lstStyle/>
          <a:p>
            <a:pPr algn="just">
              <a:lnSpc>
                <a:spcPct val="150000"/>
              </a:lnSpc>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1971年10月4日</a:t>
            </a:r>
            <a:r>
              <a:rPr lang="zh-CN" altLang="en-US"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sym typeface="+mn-ea"/>
              </a:rPr>
              <a:t>屠呦呦</a:t>
            </a:r>
            <a:r>
              <a:rPr lang="zh-CN" altLang="en-US" sz="2000" dirty="0">
                <a:latin typeface="微软雅黑" panose="020B0503020204020204" pitchFamily="34" charset="-122"/>
                <a:ea typeface="微软雅黑" panose="020B0503020204020204" pitchFamily="34" charset="-122"/>
              </a:rPr>
              <a:t>发现191号青蒿乙醚中性提取物样品对疟原虫的抑制率达到100%。临床阶段，又以身试药，亲自证实了青蒿素抗疟疗效的安全可靠。</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2"/>
          <a:srcRect b="6400"/>
          <a:stretch>
            <a:fillRect/>
          </a:stretch>
        </p:blipFill>
        <p:spPr>
          <a:xfrm>
            <a:off x="991160" y="808224"/>
            <a:ext cx="4588521" cy="5218255"/>
          </a:xfrm>
          <a:prstGeom prst="rect">
            <a:avLst/>
          </a:prstGeom>
          <a:blipFill dpi="0" rotWithShape="1">
            <a:blip r:embed="rId3"/>
            <a:srcRect/>
            <a:stretch>
              <a:fillRect r="-1000"/>
            </a:stretch>
          </a:blipFill>
          <a:ln>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193925"/>
            <a:ext cx="12192000" cy="2759075"/>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6" name="文本框 5"/>
          <p:cNvSpPr txBox="1"/>
          <p:nvPr/>
        </p:nvSpPr>
        <p:spPr>
          <a:xfrm>
            <a:off x="8355437" y="3186971"/>
            <a:ext cx="3647152" cy="397801"/>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500" dirty="0">
                <a:solidFill>
                  <a:schemeClr val="tx1">
                    <a:lumMod val="85000"/>
                    <a:lumOff val="15000"/>
                  </a:schemeClr>
                </a:solidFill>
              </a:rPr>
              <a:t>恢复中华人民共和国在联合国的合法席位</a:t>
            </a:r>
            <a:endParaRPr lang="zh-CN" altLang="en-US" sz="1500" dirty="0">
              <a:solidFill>
                <a:schemeClr val="tx1">
                  <a:lumMod val="85000"/>
                  <a:lumOff val="15000"/>
                </a:schemeClr>
              </a:solidFill>
            </a:endParaRPr>
          </a:p>
        </p:txBody>
      </p:sp>
      <p:grpSp>
        <p:nvGrpSpPr>
          <p:cNvPr id="9" name="组合 8"/>
          <p:cNvGrpSpPr/>
          <p:nvPr/>
        </p:nvGrpSpPr>
        <p:grpSpPr>
          <a:xfrm>
            <a:off x="9874172" y="3977601"/>
            <a:ext cx="613495" cy="612622"/>
            <a:chOff x="10027920" y="1418508"/>
            <a:chExt cx="613495" cy="612622"/>
          </a:xfrm>
        </p:grpSpPr>
        <p:sp>
          <p:nvSpPr>
            <p:cNvPr id="7" name="椭圆 6"/>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îṥḻïḋè"/>
          <p:cNvSpPr/>
          <p:nvPr/>
        </p:nvSpPr>
        <p:spPr bwMode="auto">
          <a:xfrm>
            <a:off x="313863" y="5116052"/>
            <a:ext cx="7933412"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p>
        </p:txBody>
      </p:sp>
      <p:pic>
        <p:nvPicPr>
          <p:cNvPr id="12" name="video-[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719388" y="1414566"/>
            <a:ext cx="7122362" cy="4006328"/>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80000">
                <p:cTn id="2" fill="hold" display="0">
                  <p:stCondLst>
                    <p:cond delay="indefinite"/>
                  </p:stCondLst>
                </p:cTn>
                <p:tgtEl>
                  <p:spTgt spid="12"/>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8" name="矩形 7"/>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二、如何认识初步探索的意义和经验教训？</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13" name="图文框 12"/>
          <p:cNvSpPr/>
          <p:nvPr/>
        </p:nvSpPr>
        <p:spPr>
          <a:xfrm>
            <a:off x="825499" y="622300"/>
            <a:ext cx="10541002" cy="5675846"/>
          </a:xfrm>
          <a:prstGeom prst="frame">
            <a:avLst>
              <a:gd name="adj1" fmla="val 5202"/>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45754" y="950391"/>
            <a:ext cx="9893147" cy="5021426"/>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37184" y="1133829"/>
            <a:ext cx="8517632" cy="4683333"/>
          </a:xfrm>
          <a:prstGeom prst="rect">
            <a:avLst/>
          </a:prstGeom>
        </p:spPr>
        <p:txBody>
          <a:bodyPr wrap="square">
            <a:spAutoFit/>
          </a:bodyPr>
          <a:lstStyle/>
          <a:p>
            <a:pPr indent="457200" algn="just" fontAlgn="auto">
              <a:lnSpc>
                <a:spcPct val="150000"/>
              </a:lnSpc>
            </a:pPr>
            <a:r>
              <a:rPr lang="zh-CN" altLang="en-US" sz="2200" b="1" dirty="0">
                <a:latin typeface="楷体" panose="02010609060101010101" pitchFamily="49" charset="-122"/>
                <a:ea typeface="楷体" panose="02010609060101010101" pitchFamily="49" charset="-122"/>
              </a:rPr>
              <a:t> 经过实施几个五年计划，我国建立起独立的比较完整的工业体系和国民经济体系，农业生产条件显著改变，教育、科学、文化、卫生、体育事业有很大发展。“两弹一星”等国防尖端科技不断取得突破，国防工业从无到有逐步发展起来。人民解放军得到壮大和提高，由单一的陆军发展成为包括海军、空军和其他技术兵种在内的合成军队，为巩固新生人民政权、确立中国大国地位、维护中华民族尊严提供了坚强后盾。</a:t>
            </a:r>
            <a:endParaRPr lang="zh-CN" altLang="en-US" sz="2200" b="1" dirty="0">
              <a:latin typeface="楷体" panose="02010609060101010101" pitchFamily="49" charset="-122"/>
              <a:ea typeface="楷体" panose="02010609060101010101" pitchFamily="49"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2021</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11</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11</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ïṣļïḍe"/>
          <p:cNvSpPr/>
          <p:nvPr/>
        </p:nvSpPr>
        <p:spPr>
          <a:xfrm>
            <a:off x="666750" y="2271860"/>
            <a:ext cx="3394015" cy="878154"/>
          </a:xfrm>
          <a:prstGeom prst="cube">
            <a:avLst>
              <a:gd name="adj" fmla="val 11954"/>
            </a:avLst>
          </a:prstGeom>
          <a:gradFill flip="none" rotWithShape="1">
            <a:gsLst>
              <a:gs pos="100000">
                <a:srgbClr val="E06000"/>
              </a:gs>
              <a:gs pos="0">
                <a:srgbClr val="C00000"/>
              </a:gs>
              <a:gs pos="54000">
                <a:srgbClr val="EB3F12"/>
              </a:gs>
            </a:gsLst>
            <a:lin ang="0" scaled="1"/>
            <a:tileRect/>
          </a:gra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宝贵经验</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 name="î$lîďê"/>
          <p:cNvSpPr/>
          <p:nvPr/>
        </p:nvSpPr>
        <p:spPr bwMode="auto">
          <a:xfrm>
            <a:off x="587025" y="3285480"/>
            <a:ext cx="3499553" cy="199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关于社会主义建设的正确的理论原则和经验总结，对我国社会主义建设发挥了重要指导作用。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7" name="išlîḑê"/>
          <p:cNvSpPr/>
          <p:nvPr/>
        </p:nvSpPr>
        <p:spPr>
          <a:xfrm>
            <a:off x="4398994" y="2271858"/>
            <a:ext cx="3394015" cy="878155"/>
          </a:xfrm>
          <a:prstGeom prst="cube">
            <a:avLst>
              <a:gd name="adj" fmla="val 8474"/>
            </a:avLst>
          </a:prstGeom>
          <a:gradFill>
            <a:gsLst>
              <a:gs pos="100000">
                <a:srgbClr val="7A0B10"/>
              </a:gs>
              <a:gs pos="0">
                <a:srgbClr val="BE1212"/>
              </a:gs>
            </a:gsLst>
            <a:lin ang="0" scaled="0"/>
          </a:gra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理论准备</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îṥḷïdê"/>
          <p:cNvSpPr/>
          <p:nvPr/>
        </p:nvSpPr>
        <p:spPr bwMode="auto">
          <a:xfrm>
            <a:off x="4338612" y="3285480"/>
            <a:ext cx="3499553" cy="199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党在社会主义建设实践中提出了许多正确主张，当时没有真正落实，改革开放后得到了真正贯彻，将来还会继续坚持和发展。</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8" name="íṩľîḋé"/>
          <p:cNvSpPr/>
          <p:nvPr/>
        </p:nvSpPr>
        <p:spPr>
          <a:xfrm>
            <a:off x="8131235" y="2271858"/>
            <a:ext cx="3394015" cy="878156"/>
          </a:xfrm>
          <a:prstGeom prst="cube">
            <a:avLst>
              <a:gd name="adj" fmla="val 5865"/>
            </a:avLst>
          </a:prstGeom>
          <a:gradFill>
            <a:gsLst>
              <a:gs pos="100000">
                <a:schemeClr val="accent1">
                  <a:lumMod val="50000"/>
                </a:schemeClr>
              </a:gs>
              <a:gs pos="0">
                <a:schemeClr val="accent1"/>
              </a:gs>
            </a:gsLst>
            <a:lin ang="0" scaled="0"/>
          </a:gra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zh-CN" altLang="en-US" sz="2000" b="1" dirty="0">
                <a:latin typeface="微软雅黑" panose="020B0503020204020204" pitchFamily="34" charset="-122"/>
                <a:ea typeface="微软雅黑" panose="020B0503020204020204" pitchFamily="34" charset="-122"/>
                <a:cs typeface="+mn-ea"/>
                <a:sym typeface="+mn-lt"/>
              </a:rPr>
              <a:t>物质基础</a:t>
            </a:r>
            <a:endParaRPr lang="en-US" altLang="zh-CN"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9" name="ï$ļîdê"/>
          <p:cNvSpPr/>
          <p:nvPr/>
        </p:nvSpPr>
        <p:spPr bwMode="auto">
          <a:xfrm>
            <a:off x="8131235" y="3285480"/>
            <a:ext cx="3394015" cy="199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just">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我国经济保持了较快的增长，取得了一系列成果，为改革开放以后的现代化建设奠定了重要的物质基础。</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1511301" y="872613"/>
            <a:ext cx="9710880"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     为在新的历史时期开创中国特色社会主义提供了宝贵经验、理论准备和物质基础</a:t>
            </a:r>
            <a:endParaRPr lang="zh-CN" altLang="en-US" sz="2000" b="1" dirty="0">
              <a:latin typeface="微软雅黑" panose="020B0503020204020204" pitchFamily="34" charset="-122"/>
              <a:ea typeface="微软雅黑" panose="020B0503020204020204" pitchFamily="34" charset="-122"/>
            </a:endParaRPr>
          </a:p>
        </p:txBody>
      </p:sp>
      <p:sp>
        <p:nvSpPr>
          <p:cNvPr id="33" name="矩形: 对角圆角 41"/>
          <p:cNvSpPr>
            <a:spLocks noChangeAspect="1"/>
          </p:cNvSpPr>
          <p:nvPr/>
        </p:nvSpPr>
        <p:spPr>
          <a:xfrm rot="18900000">
            <a:off x="1478513" y="883844"/>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2590800" y="1295400"/>
            <a:ext cx="7608888" cy="439737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88925">
              <a:spcBef>
                <a:spcPct val="20000"/>
              </a:spcBef>
              <a:buChar char="•"/>
              <a:tabLst>
                <a:tab pos="5280025" algn="r"/>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280025" algn="r"/>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280025" algn="r"/>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280025" algn="r"/>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280025" algn="r"/>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280025" algn="r"/>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280025" algn="r"/>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280025" algn="r"/>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280025" algn="r"/>
              </a:tabLst>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zh-CN" sz="2800" b="1">
                <a:solidFill>
                  <a:srgbClr val="CC0000"/>
                </a:solidFill>
                <a:latin typeface="黑体" panose="02010609060101010101" charset="-122"/>
                <a:ea typeface="黑体" panose="02010609060101010101" charset="-122"/>
                <a:sym typeface="Wingdings" panose="05000000000000000000" pitchFamily="2" charset="2"/>
              </a:rPr>
              <a:t>1、列宁时期：</a:t>
            </a:r>
            <a:endParaRPr lang="zh-CN" altLang="zh-CN" sz="2800" b="1">
              <a:solidFill>
                <a:srgbClr val="CC0000"/>
              </a:solidFill>
              <a:latin typeface="黑体" panose="02010609060101010101" charset="-122"/>
              <a:ea typeface="黑体" panose="02010609060101010101" charset="-122"/>
              <a:sym typeface="Wingdings" panose="05000000000000000000" pitchFamily="2" charset="2"/>
            </a:endParaRPr>
          </a:p>
          <a:p>
            <a:pPr eaLnBrk="1" hangingPunct="1">
              <a:lnSpc>
                <a:spcPct val="120000"/>
              </a:lnSpc>
              <a:buFontTx/>
              <a:buNone/>
            </a:pPr>
            <a:r>
              <a:rPr lang="zh-CN" altLang="zh-CN" sz="2800">
                <a:solidFill>
                  <a:srgbClr val="000000"/>
                </a:solidFill>
                <a:latin typeface="Times New Roman" panose="02020603050405020304" pitchFamily="18" charset="0"/>
                <a:sym typeface="Wingdings" panose="05000000000000000000" pitchFamily="2" charset="2"/>
              </a:rPr>
              <a:t>      </a:t>
            </a:r>
            <a:r>
              <a:rPr lang="zh-CN" altLang="zh-CN" sz="2800" b="1">
                <a:solidFill>
                  <a:srgbClr val="000066"/>
                </a:solidFill>
                <a:latin typeface="黑体" panose="02010609060101010101" charset="-122"/>
                <a:ea typeface="黑体" panose="02010609060101010101" charset="-122"/>
                <a:sym typeface="Wingdings" panose="05000000000000000000" pitchFamily="2" charset="2"/>
              </a:rPr>
              <a:t>1917年十月革命，实行高度计划和集中的“</a:t>
            </a:r>
            <a:r>
              <a:rPr lang="zh-CN" altLang="zh-CN" sz="2800" b="1">
                <a:solidFill>
                  <a:srgbClr val="FF0000"/>
                </a:solidFill>
                <a:latin typeface="黑体" panose="02010609060101010101" charset="-122"/>
                <a:ea typeface="黑体" panose="02010609060101010101" charset="-122"/>
                <a:sym typeface="Wingdings" panose="05000000000000000000" pitchFamily="2" charset="2"/>
              </a:rPr>
              <a:t>战时共产主义政策</a:t>
            </a:r>
            <a:r>
              <a:rPr lang="zh-CN" altLang="zh-CN" sz="2800" b="1">
                <a:solidFill>
                  <a:srgbClr val="000066"/>
                </a:solidFill>
                <a:latin typeface="黑体" panose="02010609060101010101" charset="-122"/>
                <a:ea typeface="黑体" panose="02010609060101010101" charset="-122"/>
                <a:sym typeface="Wingdings" panose="05000000000000000000" pitchFamily="2" charset="2"/>
              </a:rPr>
              <a:t>”；</a:t>
            </a:r>
            <a:endParaRPr lang="zh-CN" altLang="zh-CN" sz="2800" b="1">
              <a:solidFill>
                <a:srgbClr val="000066"/>
              </a:solidFill>
              <a:latin typeface="黑体" panose="02010609060101010101" charset="-122"/>
              <a:ea typeface="黑体" panose="02010609060101010101" charset="-122"/>
              <a:sym typeface="Wingdings" panose="05000000000000000000" pitchFamily="2" charset="2"/>
            </a:endParaRPr>
          </a:p>
          <a:p>
            <a:pPr eaLnBrk="1" hangingPunct="1">
              <a:lnSpc>
                <a:spcPct val="120000"/>
              </a:lnSpc>
              <a:buFontTx/>
              <a:buNone/>
            </a:pPr>
            <a:r>
              <a:rPr lang="zh-CN" altLang="zh-CN" sz="2800" b="1">
                <a:solidFill>
                  <a:srgbClr val="000066"/>
                </a:solidFill>
                <a:latin typeface="黑体" panose="02010609060101010101" charset="-122"/>
                <a:ea typeface="黑体" panose="02010609060101010101" charset="-122"/>
                <a:sym typeface="Wingdings" panose="05000000000000000000" pitchFamily="2" charset="2"/>
              </a:rPr>
              <a:t>    1921年，列宁提出“</a:t>
            </a:r>
            <a:r>
              <a:rPr lang="zh-CN" altLang="zh-CN" sz="2800" b="1">
                <a:solidFill>
                  <a:srgbClr val="FF0000"/>
                </a:solidFill>
                <a:latin typeface="黑体" panose="02010609060101010101" charset="-122"/>
                <a:ea typeface="黑体" panose="02010609060101010101" charset="-122"/>
                <a:sym typeface="Wingdings" panose="05000000000000000000" pitchFamily="2" charset="2"/>
              </a:rPr>
              <a:t>新经济政策</a:t>
            </a:r>
            <a:r>
              <a:rPr lang="zh-CN" altLang="zh-CN" sz="2800" b="1">
                <a:solidFill>
                  <a:srgbClr val="000066"/>
                </a:solidFill>
                <a:latin typeface="黑体" panose="02010609060101010101" charset="-122"/>
                <a:ea typeface="黑体" panose="02010609060101010101" charset="-122"/>
                <a:sym typeface="Wingdings" panose="05000000000000000000" pitchFamily="2" charset="2"/>
              </a:rPr>
              <a:t>”</a:t>
            </a:r>
            <a:endParaRPr lang="zh-CN" altLang="zh-CN" sz="2800" b="1" i="1">
              <a:solidFill>
                <a:srgbClr val="000066"/>
              </a:solidFill>
              <a:latin typeface="黑体" panose="02010609060101010101" charset="-122"/>
              <a:ea typeface="黑体" panose="02010609060101010101" charset="-122"/>
              <a:sym typeface="Wingdings" panose="05000000000000000000" pitchFamily="2" charset="2"/>
            </a:endParaRPr>
          </a:p>
          <a:p>
            <a:pPr eaLnBrk="1" hangingPunct="1">
              <a:buFontTx/>
              <a:buNone/>
            </a:pPr>
            <a:r>
              <a:rPr lang="zh-CN" altLang="zh-CN" sz="2800" b="1">
                <a:solidFill>
                  <a:srgbClr val="333399"/>
                </a:solidFill>
                <a:latin typeface="黑体" panose="02010609060101010101" charset="-122"/>
                <a:ea typeface="黑体" panose="02010609060101010101" charset="-122"/>
                <a:sym typeface="Wingdings" panose="05000000000000000000" pitchFamily="2" charset="2"/>
              </a:rPr>
              <a:t>2、斯大林时代：</a:t>
            </a:r>
            <a:endParaRPr lang="zh-CN" altLang="zh-CN" sz="2800" b="1">
              <a:solidFill>
                <a:srgbClr val="333399"/>
              </a:solidFill>
              <a:latin typeface="黑体" panose="02010609060101010101" charset="-122"/>
              <a:ea typeface="黑体" panose="02010609060101010101" charset="-122"/>
              <a:sym typeface="Wingdings" panose="05000000000000000000" pitchFamily="2" charset="2"/>
            </a:endParaRPr>
          </a:p>
          <a:p>
            <a:pPr eaLnBrk="1" hangingPunct="1">
              <a:lnSpc>
                <a:spcPct val="120000"/>
              </a:lnSpc>
              <a:buFontTx/>
              <a:buNone/>
            </a:pPr>
            <a:r>
              <a:rPr lang="zh-CN" altLang="zh-CN" sz="2800">
                <a:solidFill>
                  <a:srgbClr val="000066"/>
                </a:solidFill>
                <a:latin typeface="黑体" panose="02010609060101010101" charset="-122"/>
                <a:ea typeface="黑体" panose="02010609060101010101" charset="-122"/>
                <a:sym typeface="Wingdings" panose="05000000000000000000" pitchFamily="2" charset="2"/>
              </a:rPr>
              <a:t>   </a:t>
            </a:r>
            <a:r>
              <a:rPr lang="zh-CN" altLang="zh-CN" sz="2800" b="1">
                <a:solidFill>
                  <a:srgbClr val="000066"/>
                </a:solidFill>
                <a:latin typeface="黑体" panose="02010609060101010101" charset="-122"/>
                <a:ea typeface="黑体" panose="02010609060101010101" charset="-122"/>
                <a:sym typeface="Wingdings" panose="05000000000000000000" pitchFamily="2" charset="2"/>
              </a:rPr>
              <a:t>形成了在</a:t>
            </a:r>
            <a:r>
              <a:rPr lang="zh-CN" altLang="zh-CN" sz="2800" b="1">
                <a:solidFill>
                  <a:srgbClr val="FF0000"/>
                </a:solidFill>
                <a:latin typeface="黑体" panose="02010609060101010101" charset="-122"/>
                <a:ea typeface="黑体" panose="02010609060101010101" charset="-122"/>
                <a:sym typeface="Wingdings" panose="05000000000000000000" pitchFamily="2" charset="2"/>
              </a:rPr>
              <a:t>公有制基础上高度集权</a:t>
            </a:r>
            <a:r>
              <a:rPr lang="zh-CN" altLang="zh-CN" sz="2800" b="1">
                <a:solidFill>
                  <a:srgbClr val="000066"/>
                </a:solidFill>
                <a:latin typeface="黑体" panose="02010609060101010101" charset="-122"/>
                <a:ea typeface="黑体" panose="02010609060101010101" charset="-122"/>
                <a:sym typeface="Wingdings" panose="05000000000000000000" pitchFamily="2" charset="2"/>
              </a:rPr>
              <a:t>的苏联模式，又称“</a:t>
            </a:r>
            <a:r>
              <a:rPr lang="zh-CN" altLang="zh-CN" sz="2800" b="1">
                <a:solidFill>
                  <a:srgbClr val="FF0000"/>
                </a:solidFill>
                <a:latin typeface="黑体" panose="02010609060101010101" charset="-122"/>
                <a:ea typeface="黑体" panose="02010609060101010101" charset="-122"/>
                <a:sym typeface="Wingdings" panose="05000000000000000000" pitchFamily="2" charset="2"/>
              </a:rPr>
              <a:t>斯大林模式</a:t>
            </a:r>
            <a:r>
              <a:rPr lang="zh-CN" altLang="zh-CN" sz="2800" b="1">
                <a:solidFill>
                  <a:srgbClr val="000066"/>
                </a:solidFill>
                <a:latin typeface="黑体" panose="02010609060101010101" charset="-122"/>
                <a:ea typeface="黑体" panose="02010609060101010101" charset="-122"/>
                <a:sym typeface="Wingdings" panose="05000000000000000000" pitchFamily="2" charset="2"/>
              </a:rPr>
              <a:t>”。这个模式成为包括中国在内的社会主义国家仿效了样板。</a:t>
            </a:r>
            <a:endParaRPr lang="zh-CN" altLang="zh-CN" sz="2800" b="1">
              <a:solidFill>
                <a:srgbClr val="000066"/>
              </a:solidFill>
              <a:latin typeface="黑体" panose="02010609060101010101" charset="-122"/>
              <a:ea typeface="黑体" panose="02010609060101010101" charset="-122"/>
            </a:endParaRPr>
          </a:p>
        </p:txBody>
      </p:sp>
      <p:sp>
        <p:nvSpPr>
          <p:cNvPr id="9219" name="Text Box 3"/>
          <p:cNvSpPr txBox="1">
            <a:spLocks noChangeArrowheads="1"/>
          </p:cNvSpPr>
          <p:nvPr/>
        </p:nvSpPr>
        <p:spPr bwMode="auto">
          <a:xfrm>
            <a:off x="5232400" y="0"/>
            <a:ext cx="338455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20000"/>
              </a:spcBef>
              <a:buFont typeface="Arial" panose="020B0604020202020204" pitchFamily="34" charset="0"/>
              <a:buNone/>
              <a:defRPr/>
            </a:pPr>
            <a:endParaRPr lang="zh-CN" altLang="zh-CN" sz="3200" b="1">
              <a:solidFill>
                <a:srgbClr val="0066FF"/>
              </a:solidFill>
              <a:latin typeface="Verdana" panose="020B0604030504040204" pitchFamily="34" charset="0"/>
              <a:ea typeface="黑体" panose="02010609060101010101" charset="-122"/>
              <a:sym typeface="Wingdings" panose="05000000000000000000" pitchFamily="2" charset="2"/>
            </a:endParaRPr>
          </a:p>
          <a:p>
            <a:pPr eaLnBrk="1" hangingPunct="1">
              <a:spcBef>
                <a:spcPct val="20000"/>
              </a:spcBef>
              <a:buFont typeface="Arial" panose="020B0604020202020204" pitchFamily="34" charset="0"/>
              <a:buNone/>
              <a:defRPr/>
            </a:pPr>
            <a:r>
              <a:rPr lang="zh-CN" altLang="zh-CN" sz="3200" b="1">
                <a:solidFill>
                  <a:srgbClr val="0066FF"/>
                </a:solidFill>
                <a:latin typeface="Verdana" panose="020B0604030504040204" pitchFamily="34" charset="0"/>
                <a:ea typeface="黑体" panose="02010609060101010101" charset="-122"/>
                <a:sym typeface="Wingdings" panose="05000000000000000000" pitchFamily="2" charset="2"/>
              </a:rPr>
              <a:t>苏联的探索</a:t>
            </a:r>
            <a:endParaRPr lang="zh-CN" altLang="zh-CN" sz="3200" b="1">
              <a:solidFill>
                <a:srgbClr val="0066FF"/>
              </a:solidFill>
              <a:latin typeface="Verdana" panose="020B0604030504040204" pitchFamily="34" charset="0"/>
              <a:ea typeface="黑体" panose="02010609060101010101" charset="-122"/>
              <a:sym typeface="Wingdings" panose="05000000000000000000" pitchFamily="2" charset="2"/>
            </a:endParaRPr>
          </a:p>
          <a:p>
            <a:pPr eaLnBrk="1" hangingPunct="1">
              <a:buFont typeface="Arial" panose="020B0604020202020204" pitchFamily="34" charset="0"/>
              <a:buNone/>
              <a:defRPr/>
            </a:pPr>
            <a:endParaRPr lang="zh-CN" altLang="zh-CN" sz="3200" b="1">
              <a:solidFill>
                <a:srgbClr val="0066FF"/>
              </a:solidFill>
              <a:effectLst>
                <a:outerShdw blurRad="38100" dist="38100" dir="2700000" algn="tl">
                  <a:srgbClr val="C0C0C0"/>
                </a:outerShdw>
              </a:effectLst>
              <a:latin typeface="Verdana" panose="020B0604030504040204" pitchFamily="34" charset="0"/>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ox(in)">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ldLvl="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b="8026"/>
          <a:stretch>
            <a:fillRect/>
          </a:stretch>
        </p:blipFill>
        <p:spPr>
          <a:xfrm>
            <a:off x="0" y="-346"/>
            <a:ext cx="7532176" cy="6858346"/>
          </a:xfrm>
          <a:prstGeom prst="rect">
            <a:avLst/>
          </a:prstGeom>
        </p:spPr>
      </p:pic>
      <p:sp>
        <p:nvSpPr>
          <p:cNvPr id="6" name="矩形 5"/>
          <p:cNvSpPr/>
          <p:nvPr/>
        </p:nvSpPr>
        <p:spPr>
          <a:xfrm>
            <a:off x="0" y="0"/>
            <a:ext cx="12192000" cy="6858000"/>
          </a:xfrm>
          <a:prstGeom prst="rect">
            <a:avLst/>
          </a:prstGeom>
          <a:gradFill flip="none" rotWithShape="1">
            <a:gsLst>
              <a:gs pos="58000">
                <a:srgbClr val="FCFDFA"/>
              </a:gs>
              <a:gs pos="29000">
                <a:schemeClr val="accent1">
                  <a:lumMod val="5000"/>
                  <a:lumOff val="95000"/>
                  <a:alpha val="40000"/>
                </a:schemeClr>
              </a:gs>
              <a:gs pos="100000">
                <a:srgbClr val="FCFDF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485740" y="1622508"/>
            <a:ext cx="5033160" cy="2346283"/>
          </a:xfrm>
          <a:prstGeom prst="rect">
            <a:avLst/>
          </a:prstGeom>
        </p:spPr>
        <p:txBody>
          <a:bodyPr wrap="square">
            <a:spAutoFit/>
          </a:bodyPr>
          <a:lstStyle/>
          <a:p>
            <a:pPr indent="53975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中国的社会主义建设，一开始就强调独立自主，在吸收苏联等国先进经验的同时，也吸取了它们失败的教训。党结合中国自己的实际，在探索中前进，形成了许多独创性理论成果，深化了对社会主义的认识。</a:t>
            </a:r>
            <a:endParaRPr lang="en-US" altLang="zh-CN" sz="2000" dirty="0">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437903" y="4324616"/>
            <a:ext cx="5305767" cy="1422954"/>
          </a:xfrm>
          <a:prstGeom prst="rect">
            <a:avLst/>
          </a:prstGeom>
        </p:spPr>
        <p:txBody>
          <a:bodyPr wrap="square">
            <a:spAutoFit/>
          </a:bodyPr>
          <a:lstStyle/>
          <a:p>
            <a:pPr indent="539750" algn="just">
              <a:lnSpc>
                <a:spcPct val="150000"/>
              </a:lnSpc>
            </a:pPr>
            <a:r>
              <a:rPr lang="zh-CN" altLang="en-US" sz="2000" b="1" dirty="0">
                <a:latin typeface="华文中宋" panose="02010600040101010101" pitchFamily="2" charset="-122"/>
                <a:ea typeface="华文中宋" panose="02010600040101010101" pitchFamily="2" charset="-122"/>
                <a:cs typeface="+mn-ea"/>
                <a:sym typeface="+mn-lt"/>
              </a:rPr>
              <a:t>这些成果表明，社会主义建设没有一个固定不变的模式，各国应该根据自己的国情，独立自主地选择适合自己的发展道路。</a:t>
            </a:r>
            <a:endParaRPr lang="zh-CN" altLang="en-US" sz="2000" b="1" dirty="0">
              <a:latin typeface="华文中宋" panose="02010600040101010101" pitchFamily="2" charset="-122"/>
              <a:ea typeface="华文中宋" panose="02010600040101010101" pitchFamily="2" charset="-122"/>
              <a:cs typeface="+mn-ea"/>
              <a:sym typeface="+mn-lt"/>
            </a:endParaRPr>
          </a:p>
        </p:txBody>
      </p:sp>
      <p:sp>
        <p:nvSpPr>
          <p:cNvPr id="22" name="矩形 21"/>
          <p:cNvSpPr/>
          <p:nvPr/>
        </p:nvSpPr>
        <p:spPr>
          <a:xfrm>
            <a:off x="7026730" y="843585"/>
            <a:ext cx="4254499"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丰富了科学社会主义的理论和实践</a:t>
            </a:r>
            <a:endParaRPr lang="zh-CN" altLang="en-US" sz="2000" b="1" dirty="0">
              <a:latin typeface="微软雅黑" panose="020B0503020204020204" pitchFamily="34" charset="-122"/>
              <a:ea typeface="微软雅黑" panose="020B0503020204020204" pitchFamily="34" charset="-122"/>
            </a:endParaRPr>
          </a:p>
        </p:txBody>
      </p:sp>
      <p:sp>
        <p:nvSpPr>
          <p:cNvPr id="25" name="矩形: 对角圆角 41"/>
          <p:cNvSpPr>
            <a:spLocks noChangeAspect="1"/>
          </p:cNvSpPr>
          <p:nvPr/>
        </p:nvSpPr>
        <p:spPr>
          <a:xfrm rot="18900000">
            <a:off x="6686772" y="926218"/>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677656" y="210506"/>
            <a:ext cx="3412184"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二、如何认识初步探索的意义和经验教训？</a:t>
            </a:r>
            <a:endParaRPr lang="zh-CN" altLang="en-US" sz="1100" spc="120" dirty="0">
              <a:solidFill>
                <a:schemeClr val="bg1">
                  <a:lumMod val="6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8" name="矩形 7"/>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二、如何认识初步探索的意义和经验教训？</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13" name="图文框 12"/>
          <p:cNvSpPr/>
          <p:nvPr/>
        </p:nvSpPr>
        <p:spPr>
          <a:xfrm>
            <a:off x="825499" y="1460500"/>
            <a:ext cx="10541002" cy="3937000"/>
          </a:xfrm>
          <a:prstGeom prst="frame">
            <a:avLst>
              <a:gd name="adj1" fmla="val 7065"/>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45754" y="1784732"/>
            <a:ext cx="9893147" cy="3283027"/>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37184" y="2127458"/>
            <a:ext cx="8517632" cy="2513509"/>
          </a:xfrm>
          <a:prstGeom prst="rect">
            <a:avLst/>
          </a:prstGeom>
        </p:spPr>
        <p:txBody>
          <a:bodyPr wrap="square">
            <a:spAutoFit/>
          </a:bodyPr>
          <a:lstStyle/>
          <a:p>
            <a:pPr indent="457200" algn="just" fontAlgn="auto">
              <a:lnSpc>
                <a:spcPct val="150000"/>
              </a:lnSpc>
            </a:pPr>
            <a:r>
              <a:rPr lang="zh-CN" altLang="en-US" sz="2200" b="1" dirty="0">
                <a:latin typeface="楷体" panose="02010609060101010101" pitchFamily="49" charset="-122"/>
                <a:ea typeface="楷体" panose="02010609060101010101" pitchFamily="49" charset="-122"/>
              </a:rPr>
              <a:t> 历史上成功的经验是宝贵财富，错误的经验、失败的经验也是宝贵财富。这样来制定方针政策，就能统一全党思想，达到新的团结。这样的基础是最可靠的。</a:t>
            </a:r>
            <a:endParaRPr lang="zh-CN" altLang="en-US" sz="2200" b="1" dirty="0">
              <a:latin typeface="楷体" panose="02010609060101010101" pitchFamily="49" charset="-122"/>
              <a:ea typeface="楷体" panose="02010609060101010101" pitchFamily="49"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邓小平：</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改革开放使中国真正活跃起来</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                     </a:t>
            </a: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1987</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5</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íşḻîḓê"/>
          <p:cNvSpPr/>
          <p:nvPr/>
        </p:nvSpPr>
        <p:spPr>
          <a:xfrm>
            <a:off x="0" y="0"/>
            <a:ext cx="12192000" cy="2329962"/>
          </a:xfrm>
          <a:prstGeom prst="rect">
            <a:avLst/>
          </a:prstGeom>
          <a:blipFill>
            <a:blip r:embed="rId1"/>
            <a:stretch>
              <a:fillRect/>
            </a:stretch>
          </a:blipFill>
          <a:ln w="38100">
            <a:noFill/>
            <a:round/>
          </a:ln>
          <a:effectLst/>
        </p:spPr>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9" name="îş1iḍé"/>
          <p:cNvSpPr/>
          <p:nvPr/>
        </p:nvSpPr>
        <p:spPr bwMode="auto">
          <a:xfrm>
            <a:off x="1128768" y="3364454"/>
            <a:ext cx="3119803" cy="146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457200" algn="just">
              <a:lnSpc>
                <a:spcPct val="150000"/>
              </a:lnSpc>
            </a:pPr>
            <a:r>
              <a:rPr lang="zh-CN" altLang="en-US" sz="1600" dirty="0">
                <a:latin typeface="微软雅黑" panose="020B0503020204020204" pitchFamily="34" charset="-122"/>
                <a:ea typeface="微软雅黑" panose="020B0503020204020204" pitchFamily="34" charset="-122"/>
                <a:cs typeface="+mn-ea"/>
                <a:sym typeface="+mn-lt"/>
              </a:rPr>
              <a:t>把马克思主义与中国实际相结合，探索符合中国特点的社会主义建设道路。</a:t>
            </a: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40" name="iśḷïḋe"/>
          <p:cNvSpPr txBox="1"/>
          <p:nvPr/>
        </p:nvSpPr>
        <p:spPr bwMode="auto">
          <a:xfrm>
            <a:off x="1128769" y="2957146"/>
            <a:ext cx="2342418"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latin typeface="华文中宋" panose="02010600040101010101" pitchFamily="2" charset="-122"/>
                <a:ea typeface="华文中宋" panose="02010600040101010101" pitchFamily="2" charset="-122"/>
                <a:cs typeface="+mn-ea"/>
                <a:sym typeface="+mn-lt"/>
              </a:rPr>
              <a:t>必须</a:t>
            </a:r>
            <a:endParaRPr lang="en-US" altLang="zh-CN" sz="2000" b="1" dirty="0">
              <a:latin typeface="华文中宋" panose="02010600040101010101" pitchFamily="2" charset="-122"/>
              <a:ea typeface="华文中宋" panose="02010600040101010101" pitchFamily="2" charset="-122"/>
              <a:cs typeface="+mn-ea"/>
              <a:sym typeface="+mn-lt"/>
            </a:endParaRPr>
          </a:p>
        </p:txBody>
      </p:sp>
      <p:sp>
        <p:nvSpPr>
          <p:cNvPr id="37" name="iSļiḍê"/>
          <p:cNvSpPr txBox="1"/>
          <p:nvPr/>
        </p:nvSpPr>
        <p:spPr bwMode="auto">
          <a:xfrm>
            <a:off x="465194" y="2957146"/>
            <a:ext cx="520699"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0</a:t>
            </a:r>
            <a:r>
              <a:rPr lang="en-US" altLang="zh-CN" sz="100" dirty="0">
                <a:solidFill>
                  <a:srgbClr val="C00000"/>
                </a:solidFill>
                <a:latin typeface="微软雅黑 Light" panose="020B0502040204020203" pitchFamily="34" charset="-122"/>
                <a:ea typeface="微软雅黑 Light" panose="020B0502040204020203" pitchFamily="34" charset="-122"/>
                <a:cs typeface="+mn-ea"/>
                <a:sym typeface="+mn-lt"/>
              </a:rPr>
              <a:t> </a:t>
            </a: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1</a:t>
            </a:r>
            <a:endPar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endParaRPr>
          </a:p>
        </p:txBody>
      </p:sp>
      <p:sp>
        <p:nvSpPr>
          <p:cNvPr id="34" name="îṥḷíḋe"/>
          <p:cNvSpPr/>
          <p:nvPr/>
        </p:nvSpPr>
        <p:spPr bwMode="auto">
          <a:xfrm>
            <a:off x="1128769" y="5237216"/>
            <a:ext cx="3119802" cy="77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indent="457200" algn="just">
              <a:lnSpc>
                <a:spcPct val="150000"/>
              </a:lnSpc>
            </a:pPr>
            <a:r>
              <a:rPr lang="zh-CN" altLang="en-US" sz="1600" dirty="0">
                <a:latin typeface="微软雅黑" panose="020B0503020204020204" pitchFamily="34" charset="-122"/>
                <a:ea typeface="微软雅黑" panose="020B0503020204020204" pitchFamily="34" charset="-122"/>
                <a:cs typeface="+mn-ea"/>
                <a:sym typeface="+mn-lt"/>
              </a:rPr>
              <a:t>发展社会主义民主，健全社会主义法制。</a:t>
            </a: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35" name="ï$1iďê"/>
          <p:cNvSpPr txBox="1"/>
          <p:nvPr/>
        </p:nvSpPr>
        <p:spPr bwMode="auto">
          <a:xfrm>
            <a:off x="1128769" y="4829908"/>
            <a:ext cx="2342418"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latin typeface="华文中宋" panose="02010600040101010101" pitchFamily="2" charset="-122"/>
                <a:ea typeface="华文中宋" panose="02010600040101010101" pitchFamily="2" charset="-122"/>
                <a:cs typeface="+mn-ea"/>
                <a:sym typeface="+mn-lt"/>
              </a:rPr>
              <a:t>必须</a:t>
            </a:r>
            <a:endParaRPr lang="en-US" altLang="zh-CN" sz="2000" b="1" dirty="0">
              <a:latin typeface="华文中宋" panose="02010600040101010101" pitchFamily="2" charset="-122"/>
              <a:ea typeface="华文中宋" panose="02010600040101010101" pitchFamily="2" charset="-122"/>
              <a:cs typeface="+mn-ea"/>
              <a:sym typeface="+mn-lt"/>
            </a:endParaRPr>
          </a:p>
        </p:txBody>
      </p:sp>
      <p:sp>
        <p:nvSpPr>
          <p:cNvPr id="32" name="îšḻîďè"/>
          <p:cNvSpPr txBox="1"/>
          <p:nvPr/>
        </p:nvSpPr>
        <p:spPr bwMode="auto">
          <a:xfrm>
            <a:off x="465194" y="4829908"/>
            <a:ext cx="520699"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0</a:t>
            </a:r>
            <a:r>
              <a:rPr lang="en-US" altLang="zh-CN" sz="100" dirty="0">
                <a:solidFill>
                  <a:srgbClr val="C00000"/>
                </a:solidFill>
                <a:latin typeface="微软雅黑 Light" panose="020B0502040204020203" pitchFamily="34" charset="-122"/>
                <a:ea typeface="微软雅黑 Light" panose="020B0502040204020203" pitchFamily="34" charset="-122"/>
                <a:cs typeface="+mn-ea"/>
                <a:sym typeface="+mn-lt"/>
              </a:rPr>
              <a:t> </a:t>
            </a: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4</a:t>
            </a:r>
            <a:endPar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endParaRPr>
          </a:p>
        </p:txBody>
      </p:sp>
      <p:sp>
        <p:nvSpPr>
          <p:cNvPr id="29" name="îsļïdè"/>
          <p:cNvSpPr/>
          <p:nvPr/>
        </p:nvSpPr>
        <p:spPr bwMode="auto">
          <a:xfrm>
            <a:off x="5055023" y="3364453"/>
            <a:ext cx="2945750" cy="139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indent="457200" algn="just">
              <a:lnSpc>
                <a:spcPct val="150000"/>
              </a:lnSpc>
            </a:pPr>
            <a:r>
              <a:rPr lang="zh-CN" altLang="en-US" sz="1600" dirty="0">
                <a:latin typeface="微软雅黑" panose="020B0503020204020204" pitchFamily="34" charset="-122"/>
                <a:ea typeface="微软雅黑" panose="020B0503020204020204" pitchFamily="34" charset="-122"/>
                <a:cs typeface="+mn-ea"/>
                <a:sym typeface="+mn-lt"/>
              </a:rPr>
              <a:t>正确认识社会主义社会的主要矛盾和根本任务，集中力量发展生产力。</a:t>
            </a: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30" name="ïSľiḋê"/>
          <p:cNvSpPr txBox="1"/>
          <p:nvPr/>
        </p:nvSpPr>
        <p:spPr bwMode="auto">
          <a:xfrm>
            <a:off x="5055023" y="2957146"/>
            <a:ext cx="2342418"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latin typeface="华文中宋" panose="02010600040101010101" pitchFamily="2" charset="-122"/>
                <a:ea typeface="华文中宋" panose="02010600040101010101" pitchFamily="2" charset="-122"/>
                <a:cs typeface="+mn-ea"/>
                <a:sym typeface="+mn-lt"/>
              </a:rPr>
              <a:t>必须</a:t>
            </a:r>
            <a:endParaRPr lang="en-US" altLang="zh-CN" sz="2000" b="1" dirty="0">
              <a:latin typeface="华文中宋" panose="02010600040101010101" pitchFamily="2" charset="-122"/>
              <a:ea typeface="华文中宋" panose="02010600040101010101" pitchFamily="2" charset="-122"/>
              <a:cs typeface="+mn-ea"/>
              <a:sym typeface="+mn-lt"/>
            </a:endParaRPr>
          </a:p>
        </p:txBody>
      </p:sp>
      <p:sp>
        <p:nvSpPr>
          <p:cNvPr id="27" name="iśļiḓe"/>
          <p:cNvSpPr txBox="1"/>
          <p:nvPr/>
        </p:nvSpPr>
        <p:spPr bwMode="auto">
          <a:xfrm>
            <a:off x="4391448" y="2957146"/>
            <a:ext cx="520699"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0</a:t>
            </a:r>
            <a:r>
              <a:rPr lang="en-US" altLang="zh-CN" sz="100" dirty="0">
                <a:solidFill>
                  <a:srgbClr val="C00000"/>
                </a:solidFill>
                <a:latin typeface="微软雅黑 Light" panose="020B0502040204020203" pitchFamily="34" charset="-122"/>
                <a:ea typeface="微软雅黑 Light" panose="020B0502040204020203" pitchFamily="34" charset="-122"/>
                <a:cs typeface="+mn-ea"/>
                <a:sym typeface="+mn-lt"/>
              </a:rPr>
              <a:t> </a:t>
            </a: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2</a:t>
            </a:r>
            <a:endPar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endParaRPr>
          </a:p>
        </p:txBody>
      </p:sp>
      <p:sp>
        <p:nvSpPr>
          <p:cNvPr id="24" name="íśḷïde"/>
          <p:cNvSpPr/>
          <p:nvPr/>
        </p:nvSpPr>
        <p:spPr bwMode="auto">
          <a:xfrm>
            <a:off x="5055023" y="5237216"/>
            <a:ext cx="2888138" cy="77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indent="457200" algn="just">
              <a:lnSpc>
                <a:spcPct val="150000"/>
              </a:lnSpc>
            </a:pPr>
            <a:r>
              <a:rPr lang="zh-CN" altLang="en-US" sz="1600" dirty="0">
                <a:latin typeface="微软雅黑" panose="020B0503020204020204" pitchFamily="34" charset="-122"/>
                <a:ea typeface="微软雅黑" panose="020B0503020204020204" pitchFamily="34" charset="-122"/>
                <a:cs typeface="+mn-ea"/>
                <a:sym typeface="+mn-lt"/>
              </a:rPr>
              <a:t>坚持党的民主集中制和集体领导制度，加强执政党建设。</a:t>
            </a: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25" name="íSlïḋè"/>
          <p:cNvSpPr txBox="1"/>
          <p:nvPr/>
        </p:nvSpPr>
        <p:spPr bwMode="auto">
          <a:xfrm>
            <a:off x="5055023" y="4829908"/>
            <a:ext cx="2342418"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latin typeface="华文中宋" panose="02010600040101010101" pitchFamily="2" charset="-122"/>
                <a:ea typeface="华文中宋" panose="02010600040101010101" pitchFamily="2" charset="-122"/>
                <a:cs typeface="+mn-ea"/>
                <a:sym typeface="+mn-lt"/>
              </a:rPr>
              <a:t>必须</a:t>
            </a:r>
            <a:endParaRPr lang="en-US" altLang="zh-CN" sz="2000" b="1" dirty="0">
              <a:latin typeface="华文中宋" panose="02010600040101010101" pitchFamily="2" charset="-122"/>
              <a:ea typeface="华文中宋" panose="02010600040101010101" pitchFamily="2" charset="-122"/>
              <a:cs typeface="+mn-ea"/>
              <a:sym typeface="+mn-lt"/>
            </a:endParaRPr>
          </a:p>
        </p:txBody>
      </p:sp>
      <p:sp>
        <p:nvSpPr>
          <p:cNvPr id="22" name="iṥ1íḍè"/>
          <p:cNvSpPr txBox="1"/>
          <p:nvPr/>
        </p:nvSpPr>
        <p:spPr bwMode="auto">
          <a:xfrm>
            <a:off x="4391448" y="4829908"/>
            <a:ext cx="520699"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0</a:t>
            </a:r>
            <a:r>
              <a:rPr lang="en-US" altLang="zh-CN" sz="100" dirty="0">
                <a:solidFill>
                  <a:srgbClr val="C00000"/>
                </a:solidFill>
                <a:latin typeface="微软雅黑 Light" panose="020B0502040204020203" pitchFamily="34" charset="-122"/>
                <a:ea typeface="微软雅黑 Light" panose="020B0502040204020203" pitchFamily="34" charset="-122"/>
                <a:cs typeface="+mn-ea"/>
                <a:sym typeface="+mn-lt"/>
              </a:rPr>
              <a:t> </a:t>
            </a: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5</a:t>
            </a:r>
            <a:endPar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endParaRPr>
          </a:p>
        </p:txBody>
      </p:sp>
      <p:sp>
        <p:nvSpPr>
          <p:cNvPr id="19" name="íṧľíḑè"/>
          <p:cNvSpPr/>
          <p:nvPr/>
        </p:nvSpPr>
        <p:spPr bwMode="auto">
          <a:xfrm>
            <a:off x="8981275" y="3364454"/>
            <a:ext cx="2834009" cy="139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indent="457200" algn="just">
              <a:lnSpc>
                <a:spcPct val="150000"/>
              </a:lnSpc>
            </a:pPr>
            <a:r>
              <a:rPr lang="zh-CN" altLang="en-US" sz="1600" dirty="0">
                <a:latin typeface="微软雅黑" panose="020B0503020204020204" pitchFamily="34" charset="-122"/>
                <a:ea typeface="微软雅黑" panose="020B0503020204020204" pitchFamily="34" charset="-122"/>
                <a:cs typeface="+mn-ea"/>
                <a:sym typeface="+mn-lt"/>
              </a:rPr>
              <a:t>从实际出发进行社会主义建设，建设规模和速度要和国力相适应，不能急于求成。</a:t>
            </a: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20" name="îŝḻídé"/>
          <p:cNvSpPr txBox="1"/>
          <p:nvPr/>
        </p:nvSpPr>
        <p:spPr bwMode="auto">
          <a:xfrm>
            <a:off x="8981276" y="2957146"/>
            <a:ext cx="2342418"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latin typeface="华文中宋" panose="02010600040101010101" pitchFamily="2" charset="-122"/>
                <a:ea typeface="华文中宋" panose="02010600040101010101" pitchFamily="2" charset="-122"/>
                <a:cs typeface="+mn-ea"/>
                <a:sym typeface="+mn-lt"/>
              </a:rPr>
              <a:t>必须</a:t>
            </a:r>
            <a:endParaRPr lang="en-US" altLang="zh-CN" sz="2000" b="1" dirty="0">
              <a:latin typeface="华文中宋" panose="02010600040101010101" pitchFamily="2" charset="-122"/>
              <a:ea typeface="华文中宋" panose="02010600040101010101" pitchFamily="2" charset="-122"/>
              <a:cs typeface="+mn-ea"/>
              <a:sym typeface="+mn-lt"/>
            </a:endParaRPr>
          </a:p>
        </p:txBody>
      </p:sp>
      <p:sp>
        <p:nvSpPr>
          <p:cNvPr id="17" name="íṥ1îḍé"/>
          <p:cNvSpPr txBox="1"/>
          <p:nvPr/>
        </p:nvSpPr>
        <p:spPr bwMode="auto">
          <a:xfrm>
            <a:off x="8317701" y="2957146"/>
            <a:ext cx="520699"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dirty="0">
                <a:solidFill>
                  <a:srgbClr val="C00000"/>
                </a:solidFill>
                <a:cs typeface="+mn-ea"/>
                <a:sym typeface="+mn-lt"/>
              </a:rPr>
              <a:t>0</a:t>
            </a:r>
            <a:r>
              <a:rPr lang="en-US" altLang="zh-CN" sz="100" dirty="0">
                <a:solidFill>
                  <a:srgbClr val="C00000"/>
                </a:solidFill>
                <a:cs typeface="+mn-ea"/>
                <a:sym typeface="+mn-lt"/>
              </a:rPr>
              <a:t> </a:t>
            </a:r>
            <a:r>
              <a:rPr lang="en-US" altLang="zh-CN" sz="1600" dirty="0">
                <a:solidFill>
                  <a:srgbClr val="C00000"/>
                </a:solidFill>
                <a:cs typeface="+mn-ea"/>
                <a:sym typeface="+mn-lt"/>
              </a:rPr>
              <a:t>3</a:t>
            </a:r>
            <a:endParaRPr lang="en-US" altLang="zh-CN" sz="1600" dirty="0">
              <a:solidFill>
                <a:srgbClr val="C00000"/>
              </a:solidFill>
              <a:cs typeface="+mn-ea"/>
              <a:sym typeface="+mn-lt"/>
            </a:endParaRPr>
          </a:p>
        </p:txBody>
      </p:sp>
      <p:sp>
        <p:nvSpPr>
          <p:cNvPr id="14" name="îŝ1íḑe"/>
          <p:cNvSpPr/>
          <p:nvPr/>
        </p:nvSpPr>
        <p:spPr bwMode="auto">
          <a:xfrm>
            <a:off x="8981276" y="5237216"/>
            <a:ext cx="2745530" cy="122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indent="457200" algn="just">
              <a:lnSpc>
                <a:spcPct val="150000"/>
              </a:lnSpc>
            </a:pPr>
            <a:r>
              <a:rPr lang="zh-CN" altLang="en-US" sz="1600" dirty="0">
                <a:latin typeface="微软雅黑" panose="020B0503020204020204" pitchFamily="34" charset="-122"/>
                <a:ea typeface="微软雅黑" panose="020B0503020204020204" pitchFamily="34" charset="-122"/>
                <a:cs typeface="+mn-ea"/>
                <a:sym typeface="+mn-lt"/>
              </a:rPr>
              <a:t>坚持对外开放，借鉴和吸收人类文明成果建设社会主义。</a:t>
            </a:r>
            <a:endParaRPr lang="en-US" altLang="zh-CN" sz="1600" dirty="0">
              <a:latin typeface="微软雅黑" panose="020B0503020204020204" pitchFamily="34" charset="-122"/>
              <a:ea typeface="微软雅黑" panose="020B0503020204020204" pitchFamily="34" charset="-122"/>
              <a:cs typeface="+mn-ea"/>
              <a:sym typeface="+mn-lt"/>
            </a:endParaRPr>
          </a:p>
        </p:txBody>
      </p:sp>
      <p:sp>
        <p:nvSpPr>
          <p:cNvPr id="15" name="işḷidé"/>
          <p:cNvSpPr txBox="1"/>
          <p:nvPr/>
        </p:nvSpPr>
        <p:spPr bwMode="auto">
          <a:xfrm>
            <a:off x="8981276" y="4829908"/>
            <a:ext cx="2342418"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latin typeface="华文中宋" panose="02010600040101010101" pitchFamily="2" charset="-122"/>
                <a:ea typeface="华文中宋" panose="02010600040101010101" pitchFamily="2" charset="-122"/>
                <a:cs typeface="+mn-ea"/>
                <a:sym typeface="+mn-lt"/>
              </a:rPr>
              <a:t>必须</a:t>
            </a:r>
            <a:endParaRPr lang="en-US" altLang="zh-CN" sz="2000" b="1" dirty="0">
              <a:latin typeface="华文中宋" panose="02010600040101010101" pitchFamily="2" charset="-122"/>
              <a:ea typeface="华文中宋" panose="02010600040101010101" pitchFamily="2" charset="-122"/>
              <a:cs typeface="+mn-ea"/>
              <a:sym typeface="+mn-lt"/>
            </a:endParaRPr>
          </a:p>
        </p:txBody>
      </p:sp>
      <p:sp>
        <p:nvSpPr>
          <p:cNvPr id="12" name="îŝḻiḓe"/>
          <p:cNvSpPr txBox="1"/>
          <p:nvPr/>
        </p:nvSpPr>
        <p:spPr bwMode="auto">
          <a:xfrm>
            <a:off x="8317701" y="4829908"/>
            <a:ext cx="520699" cy="40730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0</a:t>
            </a:r>
            <a:r>
              <a:rPr lang="en-US" altLang="zh-CN" sz="100" dirty="0">
                <a:solidFill>
                  <a:srgbClr val="C00000"/>
                </a:solidFill>
                <a:latin typeface="微软雅黑 Light" panose="020B0502040204020203" pitchFamily="34" charset="-122"/>
                <a:ea typeface="微软雅黑 Light" panose="020B0502040204020203" pitchFamily="34" charset="-122"/>
                <a:cs typeface="+mn-ea"/>
                <a:sym typeface="+mn-lt"/>
              </a:rPr>
              <a:t> </a:t>
            </a:r>
            <a:r>
              <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rPr>
              <a:t>6</a:t>
            </a:r>
            <a:endParaRPr lang="en-US" altLang="zh-CN" sz="1600" dirty="0">
              <a:solidFill>
                <a:srgbClr val="C00000"/>
              </a:solidFill>
              <a:latin typeface="微软雅黑 Light" panose="020B0502040204020203" pitchFamily="34" charset="-122"/>
              <a:ea typeface="微软雅黑 Light" panose="020B0502040204020203" pitchFamily="34" charset="-122"/>
              <a:cs typeface="+mn-ea"/>
              <a:sym typeface="+mn-lt"/>
            </a:endParaRPr>
          </a:p>
        </p:txBody>
      </p:sp>
      <p:sp>
        <p:nvSpPr>
          <p:cNvPr id="43" name="TextBox 3"/>
          <p:cNvSpPr txBox="1"/>
          <p:nvPr/>
        </p:nvSpPr>
        <p:spPr>
          <a:xfrm>
            <a:off x="3562901" y="719327"/>
            <a:ext cx="5066199" cy="646331"/>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400" dirty="0">
                <a:solidFill>
                  <a:schemeClr val="bg1"/>
                </a:solidFill>
                <a:effectLst>
                  <a:outerShdw blurRad="38100" dist="38100" dir="2700000" algn="tl">
                    <a:srgbClr val="000000">
                      <a:alpha val="43137"/>
                    </a:srgbClr>
                  </a:outerShdw>
                </a:effectLst>
                <a:cs typeface="+mn-ea"/>
                <a:sym typeface="+mn-lt"/>
              </a:rPr>
              <a:t>（二）初步探索的经验教训</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sp>
        <p:nvSpPr>
          <p:cNvPr id="31" name="矩形 30"/>
          <p:cNvSpPr/>
          <p:nvPr/>
        </p:nvSpPr>
        <p:spPr>
          <a:xfrm>
            <a:off x="7943161" y="210507"/>
            <a:ext cx="4146679"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二、如何认识初步探索的意义和经验教训？</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17" name="矩形 16"/>
          <p:cNvSpPr/>
          <p:nvPr/>
        </p:nvSpPr>
        <p:spPr>
          <a:xfrm>
            <a:off x="0" y="0"/>
            <a:ext cx="12214859" cy="6858000"/>
          </a:xfrm>
          <a:prstGeom prst="rect">
            <a:avLst/>
          </a:prstGeom>
          <a:gradFill>
            <a:gsLst>
              <a:gs pos="27000">
                <a:srgbClr val="A51F20">
                  <a:alpha val="69000"/>
                </a:srgbClr>
              </a:gs>
              <a:gs pos="0">
                <a:srgbClr val="9D211B">
                  <a:alpha val="96000"/>
                </a:srgbClr>
              </a:gs>
              <a:gs pos="19000">
                <a:srgbClr val="CF5154">
                  <a:alpha val="90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47" name="矩形 46"/>
          <p:cNvSpPr/>
          <p:nvPr/>
        </p:nvSpPr>
        <p:spPr>
          <a:xfrm>
            <a:off x="8284684" y="210506"/>
            <a:ext cx="3805156"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二、如何认识初步探索的意义和经验教训？</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45007" y="1384305"/>
            <a:ext cx="7901985" cy="3730647"/>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文本框 44"/>
          <p:cNvSpPr txBox="1"/>
          <p:nvPr/>
        </p:nvSpPr>
        <p:spPr>
          <a:xfrm>
            <a:off x="2409798" y="2071643"/>
            <a:ext cx="7477522" cy="738664"/>
          </a:xfrm>
          <a:prstGeom prst="rect">
            <a:avLst/>
          </a:prstGeom>
          <a:noFill/>
        </p:spPr>
        <p:txBody>
          <a:bodyPr wrap="square" rtlCol="0">
            <a:spAutoFit/>
          </a:bodyPr>
          <a:lstStyle/>
          <a:p>
            <a:pPr algn="just">
              <a:lnSpc>
                <a:spcPct val="150000"/>
              </a:lnSpc>
              <a:buClr>
                <a:srgbClr val="C80F19"/>
              </a:buClr>
              <a:buSzPct val="90000"/>
            </a:pPr>
            <a:r>
              <a:rPr lang="zh-CN" altLang="en-US" sz="2800" b="1" dirty="0" smtClean="0">
                <a:latin typeface="微软雅黑" panose="020B0503020204020204" pitchFamily="34" charset="-122"/>
                <a:ea typeface="微软雅黑" panose="020B0503020204020204" pitchFamily="34" charset="-122"/>
              </a:rPr>
              <a:t>如何理解改革开放前后两个历史时期的关系？</a:t>
            </a:r>
            <a:endParaRPr lang="zh-CN" altLang="en-US" sz="2800" b="1"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rcRect/>
          <a:stretch>
            <a:fillRect/>
          </a:stretch>
        </p:blipFill>
        <p:spPr>
          <a:xfrm>
            <a:off x="5480966" y="3148083"/>
            <a:ext cx="1335184" cy="1335184"/>
          </a:xfrm>
          <a:prstGeom prst="rect">
            <a:avLst/>
          </a:prstGeom>
          <a:ln w="50800">
            <a:solidFill>
              <a:schemeClr val="bg1"/>
            </a:solidFill>
          </a:ln>
          <a:effectLst>
            <a:outerShdw blurRad="50800" dist="38100" dir="2700000" algn="tl" rotWithShape="0">
              <a:prstClr val="black">
                <a:alpha val="40000"/>
              </a:prstClr>
            </a:outerShdw>
          </a:effectLst>
        </p:spPr>
      </p:pic>
      <p:grpSp>
        <p:nvGrpSpPr>
          <p:cNvPr id="21" name="组合 20"/>
          <p:cNvGrpSpPr/>
          <p:nvPr/>
        </p:nvGrpSpPr>
        <p:grpSpPr>
          <a:xfrm>
            <a:off x="3786470" y="828411"/>
            <a:ext cx="4641918" cy="1231018"/>
            <a:chOff x="-408729" y="2080616"/>
            <a:chExt cx="12782934" cy="1891754"/>
          </a:xfrm>
        </p:grpSpPr>
        <p:sp>
          <p:nvSpPr>
            <p:cNvPr id="38"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23" name="图片 22"/>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5663913" y="-2737922"/>
              <a:ext cx="637650" cy="1278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2" name="文本框 1"/>
          <p:cNvSpPr txBox="1"/>
          <p:nvPr/>
        </p:nvSpPr>
        <p:spPr>
          <a:xfrm>
            <a:off x="4841120" y="878715"/>
            <a:ext cx="2614878" cy="646331"/>
          </a:xfrm>
          <a:prstGeom prst="rect">
            <a:avLst/>
          </a:prstGeom>
          <a:noFill/>
        </p:spPr>
        <p:txBody>
          <a:bodyPr wrap="square" rtlCol="0">
            <a:spAutoFit/>
          </a:bodyPr>
          <a:lstStyle/>
          <a:p>
            <a:pPr algn="ctr"/>
            <a:r>
              <a:rPr lang="zh-CN" altLang="en-US" sz="3600" b="1" dirty="0">
                <a:latin typeface="楷体" panose="02010609060101010101" pitchFamily="49" charset="-122"/>
                <a:ea typeface="楷体" panose="02010609060101010101" pitchFamily="49" charset="-122"/>
              </a:rPr>
              <a:t>重点解析</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11128" b="24560"/>
          <a:stretch>
            <a:fillRect/>
          </a:stretch>
        </p:blipFill>
        <p:spPr>
          <a:xfrm>
            <a:off x="-66101" y="1"/>
            <a:ext cx="12242710" cy="6929610"/>
          </a:xfrm>
          <a:prstGeom prst="rect">
            <a:avLst/>
          </a:prstGeom>
        </p:spPr>
      </p:pic>
      <p:sp>
        <p:nvSpPr>
          <p:cNvPr id="18" name="矩形 17"/>
          <p:cNvSpPr/>
          <p:nvPr/>
        </p:nvSpPr>
        <p:spPr>
          <a:xfrm flipH="1">
            <a:off x="6851378" y="0"/>
            <a:ext cx="5334000" cy="6858000"/>
          </a:xfrm>
          <a:prstGeom prst="rect">
            <a:avLst/>
          </a:prstGeom>
          <a:gradFill flip="none" rotWithShape="1">
            <a:gsLst>
              <a:gs pos="38000">
                <a:srgbClr val="F9F9F9">
                  <a:alpha val="95000"/>
                </a:srgbClr>
              </a:gs>
              <a:gs pos="67000">
                <a:srgbClr val="FAFAFA">
                  <a:alpha val="92000"/>
                </a:srgbClr>
              </a:gs>
              <a:gs pos="100000">
                <a:schemeClr val="bg1">
                  <a:alpha val="45000"/>
                </a:schemeClr>
              </a:gs>
              <a:gs pos="0">
                <a:srgbClr val="F5F5F5">
                  <a:alpha val="4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grpSp>
        <p:nvGrpSpPr>
          <p:cNvPr id="10" name="组合 9"/>
          <p:cNvGrpSpPr/>
          <p:nvPr/>
        </p:nvGrpSpPr>
        <p:grpSpPr>
          <a:xfrm flipH="1">
            <a:off x="546100" y="6237312"/>
            <a:ext cx="11429832" cy="144016"/>
            <a:chOff x="0" y="6237312"/>
            <a:chExt cx="11429832" cy="144016"/>
          </a:xfrm>
        </p:grpSpPr>
        <p:cxnSp>
          <p:nvCxnSpPr>
            <p:cNvPr id="11" name="直线连接符 5"/>
            <p:cNvCxnSpPr/>
            <p:nvPr/>
          </p:nvCxnSpPr>
          <p:spPr>
            <a:xfrm>
              <a:off x="0" y="6309320"/>
              <a:ext cx="10848528"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组 24"/>
            <p:cNvGrpSpPr/>
            <p:nvPr/>
          </p:nvGrpSpPr>
          <p:grpSpPr>
            <a:xfrm>
              <a:off x="10920536" y="6237312"/>
              <a:ext cx="509296" cy="144016"/>
              <a:chOff x="10920536" y="6237312"/>
              <a:chExt cx="509296" cy="144016"/>
            </a:xfrm>
            <a:effectLst>
              <a:outerShdw blurRad="50800" dist="76200" dir="5400000" algn="t" rotWithShape="0">
                <a:prstClr val="black">
                  <a:alpha val="40000"/>
                </a:prstClr>
              </a:outerShdw>
            </a:effectLst>
          </p:grpSpPr>
          <p:sp>
            <p:nvSpPr>
              <p:cNvPr id="13" name="三角形 14"/>
              <p:cNvSpPr/>
              <p:nvPr/>
            </p:nvSpPr>
            <p:spPr>
              <a:xfrm rot="5400000">
                <a:off x="10910604" y="6247244"/>
                <a:ext cx="144016" cy="124152"/>
              </a:xfrm>
              <a:prstGeom prst="triangle">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三角形 18"/>
              <p:cNvSpPr/>
              <p:nvPr/>
            </p:nvSpPr>
            <p:spPr>
              <a:xfrm rot="5400000">
                <a:off x="11103176" y="6247244"/>
                <a:ext cx="144016" cy="124152"/>
              </a:xfrm>
              <a:prstGeom prst="triangle">
                <a:avLst/>
              </a:prstGeom>
              <a:solidFill>
                <a:srgbClr val="DA4A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三角形 19"/>
              <p:cNvSpPr/>
              <p:nvPr/>
            </p:nvSpPr>
            <p:spPr>
              <a:xfrm rot="5400000">
                <a:off x="11295748" y="6247244"/>
                <a:ext cx="144016" cy="124152"/>
              </a:xfrm>
              <a:prstGeom prst="triangle">
                <a:avLst/>
              </a:prstGeom>
              <a:solidFill>
                <a:srgbClr val="EB6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22" name="文本框 21"/>
          <p:cNvSpPr txBox="1"/>
          <p:nvPr/>
        </p:nvSpPr>
        <p:spPr>
          <a:xfrm>
            <a:off x="7915091" y="1161722"/>
            <a:ext cx="3378174" cy="5116272"/>
          </a:xfrm>
          <a:prstGeom prst="rect">
            <a:avLst/>
          </a:prstGeom>
          <a:noFill/>
        </p:spPr>
        <p:txBody>
          <a:bodyPr wrap="square" rtlCol="0">
            <a:spAutoFit/>
          </a:bodyPr>
          <a:lstStyle/>
          <a:p>
            <a:pPr indent="53975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社会主义建设道路初步探索的正反两方面经验，为改革开放后的社会主义实践积累了经验并准备了条件。对改革开放前的社会主义实践探索，要坚持实事求是的思想路线，分清主流和支流，坚持真理，修正错误，发扬经验，吸取教训，在这个基础上把党和人民事业继续推向前进。</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9" name="矩形 18"/>
          <p:cNvSpPr/>
          <p:nvPr/>
        </p:nvSpPr>
        <p:spPr>
          <a:xfrm>
            <a:off x="8284684" y="210506"/>
            <a:ext cx="3805156"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专题五 社会主义建设道路初步探索的理论成果</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solidFill>
                <a:latin typeface="微软雅黑" panose="020B0503020204020204" pitchFamily="34" charset="-122"/>
                <a:ea typeface="微软雅黑" panose="020B0503020204020204" pitchFamily="34" charset="-122"/>
              </a:rPr>
              <a:t>二、如何认识初步探索的意义和经验教训？</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3" name="矩形: 对角圆角 2"/>
          <p:cNvSpPr/>
          <p:nvPr/>
        </p:nvSpPr>
        <p:spPr>
          <a:xfrm flipH="1" flipV="1">
            <a:off x="1371600" y="1711054"/>
            <a:ext cx="9448800" cy="4334146"/>
          </a:xfrm>
          <a:prstGeom prst="roundRect">
            <a:avLst>
              <a:gd name="adj" fmla="val 7289"/>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6"/>
          <p:cNvSpPr/>
          <p:nvPr/>
        </p:nvSpPr>
        <p:spPr bwMode="auto">
          <a:xfrm flipH="1">
            <a:off x="8382000" y="-1"/>
            <a:ext cx="3810000" cy="1385750"/>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sp>
        <p:nvSpPr>
          <p:cNvPr id="5" name="文本框 4"/>
          <p:cNvSpPr txBox="1"/>
          <p:nvPr/>
        </p:nvSpPr>
        <p:spPr>
          <a:xfrm>
            <a:off x="2400159" y="2101890"/>
            <a:ext cx="7391683" cy="3367268"/>
          </a:xfrm>
          <a:prstGeom prst="rect">
            <a:avLst/>
          </a:prstGeom>
          <a:noFill/>
        </p:spPr>
        <p:txBody>
          <a:bodyPr wrap="square" rtlCol="0">
            <a:spAutoFit/>
          </a:bodyPr>
          <a:lstStyle/>
          <a:p>
            <a:pPr lvl="0" indent="457200" algn="just" defTabSz="1218565">
              <a:lnSpc>
                <a:spcPct val="150000"/>
              </a:lnSpc>
              <a:defRPr/>
            </a:pP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党在社会主义建设初期探索形成了调动一切积极因素为社会主义事业服务、正确认识和处理社会主义社会矛盾、走中国工业化道路等重要思想。</a:t>
            </a:r>
            <a:endPar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endParaRPr>
          </a:p>
          <a:p>
            <a:pPr lvl="0" indent="457200" algn="just" defTabSz="1218565">
              <a:lnSpc>
                <a:spcPct val="150000"/>
              </a:lnSpc>
              <a:defRPr/>
            </a:pP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党在社会主义建设初期形成的正确的理论原则和经验总结，是毛泽东思想科学体系中的重要内容，是毛泽东思想在社会主义建设时期的新发展。</a:t>
            </a:r>
            <a:endPar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endParaRPr>
          </a:p>
          <a:p>
            <a:pPr lvl="0" indent="457200" algn="just" defTabSz="1218565">
              <a:lnSpc>
                <a:spcPct val="150000"/>
              </a:lnSpc>
              <a:defRPr/>
            </a:pP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党在社会主义建设初期探索中的经验和教训，为我们在改革开放新时期探索和开辟中国特色社会主义道路提供了重要借鉴。</a:t>
            </a:r>
            <a:endPar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endParaRPr>
          </a:p>
        </p:txBody>
      </p:sp>
      <p:sp>
        <p:nvSpPr>
          <p:cNvPr id="6" name="Freeform 7"/>
          <p:cNvSpPr/>
          <p:nvPr/>
        </p:nvSpPr>
        <p:spPr bwMode="auto">
          <a:xfrm>
            <a:off x="-16992" y="3282951"/>
            <a:ext cx="685800" cy="3575050"/>
          </a:xfrm>
          <a:custGeom>
            <a:avLst/>
            <a:gdLst>
              <a:gd name="T0" fmla="*/ 1001 w 1083"/>
              <a:gd name="T1" fmla="*/ 2254 h 2254"/>
              <a:gd name="T2" fmla="*/ 0 w 1083"/>
              <a:gd name="T3" fmla="*/ 2254 h 2254"/>
              <a:gd name="T4" fmla="*/ 0 w 1083"/>
              <a:gd name="T5" fmla="*/ 0 h 2254"/>
              <a:gd name="T6" fmla="*/ 265 w 1083"/>
              <a:gd name="T7" fmla="*/ 424 h 2254"/>
              <a:gd name="T8" fmla="*/ 1028 w 1083"/>
              <a:gd name="T9" fmla="*/ 1498 h 2254"/>
              <a:gd name="T10" fmla="*/ 1001 w 1083"/>
              <a:gd name="T11" fmla="*/ 2254 h 2254"/>
            </a:gdLst>
            <a:ahLst/>
            <a:cxnLst>
              <a:cxn ang="0">
                <a:pos x="T0" y="T1"/>
              </a:cxn>
              <a:cxn ang="0">
                <a:pos x="T2" y="T3"/>
              </a:cxn>
              <a:cxn ang="0">
                <a:pos x="T4" y="T5"/>
              </a:cxn>
              <a:cxn ang="0">
                <a:pos x="T6" y="T7"/>
              </a:cxn>
              <a:cxn ang="0">
                <a:pos x="T8" y="T9"/>
              </a:cxn>
              <a:cxn ang="0">
                <a:pos x="T10" y="T11"/>
              </a:cxn>
            </a:cxnLst>
            <a:rect l="0" t="0" r="r" b="b"/>
            <a:pathLst>
              <a:path w="1083" h="2254">
                <a:moveTo>
                  <a:pt x="1001" y="2254"/>
                </a:moveTo>
                <a:cubicBezTo>
                  <a:pt x="0" y="2254"/>
                  <a:pt x="0" y="2254"/>
                  <a:pt x="0" y="2254"/>
                </a:cubicBezTo>
                <a:cubicBezTo>
                  <a:pt x="0" y="0"/>
                  <a:pt x="0" y="0"/>
                  <a:pt x="0" y="0"/>
                </a:cubicBezTo>
                <a:cubicBezTo>
                  <a:pt x="45" y="83"/>
                  <a:pt x="110" y="239"/>
                  <a:pt x="265" y="424"/>
                </a:cubicBezTo>
                <a:cubicBezTo>
                  <a:pt x="430" y="624"/>
                  <a:pt x="964" y="1154"/>
                  <a:pt x="1028" y="1498"/>
                </a:cubicBezTo>
                <a:cubicBezTo>
                  <a:pt x="1074" y="1746"/>
                  <a:pt x="1083" y="2027"/>
                  <a:pt x="1001" y="2254"/>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lstStyle/>
          <a:p>
            <a:endParaRPr lang="en-US" dirty="0"/>
          </a:p>
        </p:txBody>
      </p:sp>
      <p:sp>
        <p:nvSpPr>
          <p:cNvPr id="7" name="Freeform: Shape 54"/>
          <p:cNvSpPr/>
          <p:nvPr/>
        </p:nvSpPr>
        <p:spPr bwMode="auto">
          <a:xfrm rot="10800000">
            <a:off x="1616710" y="5469158"/>
            <a:ext cx="10575290" cy="1388840"/>
          </a:xfrm>
          <a:custGeom>
            <a:avLst/>
            <a:gdLst>
              <a:gd name="connsiteX0" fmla="*/ 7610 w 7473674"/>
              <a:gd name="connsiteY0" fmla="*/ 0 h 1186096"/>
              <a:gd name="connsiteX1" fmla="*/ 7473674 w 7473674"/>
              <a:gd name="connsiteY1" fmla="*/ 0 h 1186096"/>
              <a:gd name="connsiteX2" fmla="*/ 7298949 w 7473674"/>
              <a:gd name="connsiteY2" fmla="*/ 36782 h 1186096"/>
              <a:gd name="connsiteX3" fmla="*/ 3933364 w 7473674"/>
              <a:gd name="connsiteY3" fmla="*/ 854379 h 1186096"/>
              <a:gd name="connsiteX4" fmla="*/ 0 w 7473674"/>
              <a:gd name="connsiteY4" fmla="*/ 1042733 h 1186096"/>
              <a:gd name="connsiteX0-1" fmla="*/ 7610 w 7473674"/>
              <a:gd name="connsiteY0-2" fmla="*/ 0 h 1186096"/>
              <a:gd name="connsiteX1-3" fmla="*/ 7473674 w 7473674"/>
              <a:gd name="connsiteY1-4" fmla="*/ 0 h 1186096"/>
              <a:gd name="connsiteX2-5" fmla="*/ 3933364 w 7473674"/>
              <a:gd name="connsiteY2-6" fmla="*/ 854379 h 1186096"/>
              <a:gd name="connsiteX3-7" fmla="*/ 0 w 7473674"/>
              <a:gd name="connsiteY3-8" fmla="*/ 1042733 h 1186096"/>
              <a:gd name="connsiteX4-9" fmla="*/ 7610 w 7473674"/>
              <a:gd name="connsiteY4-10" fmla="*/ 0 h 1186096"/>
              <a:gd name="connsiteX0-11" fmla="*/ 7610 w 7473674"/>
              <a:gd name="connsiteY0-12" fmla="*/ 0 h 1128690"/>
              <a:gd name="connsiteX1-13" fmla="*/ 7473674 w 7473674"/>
              <a:gd name="connsiteY1-14" fmla="*/ 0 h 1128690"/>
              <a:gd name="connsiteX2-15" fmla="*/ 3523789 w 7473674"/>
              <a:gd name="connsiteY2-16" fmla="*/ 606729 h 1128690"/>
              <a:gd name="connsiteX3-17" fmla="*/ 0 w 7473674"/>
              <a:gd name="connsiteY3-18" fmla="*/ 1042733 h 1128690"/>
              <a:gd name="connsiteX4-19" fmla="*/ 7610 w 7473674"/>
              <a:gd name="connsiteY4-20" fmla="*/ 0 h 1128690"/>
              <a:gd name="connsiteX0-21" fmla="*/ 7610 w 7473674"/>
              <a:gd name="connsiteY0-22" fmla="*/ 0 h 1128690"/>
              <a:gd name="connsiteX1-23" fmla="*/ 7473674 w 7473674"/>
              <a:gd name="connsiteY1-24" fmla="*/ 0 h 1128690"/>
              <a:gd name="connsiteX2-25" fmla="*/ 3523789 w 7473674"/>
              <a:gd name="connsiteY2-26" fmla="*/ 606729 h 1128690"/>
              <a:gd name="connsiteX3-27" fmla="*/ 0 w 7473674"/>
              <a:gd name="connsiteY3-28" fmla="*/ 1042733 h 1128690"/>
              <a:gd name="connsiteX4-29" fmla="*/ 7610 w 7473674"/>
              <a:gd name="connsiteY4-30" fmla="*/ 0 h 1128690"/>
              <a:gd name="connsiteX0-31" fmla="*/ 7610 w 7473674"/>
              <a:gd name="connsiteY0-32" fmla="*/ 0 h 1128690"/>
              <a:gd name="connsiteX1-33" fmla="*/ 7473674 w 7473674"/>
              <a:gd name="connsiteY1-34" fmla="*/ 0 h 1128690"/>
              <a:gd name="connsiteX2-35" fmla="*/ 3523789 w 7473674"/>
              <a:gd name="connsiteY2-36" fmla="*/ 606729 h 1128690"/>
              <a:gd name="connsiteX3-37" fmla="*/ 0 w 7473674"/>
              <a:gd name="connsiteY3-38" fmla="*/ 1042733 h 1128690"/>
              <a:gd name="connsiteX4-39" fmla="*/ 7610 w 7473674"/>
              <a:gd name="connsiteY4-40" fmla="*/ 0 h 1128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73674" h="1128690">
                <a:moveTo>
                  <a:pt x="7610" y="0"/>
                </a:moveTo>
                <a:lnTo>
                  <a:pt x="7473674" y="0"/>
                </a:lnTo>
                <a:cubicBezTo>
                  <a:pt x="6157046" y="202243"/>
                  <a:pt x="4936065" y="234543"/>
                  <a:pt x="3523789" y="606729"/>
                </a:cubicBezTo>
                <a:cubicBezTo>
                  <a:pt x="2156794" y="966982"/>
                  <a:pt x="1028960" y="1287781"/>
                  <a:pt x="0" y="1042733"/>
                </a:cubicBezTo>
                <a:cubicBezTo>
                  <a:pt x="2537" y="695155"/>
                  <a:pt x="5073" y="347578"/>
                  <a:pt x="7610"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grpSp>
        <p:nvGrpSpPr>
          <p:cNvPr id="8" name="组合 7"/>
          <p:cNvGrpSpPr/>
          <p:nvPr/>
        </p:nvGrpSpPr>
        <p:grpSpPr>
          <a:xfrm>
            <a:off x="2440115" y="708217"/>
            <a:ext cx="7311769" cy="737695"/>
            <a:chOff x="2415798" y="742579"/>
            <a:chExt cx="7311769" cy="737695"/>
          </a:xfrm>
        </p:grpSpPr>
        <p:sp>
          <p:nvSpPr>
            <p:cNvPr id="9" name="íšlídè"/>
            <p:cNvSpPr txBox="1"/>
            <p:nvPr/>
          </p:nvSpPr>
          <p:spPr bwMode="auto">
            <a:xfrm>
              <a:off x="3768865" y="742579"/>
              <a:ext cx="4590202" cy="73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3600" b="1" spc="300" dirty="0">
                  <a:solidFill>
                    <a:srgbClr val="C00000"/>
                  </a:solidFill>
                  <a:latin typeface="华文行楷" panose="02010800040101010101" pitchFamily="2" charset="-122"/>
                  <a:ea typeface="华文行楷" panose="02010800040101010101" pitchFamily="2" charset="-122"/>
                </a:rPr>
                <a:t>专题小结</a:t>
              </a:r>
              <a:endParaRPr lang="en-US" altLang="zh-CN" sz="3600" b="1" spc="300" dirty="0">
                <a:solidFill>
                  <a:srgbClr val="C00000"/>
                </a:solidFill>
                <a:latin typeface="华文行楷" panose="02010800040101010101" pitchFamily="2" charset="-122"/>
                <a:ea typeface="华文行楷" panose="02010800040101010101" pitchFamily="2" charset="-122"/>
              </a:endParaRPr>
            </a:p>
          </p:txBody>
        </p:sp>
        <p:grpSp>
          <p:nvGrpSpPr>
            <p:cNvPr id="10" name="组合 9"/>
            <p:cNvGrpSpPr/>
            <p:nvPr/>
          </p:nvGrpSpPr>
          <p:grpSpPr>
            <a:xfrm>
              <a:off x="2415798" y="1067884"/>
              <a:ext cx="7311769" cy="0"/>
              <a:chOff x="2415798" y="1010793"/>
              <a:chExt cx="7311769" cy="0"/>
            </a:xfrm>
          </p:grpSpPr>
          <p:cxnSp>
            <p:nvCxnSpPr>
              <p:cNvPr id="11" name="直接箭头连接符 10"/>
              <p:cNvCxnSpPr/>
              <p:nvPr/>
            </p:nvCxnSpPr>
            <p:spPr>
              <a:xfrm>
                <a:off x="726013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41579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6704470" y="3844961"/>
            <a:ext cx="2881403" cy="1006758"/>
            <a:chOff x="6190631" y="4207239"/>
            <a:chExt cx="2881403" cy="1006758"/>
          </a:xfrm>
        </p:grpSpPr>
        <p:cxnSp>
          <p:nvCxnSpPr>
            <p:cNvPr id="71" name="直接连接符 70"/>
            <p:cNvCxnSpPr/>
            <p:nvPr/>
          </p:nvCxnSpPr>
          <p:spPr>
            <a:xfrm>
              <a:off x="6190631" y="4733386"/>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7040709" y="4207239"/>
              <a:ext cx="162095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mn-ea"/>
                  <a:sym typeface="+mn-lt"/>
                </a:rPr>
                <a:t>初步探索的意义</a:t>
              </a:r>
              <a:endParaRPr lang="zh-CN" altLang="en-US" sz="1600" dirty="0">
                <a:latin typeface="微软雅黑" panose="020B0503020204020204" pitchFamily="34" charset="-122"/>
                <a:ea typeface="微软雅黑" panose="020B0503020204020204" pitchFamily="34" charset="-122"/>
                <a:cs typeface="+mn-ea"/>
                <a:sym typeface="+mn-lt"/>
              </a:endParaRPr>
            </a:p>
          </p:txBody>
        </p:sp>
        <p:cxnSp>
          <p:nvCxnSpPr>
            <p:cNvPr id="75" name="直接连接符 74"/>
            <p:cNvCxnSpPr/>
            <p:nvPr/>
          </p:nvCxnSpPr>
          <p:spPr>
            <a:xfrm flipV="1">
              <a:off x="6711763" y="4441139"/>
              <a:ext cx="0" cy="6287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6712849" y="5072470"/>
              <a:ext cx="3088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椭圆 81"/>
            <p:cNvSpPr/>
            <p:nvPr/>
          </p:nvSpPr>
          <p:spPr>
            <a:xfrm>
              <a:off x="6958436" y="502798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文本框 46"/>
            <p:cNvSpPr txBox="1"/>
            <p:nvPr/>
          </p:nvSpPr>
          <p:spPr>
            <a:xfrm>
              <a:off x="7040709" y="4875443"/>
              <a:ext cx="203132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mn-ea"/>
                  <a:sym typeface="+mn-lt"/>
                </a:rPr>
                <a:t>初步探索的经验教训</a:t>
              </a:r>
              <a:endParaRPr lang="zh-CN" altLang="en-US" sz="1600" dirty="0">
                <a:latin typeface="微软雅黑" panose="020B0503020204020204" pitchFamily="34" charset="-122"/>
                <a:ea typeface="微软雅黑" panose="020B0503020204020204" pitchFamily="34" charset="-122"/>
                <a:cs typeface="+mn-ea"/>
                <a:sym typeface="+mn-lt"/>
              </a:endParaRPr>
            </a:p>
          </p:txBody>
        </p:sp>
      </p:grpSp>
      <p:sp>
        <p:nvSpPr>
          <p:cNvPr id="62" name="圆角矩形 61"/>
          <p:cNvSpPr/>
          <p:nvPr/>
        </p:nvSpPr>
        <p:spPr>
          <a:xfrm>
            <a:off x="663495" y="2449411"/>
            <a:ext cx="2579062" cy="1591068"/>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社会主义建设道路</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初步探索的</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理论成果</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6720038" y="1691386"/>
            <a:ext cx="4751526" cy="982497"/>
            <a:chOff x="6208508" y="4287249"/>
            <a:chExt cx="4751526" cy="982497"/>
          </a:xfrm>
        </p:grpSpPr>
        <p:cxnSp>
          <p:nvCxnSpPr>
            <p:cNvPr id="109" name="直接连接符 108"/>
            <p:cNvCxnSpPr/>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7040709" y="4287249"/>
              <a:ext cx="3672800" cy="338554"/>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调动一切积极因素为社会主义事业服务</a:t>
              </a:r>
              <a:endParaRPr lang="zh-CN" altLang="en-US" sz="1600" dirty="0">
                <a:latin typeface="微软雅黑" panose="020B0503020204020204" pitchFamily="34" charset="-122"/>
                <a:ea typeface="微软雅黑" panose="020B0503020204020204" pitchFamily="34" charset="-122"/>
                <a:sym typeface="+mn-ea"/>
              </a:endParaRPr>
            </a:p>
          </p:txBody>
        </p:sp>
        <p:sp>
          <p:nvSpPr>
            <p:cNvPr id="171" name="文本框 170"/>
            <p:cNvSpPr txBox="1"/>
            <p:nvPr/>
          </p:nvSpPr>
          <p:spPr>
            <a:xfrm>
              <a:off x="7040710" y="4612533"/>
              <a:ext cx="3919324" cy="338554"/>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正确认识和处理社会主义社会矛盾的思想</a:t>
              </a:r>
              <a:endParaRPr lang="zh-CN" altLang="en-US" sz="1600" dirty="0">
                <a:latin typeface="微软雅黑" panose="020B0503020204020204" pitchFamily="34" charset="-122"/>
                <a:ea typeface="微软雅黑" panose="020B0503020204020204" pitchFamily="34" charset="-122"/>
                <a:sym typeface="+mn-ea"/>
              </a:endParaRPr>
            </a:p>
          </p:txBody>
        </p:sp>
        <p:sp>
          <p:nvSpPr>
            <p:cNvPr id="172" name="文本框 171"/>
            <p:cNvSpPr txBox="1"/>
            <p:nvPr/>
          </p:nvSpPr>
          <p:spPr>
            <a:xfrm>
              <a:off x="7040709" y="4931192"/>
              <a:ext cx="2441694" cy="338554"/>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走中国工业化道路的思想</a:t>
              </a:r>
              <a:endParaRPr lang="zh-CN" altLang="en-US" sz="1600" dirty="0">
                <a:latin typeface="微软雅黑" panose="020B0503020204020204" pitchFamily="34" charset="-122"/>
                <a:ea typeface="微软雅黑" panose="020B0503020204020204" pitchFamily="34" charset="-122"/>
                <a:sym typeface="+mn-ea"/>
              </a:endParaRPr>
            </a:p>
          </p:txBody>
        </p:sp>
        <p:cxnSp>
          <p:nvCxnSpPr>
            <p:cNvPr id="173" name="直接连接符 172"/>
            <p:cNvCxnSpPr/>
            <p:nvPr/>
          </p:nvCxnSpPr>
          <p:spPr>
            <a:xfrm flipV="1">
              <a:off x="6716526" y="4441141"/>
              <a:ext cx="0" cy="657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6709173" y="47333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9" name="椭圆 178"/>
            <p:cNvSpPr/>
            <p:nvPr/>
          </p:nvSpPr>
          <p:spPr>
            <a:xfrm>
              <a:off x="6964695" y="469289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椭圆 179"/>
            <p:cNvSpPr/>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nvSpPr>
        <p:spPr>
          <a:xfrm>
            <a:off x="4208826" y="1694430"/>
            <a:ext cx="2579062"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初步探索阶段取得了</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哪些重要理论成果？</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4194720" y="3912284"/>
            <a:ext cx="2579062"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如何认识初步探索的</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意义和经验教训？</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21" name="矩形 20"/>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395917">
            <a:off x="-908732" y="948345"/>
            <a:ext cx="4897802" cy="6459875"/>
            <a:chOff x="4319902" y="-208038"/>
            <a:chExt cx="5199655" cy="6858000"/>
          </a:xfrm>
        </p:grpSpPr>
        <p:pic>
          <p:nvPicPr>
            <p:cNvPr id="26" name="图片 25"/>
            <p:cNvPicPr>
              <a:picLocks noChangeAspect="1"/>
            </p:cNvPicPr>
            <p:nvPr/>
          </p:nvPicPr>
          <p:blipFill rotWithShape="1">
            <a:blip r:embed="rId2"/>
            <a:srcRect l="23445" r="26731"/>
            <a:stretch>
              <a:fillRect/>
            </a:stretch>
          </p:blipFill>
          <p:spPr>
            <a:xfrm>
              <a:off x="4319902" y="-208038"/>
              <a:ext cx="5199655" cy="6858000"/>
            </a:xfrm>
            <a:prstGeom prst="rect">
              <a:avLst/>
            </a:prstGeom>
          </p:spPr>
        </p:pic>
        <p:sp>
          <p:nvSpPr>
            <p:cNvPr id="27"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100000">
                  <a:srgbClr val="FFDAD9"/>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28"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endPar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endParaRPr>
          </a:p>
        </p:txBody>
      </p:sp>
      <p:sp>
        <p:nvSpPr>
          <p:cNvPr id="29"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100000">
                <a:srgbClr val="B0261F"/>
              </a:gs>
              <a:gs pos="0">
                <a:srgbClr val="E97C30"/>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100000">
                <a:srgbClr val="C00000"/>
              </a:gs>
              <a:gs pos="0">
                <a:srgbClr val="9D211B"/>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674257" y="2378586"/>
            <a:ext cx="6923738" cy="2192267"/>
          </a:xfrm>
          <a:prstGeom prst="rect">
            <a:avLst/>
          </a:prstGeom>
          <a:noFill/>
        </p:spPr>
        <p:txBody>
          <a:bodyPr wrap="square" rtlCol="0">
            <a:spAutoFit/>
          </a:bodyPr>
          <a:lstStyle/>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1.</a:t>
            </a:r>
            <a:r>
              <a:rPr lang="zh-CN" altLang="en-US" sz="2000" b="1" dirty="0">
                <a:latin typeface="华文中宋" panose="02010600040101010101" pitchFamily="2" charset="-122"/>
                <a:ea typeface="华文中宋" panose="02010600040101010101" pitchFamily="2" charset="-122"/>
              </a:rPr>
              <a:t>党在中国社会主义建设道路的初步探索中取得了哪些重要的理论成果？</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2.</a:t>
            </a:r>
            <a:r>
              <a:rPr lang="zh-CN" altLang="en-US" sz="2000" b="1" dirty="0">
                <a:latin typeface="华文中宋" panose="02010600040101010101" pitchFamily="2" charset="-122"/>
                <a:ea typeface="华文中宋" panose="02010600040101010101" pitchFamily="2" charset="-122"/>
              </a:rPr>
              <a:t>如何认识党对社会主义建设道路初步探索的重大意义？</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3.</a:t>
            </a:r>
            <a:r>
              <a:rPr lang="zh-CN" altLang="en-US" sz="2000" b="1" dirty="0">
                <a:latin typeface="华文中宋" panose="02010600040101010101" pitchFamily="2" charset="-122"/>
                <a:ea typeface="华文中宋" panose="02010600040101010101" pitchFamily="2" charset="-122"/>
              </a:rPr>
              <a:t>党对社会主义建设道路的初步探索有哪些经验教训？</a:t>
            </a:r>
            <a:endParaRPr lang="zh-CN" altLang="en-US" sz="20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6" presetClass="emph" presetSubtype="0" decel="100000" fill="hold" grpId="0" nodeType="withEffect">
                                  <p:stCondLst>
                                    <p:cond delay="400"/>
                                  </p:stCondLst>
                                  <p:childTnLst>
                                    <p:animScale>
                                      <p:cBhvr>
                                        <p:cTn id="33" dur="2000" fill="hold"/>
                                        <p:tgtEl>
                                          <p:spTgt spid="29"/>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p:bldP spid="29" grpId="0" animBg="1"/>
      <p:bldP spid="29" grpId="1" animBg="1"/>
      <p:bldP spid="30" grpId="0" animBg="1"/>
      <p:bldP spid="31" grpId="0" animBg="1"/>
      <p:bldP spid="32" grpId="0" animBg="1"/>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1" y="0"/>
            <a:ext cx="12188389" cy="6858000"/>
          </a:xfrm>
          <a:prstGeom prst="rect">
            <a:avLst/>
          </a:prstGeom>
        </p:spPr>
      </p:pic>
      <p:grpSp>
        <p:nvGrpSpPr>
          <p:cNvPr id="4" name="组合 3"/>
          <p:cNvGrpSpPr/>
          <p:nvPr/>
        </p:nvGrpSpPr>
        <p:grpSpPr>
          <a:xfrm>
            <a:off x="696000" y="729000"/>
            <a:ext cx="10800000" cy="5400000"/>
            <a:chOff x="696000" y="729000"/>
            <a:chExt cx="10800000" cy="5400000"/>
          </a:xfrm>
        </p:grpSpPr>
        <p:sp>
          <p:nvSpPr>
            <p:cNvPr id="11"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2146299" y="4372103"/>
            <a:ext cx="6477000" cy="2850396"/>
            <a:chOff x="6248400" y="4421184"/>
            <a:chExt cx="7561761" cy="3327777"/>
          </a:xfrm>
        </p:grpSpPr>
        <p:pic>
          <p:nvPicPr>
            <p:cNvPr id="2" name="图片 1"/>
            <p:cNvPicPr>
              <a:picLocks noChangeAspect="1"/>
            </p:cNvPicPr>
            <p:nvPr/>
          </p:nvPicPr>
          <p:blipFill>
            <a:blip r:embed="rId2"/>
            <a:stretch>
              <a:fillRect/>
            </a:stretch>
          </p:blipFill>
          <p:spPr>
            <a:xfrm>
              <a:off x="6248400" y="4421184"/>
              <a:ext cx="7561761" cy="3327777"/>
            </a:xfrm>
            <a:prstGeom prst="rect">
              <a:avLst/>
            </a:prstGeom>
          </p:spPr>
        </p:pic>
        <p:sp>
          <p:nvSpPr>
            <p:cNvPr id="6"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100000">
                  <a:schemeClr val="bg1"/>
                </a:gs>
                <a:gs pos="0">
                  <a:srgbClr val="F8F8F8"/>
                </a:gs>
                <a:gs pos="59000">
                  <a:srgbClr val="F8F8F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734569" y="2086511"/>
            <a:ext cx="7156510" cy="2646878"/>
          </a:xfrm>
          <a:prstGeom prst="rect">
            <a:avLst/>
          </a:prstGeom>
          <a:noFill/>
        </p:spPr>
        <p:txBody>
          <a:bodyPr wrap="square" rtlCol="0">
            <a:spAutoFit/>
          </a:bodyPr>
          <a:lstStyle/>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论十大关系</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毛泽东文集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第七卷，人民出版社</a:t>
            </a:r>
            <a:r>
              <a:rPr lang="en-US" altLang="zh-CN" sz="2000" b="1" dirty="0">
                <a:latin typeface="华文中宋" panose="02010600040101010101" pitchFamily="2" charset="-122"/>
                <a:ea typeface="华文中宋" panose="02010600040101010101" pitchFamily="2" charset="-122"/>
              </a:rPr>
              <a:t>1999</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关于正确处理人民内部矛盾的问题</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毛泽东文集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第七卷，人民出版社</a:t>
            </a:r>
            <a:r>
              <a:rPr lang="en-US" altLang="zh-CN" sz="2000" b="1" dirty="0">
                <a:latin typeface="华文中宋" panose="02010600040101010101" pitchFamily="2" charset="-122"/>
                <a:ea typeface="华文中宋" panose="02010600040101010101" pitchFamily="2" charset="-122"/>
              </a:rPr>
              <a:t>1999</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人的正确思想是从哪里来的？</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毛泽东文集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第八卷，人民出版社</a:t>
            </a:r>
            <a:r>
              <a:rPr lang="en-US" altLang="zh-CN" sz="2000" b="1" dirty="0">
                <a:latin typeface="华文中宋" panose="02010600040101010101" pitchFamily="2" charset="-122"/>
                <a:ea typeface="华文中宋" panose="02010600040101010101" pitchFamily="2" charset="-122"/>
              </a:rPr>
              <a:t>1999</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p:txBody>
      </p:sp>
      <p:grpSp>
        <p:nvGrpSpPr>
          <p:cNvPr id="3" name="组合 2"/>
          <p:cNvGrpSpPr/>
          <p:nvPr/>
        </p:nvGrpSpPr>
        <p:grpSpPr>
          <a:xfrm>
            <a:off x="1377273" y="1431039"/>
            <a:ext cx="1075451" cy="2623131"/>
            <a:chOff x="1377273" y="1431039"/>
            <a:chExt cx="1075451" cy="2623131"/>
          </a:xfrm>
        </p:grpSpPr>
        <p:grpSp>
          <p:nvGrpSpPr>
            <p:cNvPr id="12" name="组合 11"/>
            <p:cNvGrpSpPr/>
            <p:nvPr/>
          </p:nvGrpSpPr>
          <p:grpSpPr>
            <a:xfrm>
              <a:off x="1377273" y="1431039"/>
              <a:ext cx="1075451" cy="2623131"/>
              <a:chOff x="3039971" y="2125472"/>
              <a:chExt cx="1075451" cy="2623131"/>
            </a:xfrm>
          </p:grpSpPr>
          <p:sp>
            <p:nvSpPr>
              <p:cNvPr id="14"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p="http://schemas.openxmlformats.org/presentationml/2006/main">
  <p:tag name="PA" val="v5.2.9"/>
  <p:tag name="RESOURCELIBID_ANIM" val="462"/>
</p:tagLst>
</file>

<file path=ppt/tags/tag2.xml><?xml version="1.0" encoding="utf-8"?>
<p:tagLst xmlns:p="http://schemas.openxmlformats.org/presentationml/2006/main">
  <p:tag name="ISLIDE.VECTOR" val="#308547;"/>
</p:tagLst>
</file>

<file path=ppt/tags/tag3.xml><?xml version="1.0" encoding="utf-8"?>
<p:tagLst xmlns:p="http://schemas.openxmlformats.org/presentationml/2006/main">
  <p:tag name="KSO_WM_UNIT_PLACING_PICTURE_USER_VIEWPORT" val="{&quot;height&quot;:8681.738582677166,&quot;width&quot;:11810}"/>
</p:tagLst>
</file>

<file path=ppt/tags/tag4.xml><?xml version="1.0" encoding="utf-8"?>
<p:tagLst xmlns:p="http://schemas.openxmlformats.org/presentationml/2006/main">
  <p:tag name="ISLIDE.VECTOR" val="#308547;"/>
</p:tagLst>
</file>

<file path=ppt/tags/tag5.xml><?xml version="1.0" encoding="utf-8"?>
<p:tagLst xmlns:p="http://schemas.openxmlformats.org/presentationml/2006/main">
  <p:tag name="ISLIDE.DIAGRAM" val="277788;"/>
</p:tagLst>
</file>

<file path=ppt/tags/tag6.xml><?xml version="1.0" encoding="utf-8"?>
<p:tagLst xmlns:p="http://schemas.openxmlformats.org/presentationml/2006/main">
  <p:tag name="ISLIDE.VECTOR" val="#308547;"/>
</p:tagLst>
</file>

<file path=ppt/tags/tag7.xml><?xml version="1.0" encoding="utf-8"?>
<p:tagLst xmlns:p="http://schemas.openxmlformats.org/presentationml/2006/main">
  <p:tag name="ISLIDE.VECTOR" val="#308547;"/>
</p:tagLst>
</file>

<file path=ppt/tags/tag8.xml><?xml version="1.0" encoding="utf-8"?>
<p:tagLst xmlns:p="http://schemas.openxmlformats.org/presentationml/2006/main">
  <p:tag name="ISLIDE.VECTOR" val="#308547;"/>
</p:tagLst>
</file>

<file path=ppt/tags/tag9.xml><?xml version="1.0" encoding="utf-8"?>
<p:tagLst xmlns:p="http://schemas.openxmlformats.org/presentationml/2006/main">
  <p:tag name="KSO_WPP_MARK_KEY" val="099a90c3-384e-4799-b6e4-a3d2adb7943a"/>
  <p:tag name="COMMONDATA" val="eyJoZGlkIjoiMWFjN2RlYjAxMTExMmE1MjkxMmE4NGY5N2M2ZWE0N2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12865</Words>
  <Application>WPS 演示</Application>
  <PresentationFormat>宽屏</PresentationFormat>
  <Paragraphs>886</Paragraphs>
  <Slides>98</Slides>
  <Notes>78</Notes>
  <HiddenSlides>0</HiddenSlides>
  <MMClips>5</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98</vt:i4>
      </vt:variant>
    </vt:vector>
  </HeadingPairs>
  <TitlesOfParts>
    <vt:vector size="135" baseType="lpstr">
      <vt:lpstr>Arial</vt:lpstr>
      <vt:lpstr>宋体</vt:lpstr>
      <vt:lpstr>Wingdings</vt:lpstr>
      <vt:lpstr>微软雅黑</vt:lpstr>
      <vt:lpstr>等线</vt:lpstr>
      <vt:lpstr>汉仪旗黑-45S</vt:lpstr>
      <vt:lpstr>汉仪秦川飞影W</vt:lpstr>
      <vt:lpstr>华文新魏</vt:lpstr>
      <vt:lpstr>华文中宋</vt:lpstr>
      <vt:lpstr>Gotham Rounded Book</vt:lpstr>
      <vt:lpstr>思源黑体 CN Regular</vt:lpstr>
      <vt:lpstr>方正粗宋简体</vt:lpstr>
      <vt:lpstr>Roboto Regular</vt:lpstr>
      <vt:lpstr>楷体</vt:lpstr>
      <vt:lpstr>黑体</vt:lpstr>
      <vt:lpstr>Times New Roman</vt:lpstr>
      <vt:lpstr>Verdana</vt:lpstr>
      <vt:lpstr>Songti SC Regular</vt:lpstr>
      <vt:lpstr>楷体_GB2312</vt:lpstr>
      <vt:lpstr>新宋体</vt:lpstr>
      <vt:lpstr>Wingdings 2</vt:lpstr>
      <vt:lpstr>方正粗黑宋简体</vt:lpstr>
      <vt:lpstr>Gill Sans MT</vt:lpstr>
      <vt:lpstr>Helvetica</vt:lpstr>
      <vt:lpstr>华文行楷</vt:lpstr>
      <vt:lpstr>方正榜书行简体</vt:lpstr>
      <vt:lpstr>Noto Serif CJK SC Medium</vt:lpstr>
      <vt:lpstr>方正字迹-佛君包装简体</vt:lpstr>
      <vt:lpstr>思源黑体</vt:lpstr>
      <vt:lpstr>Aharoni</vt:lpstr>
      <vt:lpstr>微软雅黑 Light</vt:lpstr>
      <vt:lpstr>Bebas</vt:lpstr>
      <vt:lpstr>思源黑体 CN Medium</vt:lpstr>
      <vt:lpstr>Arial Unicode MS</vt:lpstr>
      <vt:lpstr>Segoe Print</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苏联建设成就</vt:lpstr>
      <vt:lpstr>苏联援助</vt:lpstr>
      <vt:lpstr>PowerPoint 演示文稿</vt:lpstr>
      <vt:lpstr>为什么建设要走自己的路？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苏联模式的弊端主要体现在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迟鱼</cp:lastModifiedBy>
  <cp:revision>3</cp:revision>
  <dcterms:created xsi:type="dcterms:W3CDTF">2023-04-25T04:53:00Z</dcterms:created>
  <dcterms:modified xsi:type="dcterms:W3CDTF">2024-04-19T02:00:46Z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D17CD4FE745A466F908033D3AA237D08_13</vt:lpwstr>
  </property>
  <property fmtid="{D5CDD505-2E9C-101B-9397-08002B2CF9AE}" pid="3" name="KSOProductBuildVer">
    <vt:lpwstr>2052-12.1.0.16729</vt:lpwstr>
  </property>
</Properties>
</file>